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200" b="0" i="0" u="none" strike="noStrike" cap="none">
                <a:solidFill>
                  <a:schemeClr val="dk1"/>
                </a:solidFill>
                <a:latin typeface="Calibri"/>
                <a:ea typeface="Calibri"/>
                <a:cs typeface="Calibri"/>
                <a:sym typeface="Calibri"/>
              </a:rPr>
              <a:t>‹Nº›</a:t>
            </a:fld>
            <a:endParaRPr lang="es-CO"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27" name="Shape 12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s-CO"/>
              <a:t>3</a:t>
            </a:fld>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s-CO"/>
              <a:t>4</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157" name="Shape 15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s-CO"/>
              <a:t>7</a:t>
            </a:fld>
            <a:endParaRPr lang="es-C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s-CO"/>
              <a:t>8</a:t>
            </a:fld>
            <a:endParaRPr lang="es-C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28"/>
        <p:cNvGrpSpPr/>
        <p:nvPr/>
      </p:nvGrpSpPr>
      <p:grpSpPr>
        <a:xfrm>
          <a:off x="0" y="0"/>
          <a:ext cx="0" cy="0"/>
          <a:chOff x="0" y="0"/>
          <a:chExt cx="0" cy="0"/>
        </a:xfrm>
      </p:grpSpPr>
      <p:sp>
        <p:nvSpPr>
          <p:cNvPr id="29" name="Shape 29"/>
          <p:cNvSpPr/>
          <p:nvPr/>
        </p:nvSpPr>
        <p:spPr>
          <a:xfrm rot="10800000" flipH="1">
            <a:off x="5410182" y="3810000"/>
            <a:ext cx="3733819" cy="91087"/>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0" name="Shape 30"/>
          <p:cNvSpPr/>
          <p:nvPr/>
        </p:nvSpPr>
        <p:spPr>
          <a:xfrm rot="10800000" flipH="1">
            <a:off x="5410200" y="3897009"/>
            <a:ext cx="3733800" cy="192023"/>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1" name="Shape 31"/>
          <p:cNvSpPr/>
          <p:nvPr/>
        </p:nvSpPr>
        <p:spPr>
          <a:xfrm rot="10800000" flipH="1">
            <a:off x="5410200" y="4115166"/>
            <a:ext cx="3733800" cy="9143"/>
          </a:xfrm>
          <a:prstGeom prst="rect">
            <a:avLst/>
          </a:prstGeom>
          <a:solidFill>
            <a:schemeClr val="accent2">
              <a:alpha val="64705"/>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2" name="Shape 32"/>
          <p:cNvSpPr/>
          <p:nvPr/>
        </p:nvSpPr>
        <p:spPr>
          <a:xfrm rot="10800000" flipH="1">
            <a:off x="5410200" y="4164403"/>
            <a:ext cx="1965959" cy="18287"/>
          </a:xfrm>
          <a:prstGeom prst="rect">
            <a:avLst/>
          </a:prstGeom>
          <a:solidFill>
            <a:schemeClr val="accent2">
              <a:alpha val="6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3" name="Shape 33"/>
          <p:cNvSpPr/>
          <p:nvPr/>
        </p:nvSpPr>
        <p:spPr>
          <a:xfrm rot="10800000" flipH="1">
            <a:off x="5410200" y="4199572"/>
            <a:ext cx="1965959" cy="9143"/>
          </a:xfrm>
          <a:prstGeom prst="rect">
            <a:avLst/>
          </a:prstGeom>
          <a:solidFill>
            <a:schemeClr val="accent2">
              <a:alpha val="64705"/>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4" name="Shape 34"/>
          <p:cNvSpPr/>
          <p:nvPr/>
        </p:nvSpPr>
        <p:spPr>
          <a:xfrm>
            <a:off x="5410200" y="3962400"/>
            <a:ext cx="3063240" cy="27431"/>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5" name="Shape 35"/>
          <p:cNvSpPr/>
          <p:nvPr/>
        </p:nvSpPr>
        <p:spPr>
          <a:xfrm>
            <a:off x="7376507" y="4060982"/>
            <a:ext cx="1600199" cy="36575"/>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6" name="Shape 36"/>
          <p:cNvSpPr/>
          <p:nvPr/>
        </p:nvSpPr>
        <p:spPr>
          <a:xfrm>
            <a:off x="0" y="3649662"/>
            <a:ext cx="9144000" cy="244170"/>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7" name="Shape 37"/>
          <p:cNvSpPr/>
          <p:nvPr/>
        </p:nvSpPr>
        <p:spPr>
          <a:xfrm>
            <a:off x="0" y="3675526"/>
            <a:ext cx="9144001" cy="140677"/>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8" name="Shape 38"/>
          <p:cNvSpPr/>
          <p:nvPr/>
        </p:nvSpPr>
        <p:spPr>
          <a:xfrm rot="10800000" flipH="1">
            <a:off x="6414051" y="3643089"/>
            <a:ext cx="2729950" cy="24843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9" name="Shape 39"/>
          <p:cNvSpPr/>
          <p:nvPr/>
        </p:nvSpPr>
        <p:spPr>
          <a:xfrm>
            <a:off x="0" y="0"/>
            <a:ext cx="9144000" cy="3701699"/>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40" name="Shape 40"/>
          <p:cNvSpPr txBox="1">
            <a:spLocks noGrp="1"/>
          </p:cNvSpPr>
          <p:nvPr>
            <p:ph type="ctrTitle"/>
          </p:nvPr>
        </p:nvSpPr>
        <p:spPr>
          <a:xfrm>
            <a:off x="457200" y="2401886"/>
            <a:ext cx="8458200" cy="1470024"/>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Trebuchet MS"/>
              <a:buNone/>
              <a:defRPr sz="44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457200" y="3899937"/>
            <a:ext cx="4953000" cy="1752600"/>
          </a:xfrm>
          <a:prstGeom prst="rect">
            <a:avLst/>
          </a:prstGeom>
          <a:noFill/>
          <a:ln>
            <a:noFill/>
          </a:ln>
        </p:spPr>
        <p:txBody>
          <a:bodyPr lIns="91425" tIns="91425" rIns="91425" bIns="91425" anchor="t" anchorCtr="0"/>
          <a:lstStyle>
            <a:lvl1pPr marL="64008" marR="0" lvl="0" indent="-507" algn="l" rtl="0">
              <a:spcBef>
                <a:spcPts val="300"/>
              </a:spcBef>
              <a:buClr>
                <a:schemeClr val="accent3"/>
              </a:buClr>
              <a:buFont typeface="Georgia"/>
              <a:buNone/>
              <a:defRPr sz="2400" b="0" i="0" u="none" strike="noStrike" cap="none">
                <a:solidFill>
                  <a:schemeClr val="dk2"/>
                </a:solidFill>
                <a:latin typeface="Georgia"/>
                <a:ea typeface="Georgia"/>
                <a:cs typeface="Georgia"/>
                <a:sym typeface="Georgia"/>
              </a:defRPr>
            </a:lvl1pPr>
            <a:lvl2pPr marL="457200" marR="0" lvl="1" indent="0" algn="ctr" rtl="0">
              <a:spcBef>
                <a:spcPts val="300"/>
              </a:spcBef>
              <a:buClr>
                <a:schemeClr val="accent2"/>
              </a:buClr>
              <a:buFont typeface="Georgia"/>
              <a:buNone/>
              <a:defRPr sz="2600" b="0" i="0" u="none" strike="noStrike" cap="none">
                <a:solidFill>
                  <a:schemeClr val="accent2"/>
                </a:solidFill>
                <a:latin typeface="Georgia"/>
                <a:ea typeface="Georgia"/>
                <a:cs typeface="Georgia"/>
                <a:sym typeface="Georgia"/>
              </a:defRPr>
            </a:lvl2pPr>
            <a:lvl3pPr marL="914400" marR="0" lvl="2" indent="0" algn="ctr" rtl="0">
              <a:spcBef>
                <a:spcPts val="300"/>
              </a:spcBef>
              <a:buClr>
                <a:schemeClr val="accent1"/>
              </a:buClr>
              <a:buFont typeface="Noto Sans Symbols"/>
              <a:buNone/>
              <a:defRPr sz="2400" b="0" i="0" u="none" strike="noStrike" cap="none">
                <a:solidFill>
                  <a:schemeClr val="accent1"/>
                </a:solidFill>
                <a:latin typeface="Georgia"/>
                <a:ea typeface="Georgia"/>
                <a:cs typeface="Georgia"/>
                <a:sym typeface="Georgia"/>
              </a:defRPr>
            </a:lvl3pPr>
            <a:lvl4pPr marL="1371600" marR="0" lvl="3" indent="0" algn="ctr" rtl="0">
              <a:spcBef>
                <a:spcPts val="300"/>
              </a:spcBef>
              <a:buClr>
                <a:schemeClr val="accent1"/>
              </a:buClr>
              <a:buFont typeface="Noto Sans Symbols"/>
              <a:buNone/>
              <a:defRPr sz="2200" b="0" i="0" u="none" strike="noStrike" cap="none">
                <a:solidFill>
                  <a:schemeClr val="accent1"/>
                </a:solidFill>
                <a:latin typeface="Georgia"/>
                <a:ea typeface="Georgia"/>
                <a:cs typeface="Georgia"/>
                <a:sym typeface="Georgia"/>
              </a:defRPr>
            </a:lvl4pPr>
            <a:lvl5pPr marL="1828800" marR="0" lvl="4" indent="0" algn="ctr" rtl="0">
              <a:spcBef>
                <a:spcPts val="300"/>
              </a:spcBef>
              <a:buClr>
                <a:schemeClr val="accent3"/>
              </a:buClr>
              <a:buFont typeface="Georgia"/>
              <a:buNone/>
              <a:defRPr sz="2000" b="0" i="0" u="none" strike="noStrike" cap="none">
                <a:solidFill>
                  <a:schemeClr val="accent3"/>
                </a:solidFill>
                <a:latin typeface="Georgia"/>
                <a:ea typeface="Georgia"/>
                <a:cs typeface="Georgia"/>
                <a:sym typeface="Georgia"/>
              </a:defRPr>
            </a:lvl5pPr>
            <a:lvl6pPr marL="2286000" marR="0" lvl="5" indent="0" algn="ctr" rtl="0">
              <a:spcBef>
                <a:spcPts val="300"/>
              </a:spcBef>
              <a:buClr>
                <a:schemeClr val="accent3"/>
              </a:buClr>
              <a:buFont typeface="Georgia"/>
              <a:buNone/>
              <a:defRPr sz="1800" b="0" i="0" u="none" strike="noStrike" cap="none">
                <a:solidFill>
                  <a:schemeClr val="accent3"/>
                </a:solidFill>
                <a:latin typeface="Georgia"/>
                <a:ea typeface="Georgia"/>
                <a:cs typeface="Georgia"/>
                <a:sym typeface="Georgia"/>
              </a:defRPr>
            </a:lvl6pPr>
            <a:lvl7pPr marL="2743200" marR="0" lvl="6" indent="0" algn="ctr" rtl="0">
              <a:spcBef>
                <a:spcPts val="300"/>
              </a:spcBef>
              <a:buClr>
                <a:schemeClr val="accent3"/>
              </a:buClr>
              <a:buFont typeface="Georgia"/>
              <a:buNone/>
              <a:defRPr sz="1600" b="0" i="0" u="none" strike="noStrike" cap="none">
                <a:solidFill>
                  <a:schemeClr val="accent3"/>
                </a:solidFill>
                <a:latin typeface="Georgia"/>
                <a:ea typeface="Georgia"/>
                <a:cs typeface="Georgia"/>
                <a:sym typeface="Georgia"/>
              </a:defRPr>
            </a:lvl7pPr>
            <a:lvl8pPr marL="3200400" marR="0" lvl="7" indent="0" algn="ctr" rtl="0">
              <a:spcBef>
                <a:spcPts val="300"/>
              </a:spcBef>
              <a:buClr>
                <a:schemeClr val="accent3"/>
              </a:buClr>
              <a:buFont typeface="Georgia"/>
              <a:buNone/>
              <a:defRPr sz="1500" b="0" i="0" u="none" strike="noStrike" cap="none">
                <a:solidFill>
                  <a:schemeClr val="accent3"/>
                </a:solidFill>
                <a:latin typeface="Georgia"/>
                <a:ea typeface="Georgia"/>
                <a:cs typeface="Georgia"/>
                <a:sym typeface="Georgia"/>
              </a:defRPr>
            </a:lvl8pPr>
            <a:lvl9pPr marL="3657600" marR="0" lvl="8" indent="0" algn="ctr" rtl="0">
              <a:spcBef>
                <a:spcPts val="300"/>
              </a:spcBef>
              <a:buClr>
                <a:schemeClr val="accent3"/>
              </a:buClr>
              <a:buFont typeface="Georgia"/>
              <a:buNone/>
              <a:defRPr sz="1400" b="0" i="0" u="none" strike="noStrike" cap="none">
                <a:solidFill>
                  <a:schemeClr val="accent3"/>
                </a:solidFill>
                <a:latin typeface="Georgia"/>
                <a:ea typeface="Georgia"/>
                <a:cs typeface="Georgia"/>
                <a:sym typeface="Georgia"/>
              </a:defRPr>
            </a:lvl9pPr>
          </a:lstStyle>
          <a:p>
            <a:endParaRPr/>
          </a:p>
        </p:txBody>
      </p:sp>
      <p:sp>
        <p:nvSpPr>
          <p:cNvPr id="42" name="Shape 42"/>
          <p:cNvSpPr txBox="1">
            <a:spLocks noGrp="1"/>
          </p:cNvSpPr>
          <p:nvPr>
            <p:ph type="dt" idx="10"/>
          </p:nvPr>
        </p:nvSpPr>
        <p:spPr>
          <a:xfrm>
            <a:off x="6705600" y="4206239"/>
            <a:ext cx="960119"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3" name="Shape 43"/>
          <p:cNvSpPr txBox="1">
            <a:spLocks noGrp="1"/>
          </p:cNvSpPr>
          <p:nvPr>
            <p:ph type="ftr" idx="11"/>
          </p:nvPr>
        </p:nvSpPr>
        <p:spPr>
          <a:xfrm>
            <a:off x="5410200" y="4205287"/>
            <a:ext cx="129540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4" name="Shape 44"/>
          <p:cNvSpPr txBox="1">
            <a:spLocks noGrp="1"/>
          </p:cNvSpPr>
          <p:nvPr>
            <p:ph type="sldNum" idx="12"/>
          </p:nvPr>
        </p:nvSpPr>
        <p:spPr>
          <a:xfrm>
            <a:off x="8320088" y="1135"/>
            <a:ext cx="747711"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b="0" i="0" u="none" strike="noStrike" cap="none">
                <a:solidFill>
                  <a:schemeClr val="lt1"/>
                </a:solidFill>
                <a:latin typeface="Georgia"/>
                <a:ea typeface="Georgia"/>
                <a:cs typeface="Georgia"/>
                <a:sym typeface="Georgia"/>
              </a:rPr>
              <a:t>‹Nº›</a:t>
            </a:fld>
            <a:endParaRPr lang="es-CO" sz="1800" b="0" i="0" u="none" strike="noStrike" cap="none">
              <a:solidFill>
                <a:schemeClr val="lt1"/>
              </a:solidFill>
              <a:latin typeface="Georgia"/>
              <a:ea typeface="Georgia"/>
              <a:cs typeface="Georgia"/>
              <a:sym typeface="Georg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rot="5400000">
            <a:off x="2409443" y="297179"/>
            <a:ext cx="4325112" cy="8229600"/>
          </a:xfrm>
          <a:prstGeom prst="rect">
            <a:avLst/>
          </a:prstGeom>
          <a:noFill/>
          <a:ln>
            <a:noFill/>
          </a:ln>
        </p:spPr>
        <p:txBody>
          <a:bodyPr lIns="91425" tIns="91425" rIns="91425" bIns="91425" anchor="t" anchorCtr="0"/>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9" name="Shape 99"/>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0" name="Shape 100"/>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1" name="Shape 101"/>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a:solidFill>
                  <a:srgbClr val="FFFFFF"/>
                </a:solidFill>
                <a:latin typeface="Georgia"/>
                <a:ea typeface="Georgia"/>
                <a:cs typeface="Georgia"/>
                <a:sym typeface="Georgia"/>
              </a:rPr>
              <a:t>‹Nº›</a:t>
            </a:fld>
            <a:endParaRPr lang="es-CO" sz="1800">
              <a:solidFill>
                <a:srgbClr val="FFFFFF"/>
              </a:solidFill>
              <a:latin typeface="Georgia"/>
              <a:ea typeface="Georgia"/>
              <a:cs typeface="Georgia"/>
              <a:sym typeface="Georg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rot="5400000">
            <a:off x="4991100" y="2933699"/>
            <a:ext cx="5486399" cy="19049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4" name="Shape 104"/>
          <p:cNvSpPr txBox="1">
            <a:spLocks noGrp="1"/>
          </p:cNvSpPr>
          <p:nvPr>
            <p:ph type="body" idx="1"/>
          </p:nvPr>
        </p:nvSpPr>
        <p:spPr>
          <a:xfrm rot="5400000">
            <a:off x="838200" y="762000"/>
            <a:ext cx="5486399" cy="6248399"/>
          </a:xfrm>
          <a:prstGeom prst="rect">
            <a:avLst/>
          </a:prstGeom>
          <a:noFill/>
          <a:ln>
            <a:noFill/>
          </a:ln>
        </p:spPr>
        <p:txBody>
          <a:bodyPr lIns="91425" tIns="91425" rIns="91425" bIns="91425" anchor="t" anchorCtr="0"/>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05" name="Shape 105"/>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6" name="Shape 106"/>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7" name="Shape 107"/>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a:solidFill>
                  <a:srgbClr val="FFFFFF"/>
                </a:solidFill>
                <a:latin typeface="Georgia"/>
                <a:ea typeface="Georgia"/>
                <a:cs typeface="Georgia"/>
                <a:sym typeface="Georgia"/>
              </a:rPr>
              <a:t>‹Nº›</a:t>
            </a:fld>
            <a:endParaRPr lang="es-CO" sz="1800">
              <a:solidFill>
                <a:srgbClr val="FFFFFF"/>
              </a:solidFill>
              <a:latin typeface="Georgia"/>
              <a:ea typeface="Georgia"/>
              <a:cs typeface="Georgia"/>
              <a:sym typeface="Georg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2249424"/>
            <a:ext cx="8229600" cy="4325112"/>
          </a:xfrm>
          <a:prstGeom prst="rect">
            <a:avLst/>
          </a:prstGeom>
          <a:noFill/>
          <a:ln>
            <a:noFill/>
          </a:ln>
        </p:spPr>
        <p:txBody>
          <a:bodyPr lIns="91425" tIns="91425" rIns="91425" bIns="91425" anchor="t" anchorCtr="0"/>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48" name="Shape 48"/>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9" name="Shape 49"/>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0" name="Shape 50"/>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a:solidFill>
                  <a:srgbClr val="FFFFFF"/>
                </a:solidFill>
                <a:latin typeface="Georgia"/>
                <a:ea typeface="Georgia"/>
                <a:cs typeface="Georgia"/>
                <a:sym typeface="Georgia"/>
              </a:rPr>
              <a:t>‹Nº›</a:t>
            </a:fld>
            <a:endParaRPr lang="es-CO" sz="1800">
              <a:solidFill>
                <a:srgbClr val="FFFFFF"/>
              </a:solidFill>
              <a:latin typeface="Georgia"/>
              <a:ea typeface="Georgia"/>
              <a:cs typeface="Georgia"/>
              <a:sym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722312" y="1981200"/>
            <a:ext cx="7772400" cy="1362075"/>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Trebuchet MS"/>
              <a:buNone/>
              <a:defRPr sz="4300" b="1" i="0" u="none" strike="noStrike" cap="none">
                <a:solidFill>
                  <a:srgbClr val="FFFFFF"/>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722312" y="3367087"/>
            <a:ext cx="7772400" cy="1509711"/>
          </a:xfrm>
          <a:prstGeom prst="rect">
            <a:avLst/>
          </a:prstGeom>
          <a:noFill/>
          <a:ln>
            <a:noFill/>
          </a:ln>
        </p:spPr>
        <p:txBody>
          <a:bodyPr lIns="91425" tIns="91425" rIns="91425" bIns="91425" anchor="t" anchorCtr="0"/>
          <a:lstStyle>
            <a:lvl1pPr marL="45720" marR="0" lvl="0" indent="-7619" algn="l" rtl="0">
              <a:spcBef>
                <a:spcPts val="300"/>
              </a:spcBef>
              <a:buClr>
                <a:schemeClr val="accent3"/>
              </a:buClr>
              <a:buFont typeface="Georgia"/>
              <a:buNone/>
              <a:defRPr sz="2100" b="0" i="0" u="none" strike="noStrike" cap="none">
                <a:solidFill>
                  <a:schemeClr val="dk2"/>
                </a:solidFill>
                <a:latin typeface="Georgia"/>
                <a:ea typeface="Georgia"/>
                <a:cs typeface="Georgia"/>
                <a:sym typeface="Georgia"/>
              </a:defRPr>
            </a:lvl1pPr>
            <a:lvl2pPr marL="658368" marR="0" lvl="1" indent="-251968" algn="l" rtl="0">
              <a:spcBef>
                <a:spcPts val="300"/>
              </a:spcBef>
              <a:buClr>
                <a:schemeClr val="accent2"/>
              </a:buClr>
              <a:buFont typeface="Georgia"/>
              <a:buNone/>
              <a:defRPr sz="1800" b="0" i="0" u="none" strike="noStrike" cap="none">
                <a:solidFill>
                  <a:srgbClr val="888888"/>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600" b="0" i="0" u="none" strike="noStrike" cap="none">
                <a:solidFill>
                  <a:srgbClr val="888888"/>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1400" b="0" i="0" u="none" strike="noStrike" cap="none">
                <a:solidFill>
                  <a:srgbClr val="888888"/>
                </a:solidFill>
                <a:latin typeface="Georgia"/>
                <a:ea typeface="Georgia"/>
                <a:cs typeface="Georgia"/>
                <a:sym typeface="Georgia"/>
              </a:defRPr>
            </a:lvl4pPr>
            <a:lvl5pPr marL="1389888" marR="0" lvl="4" indent="-183388" algn="l" rtl="0">
              <a:spcBef>
                <a:spcPts val="300"/>
              </a:spcBef>
              <a:buClr>
                <a:schemeClr val="accent3"/>
              </a:buClr>
              <a:buFont typeface="Georgia"/>
              <a:buNone/>
              <a:defRPr sz="1400" b="0" i="0" u="none" strike="noStrike" cap="none">
                <a:solidFill>
                  <a:srgbClr val="888888"/>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54" name="Shape 54"/>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5" name="Shape 55"/>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6" name="Shape 56"/>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a:solidFill>
                  <a:srgbClr val="FFFFFF"/>
                </a:solidFill>
                <a:latin typeface="Georgia"/>
                <a:ea typeface="Georgia"/>
                <a:cs typeface="Georgia"/>
                <a:sym typeface="Georgia"/>
              </a:rPr>
              <a:t>‹Nº›</a:t>
            </a:fld>
            <a:endParaRPr lang="es-CO" sz="1800">
              <a:solidFill>
                <a:srgbClr val="FFFFFF"/>
              </a:solidFill>
              <a:latin typeface="Georgia"/>
              <a:ea typeface="Georgia"/>
              <a:cs typeface="Georgia"/>
              <a:sym typeface="Georg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9" name="Shape 59"/>
          <p:cNvSpPr txBox="1">
            <a:spLocks noGrp="1"/>
          </p:cNvSpPr>
          <p:nvPr>
            <p:ph type="body" idx="1"/>
          </p:nvPr>
        </p:nvSpPr>
        <p:spPr>
          <a:xfrm>
            <a:off x="457200" y="2249424"/>
            <a:ext cx="4038599" cy="4525963"/>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31318" algn="l" rtl="0">
              <a:spcBef>
                <a:spcPts val="300"/>
              </a:spcBef>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87375"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888" marR="0" lvl="4" indent="-69088"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0" name="Shape 60"/>
          <p:cNvSpPr txBox="1">
            <a:spLocks noGrp="1"/>
          </p:cNvSpPr>
          <p:nvPr>
            <p:ph type="body" idx="2"/>
          </p:nvPr>
        </p:nvSpPr>
        <p:spPr>
          <a:xfrm>
            <a:off x="4648200" y="2249424"/>
            <a:ext cx="4038599" cy="4525963"/>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31318" algn="l" rtl="0">
              <a:spcBef>
                <a:spcPts val="300"/>
              </a:spcBef>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87375"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888" marR="0" lvl="4" indent="-69088"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1" name="Shape 61"/>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2" name="Shape 62"/>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3" name="Shape 63"/>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a:solidFill>
                  <a:srgbClr val="FFFFFF"/>
                </a:solidFill>
                <a:latin typeface="Georgia"/>
                <a:ea typeface="Georgia"/>
                <a:cs typeface="Georgia"/>
                <a:sym typeface="Georgia"/>
              </a:rPr>
              <a:t>‹Nº›</a:t>
            </a:fld>
            <a:endParaRPr lang="es-CO" sz="1800">
              <a:solidFill>
                <a:srgbClr val="FFFFFF"/>
              </a:solidFill>
              <a:latin typeface="Georgia"/>
              <a:ea typeface="Georgia"/>
              <a:cs typeface="Georgia"/>
              <a:sym typeface="Georg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81000" y="1143000"/>
            <a:ext cx="8381999" cy="1069847"/>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6" name="Shape 66"/>
          <p:cNvSpPr txBox="1">
            <a:spLocks noGrp="1"/>
          </p:cNvSpPr>
          <p:nvPr>
            <p:ph type="body" idx="1"/>
          </p:nvPr>
        </p:nvSpPr>
        <p:spPr>
          <a:xfrm>
            <a:off x="381000" y="2244969"/>
            <a:ext cx="4041648" cy="457200"/>
          </a:xfrm>
          <a:prstGeom prst="rect">
            <a:avLst/>
          </a:prstGeom>
          <a:solidFill>
            <a:srgbClr val="00B5FF">
              <a:alpha val="24705"/>
            </a:srgbClr>
          </a:solidFill>
          <a:ln w="12700" cap="flat" cmpd="sng">
            <a:solidFill>
              <a:schemeClr val="accent2"/>
            </a:solidFill>
            <a:prstDash val="solid"/>
            <a:round/>
            <a:headEnd type="none" w="med" len="med"/>
            <a:tailEnd type="none" w="med" len="med"/>
          </a:ln>
        </p:spPr>
        <p:txBody>
          <a:bodyPr lIns="91425" tIns="91425" rIns="91425" bIns="91425" anchor="ctr" anchorCtr="0"/>
          <a:lstStyle>
            <a:lvl1pPr marL="45720" marR="0" lvl="0" indent="-7619" algn="l" rtl="0">
              <a:spcBef>
                <a:spcPts val="300"/>
              </a:spcBef>
              <a:buClr>
                <a:schemeClr val="accent3"/>
              </a:buClr>
              <a:buFont typeface="Georgia"/>
              <a:buNone/>
              <a:defRPr sz="1900" b="1" i="0" u="none" strike="noStrike" cap="none">
                <a:solidFill>
                  <a:srgbClr val="414141"/>
                </a:solidFill>
                <a:latin typeface="Georgia"/>
                <a:ea typeface="Georgia"/>
                <a:cs typeface="Georgia"/>
                <a:sym typeface="Georgia"/>
              </a:defRPr>
            </a:lvl1pPr>
            <a:lvl2pPr marL="658368" marR="0" lvl="1" indent="-251968" algn="l" rtl="0">
              <a:spcBef>
                <a:spcPts val="300"/>
              </a:spcBef>
              <a:buClr>
                <a:schemeClr val="accent2"/>
              </a:buClr>
              <a:buFont typeface="Georgia"/>
              <a:buNone/>
              <a:defRPr sz="2000" b="1"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800" b="1"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1600" b="1"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1600" b="1"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7" name="Shape 67"/>
          <p:cNvSpPr txBox="1">
            <a:spLocks noGrp="1"/>
          </p:cNvSpPr>
          <p:nvPr>
            <p:ph type="body" idx="2"/>
          </p:nvPr>
        </p:nvSpPr>
        <p:spPr>
          <a:xfrm>
            <a:off x="4721225" y="2244969"/>
            <a:ext cx="4041774" cy="457200"/>
          </a:xfrm>
          <a:prstGeom prst="rect">
            <a:avLst/>
          </a:prstGeom>
          <a:solidFill>
            <a:srgbClr val="00B5FF">
              <a:alpha val="24705"/>
            </a:srgbClr>
          </a:solidFill>
          <a:ln w="12700" cap="flat" cmpd="sng">
            <a:solidFill>
              <a:schemeClr val="accent2"/>
            </a:solidFill>
            <a:prstDash val="solid"/>
            <a:round/>
            <a:headEnd type="none" w="med" len="med"/>
            <a:tailEnd type="none" w="med" len="med"/>
          </a:ln>
        </p:spPr>
        <p:txBody>
          <a:bodyPr lIns="91425" tIns="91425" rIns="91425" bIns="91425" anchor="ctr" anchorCtr="0"/>
          <a:lstStyle>
            <a:lvl1pPr marL="45720" marR="0" lvl="0" indent="-7619" algn="l" rtl="0">
              <a:spcBef>
                <a:spcPts val="300"/>
              </a:spcBef>
              <a:buClr>
                <a:schemeClr val="accent3"/>
              </a:buClr>
              <a:buFont typeface="Georgia"/>
              <a:buNone/>
              <a:defRPr sz="1900" b="1" i="0" u="none" strike="noStrike" cap="none">
                <a:solidFill>
                  <a:srgbClr val="414141"/>
                </a:solidFill>
                <a:latin typeface="Georgia"/>
                <a:ea typeface="Georgia"/>
                <a:cs typeface="Georgia"/>
                <a:sym typeface="Georgia"/>
              </a:defRPr>
            </a:lvl1pPr>
            <a:lvl2pPr marL="658368" marR="0" lvl="1" indent="-251968" algn="l" rtl="0">
              <a:spcBef>
                <a:spcPts val="300"/>
              </a:spcBef>
              <a:buClr>
                <a:schemeClr val="accent2"/>
              </a:buClr>
              <a:buFont typeface="Georgia"/>
              <a:buNone/>
              <a:defRPr sz="2000" b="1"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800" b="1"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1600" b="1"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1600" b="1"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8" name="Shape 68"/>
          <p:cNvSpPr txBox="1">
            <a:spLocks noGrp="1"/>
          </p:cNvSpPr>
          <p:nvPr>
            <p:ph type="body" idx="3"/>
          </p:nvPr>
        </p:nvSpPr>
        <p:spPr>
          <a:xfrm>
            <a:off x="381000" y="2708518"/>
            <a:ext cx="4041648" cy="3886200"/>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24968" algn="l" rtl="0">
              <a:spcBef>
                <a:spcPts val="300"/>
              </a:spcBef>
              <a:buClr>
                <a:schemeClr val="accent2"/>
              </a:buClr>
              <a:buSzPct val="100000"/>
              <a:buFont typeface="Georgia"/>
              <a:buChar char="▫"/>
              <a:defRPr sz="20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100075" algn="l" rtl="0">
              <a:spcBef>
                <a:spcPts val="300"/>
              </a:spcBef>
              <a:buClr>
                <a:schemeClr val="accent1"/>
              </a:buClr>
              <a:buSzPct val="100000"/>
              <a:buFont typeface="Noto Sans Symbols"/>
              <a:buChar char="⚫"/>
              <a:defRPr sz="1600" b="0" i="0" u="none" strike="noStrike" cap="none">
                <a:solidFill>
                  <a:schemeClr val="accent1"/>
                </a:solidFill>
                <a:latin typeface="Georgia"/>
                <a:ea typeface="Georgia"/>
                <a:cs typeface="Georgia"/>
                <a:sym typeface="Georgia"/>
              </a:defRPr>
            </a:lvl4pPr>
            <a:lvl5pPr marL="1389888" marR="0" lvl="4" indent="-81788"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9" name="Shape 69"/>
          <p:cNvSpPr txBox="1">
            <a:spLocks noGrp="1"/>
          </p:cNvSpPr>
          <p:nvPr>
            <p:ph type="body" idx="4"/>
          </p:nvPr>
        </p:nvSpPr>
        <p:spPr>
          <a:xfrm>
            <a:off x="4718303" y="2708518"/>
            <a:ext cx="4041774" cy="3886200"/>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24968" algn="l" rtl="0">
              <a:spcBef>
                <a:spcPts val="300"/>
              </a:spcBef>
              <a:buClr>
                <a:schemeClr val="accent2"/>
              </a:buClr>
              <a:buSzPct val="100000"/>
              <a:buFont typeface="Georgia"/>
              <a:buChar char="▫"/>
              <a:defRPr sz="20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100075" algn="l" rtl="0">
              <a:spcBef>
                <a:spcPts val="300"/>
              </a:spcBef>
              <a:buClr>
                <a:schemeClr val="accent1"/>
              </a:buClr>
              <a:buSzPct val="100000"/>
              <a:buFont typeface="Noto Sans Symbols"/>
              <a:buChar char="⚫"/>
              <a:defRPr sz="1600" b="0" i="0" u="none" strike="noStrike" cap="none">
                <a:solidFill>
                  <a:schemeClr val="accent1"/>
                </a:solidFill>
                <a:latin typeface="Georgia"/>
                <a:ea typeface="Georgia"/>
                <a:cs typeface="Georgia"/>
                <a:sym typeface="Georgia"/>
              </a:defRPr>
            </a:lvl4pPr>
            <a:lvl5pPr marL="1389888" marR="0" lvl="4" indent="-81788"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0" name="Shape 70"/>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1" name="Shape 71"/>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a:solidFill>
                  <a:srgbClr val="FFFFFF"/>
                </a:solidFill>
                <a:latin typeface="Georgia"/>
                <a:ea typeface="Georgia"/>
                <a:cs typeface="Georgia"/>
                <a:sym typeface="Georgia"/>
              </a:rPr>
              <a:t>‹Nº›</a:t>
            </a:fld>
            <a:endParaRPr lang="es-CO" sz="1800">
              <a:solidFill>
                <a:srgbClr val="FFFFFF"/>
              </a:solidFill>
              <a:latin typeface="Georgia"/>
              <a:ea typeface="Georgia"/>
              <a:cs typeface="Georgia"/>
              <a:sym typeface="Georgia"/>
            </a:endParaRPr>
          </a:p>
        </p:txBody>
      </p:sp>
      <p:sp>
        <p:nvSpPr>
          <p:cNvPr id="72" name="Shape 72"/>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1143000"/>
            <a:ext cx="8229600" cy="1069847"/>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dt" idx="10"/>
          </p:nvPr>
        </p:nvSpPr>
        <p:spPr>
          <a:xfrm>
            <a:off x="6583679"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6" name="Shape 76"/>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7" name="Shape 77"/>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a:solidFill>
                  <a:srgbClr val="FFFFFF"/>
                </a:solidFill>
                <a:latin typeface="Georgia"/>
                <a:ea typeface="Georgia"/>
                <a:cs typeface="Georgia"/>
                <a:sym typeface="Georgia"/>
              </a:rPr>
              <a:t>‹Nº›</a:t>
            </a:fld>
            <a:endParaRPr lang="es-CO" sz="1800">
              <a:solidFill>
                <a:srgbClr val="FFFFFF"/>
              </a:solidFill>
              <a:latin typeface="Georgia"/>
              <a:ea typeface="Georgia"/>
              <a:cs typeface="Georgia"/>
              <a:sym typeface="Georg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78"/>
        <p:cNvGrpSpPr/>
        <p:nvPr/>
      </p:nvGrpSpPr>
      <p:grpSpPr>
        <a:xfrm>
          <a:off x="0" y="0"/>
          <a:ext cx="0" cy="0"/>
          <a:chOff x="0" y="0"/>
          <a:chExt cx="0" cy="0"/>
        </a:xfrm>
      </p:grpSpPr>
      <p:sp>
        <p:nvSpPr>
          <p:cNvPr id="79" name="Shape 79"/>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0" name="Shape 80"/>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1" name="Shape 81"/>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a:solidFill>
                  <a:srgbClr val="FFFFFF"/>
                </a:solidFill>
                <a:latin typeface="Georgia"/>
                <a:ea typeface="Georgia"/>
                <a:cs typeface="Georgia"/>
                <a:sym typeface="Georgia"/>
              </a:rPr>
              <a:t>‹Nº›</a:t>
            </a:fld>
            <a:endParaRPr lang="es-CO" sz="1800">
              <a:solidFill>
                <a:srgbClr val="FFFFFF"/>
              </a:solidFill>
              <a:latin typeface="Georgia"/>
              <a:ea typeface="Georgia"/>
              <a:cs typeface="Georgia"/>
              <a:sym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5353496" y="1101970"/>
            <a:ext cx="3383280" cy="877823"/>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Trebuchet MS"/>
              <a:buNone/>
              <a:defRPr sz="1800" b="1"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5353496" y="2010726"/>
            <a:ext cx="3383280" cy="4617720"/>
          </a:xfrm>
          <a:prstGeom prst="rect">
            <a:avLst/>
          </a:prstGeom>
          <a:noFill/>
          <a:ln>
            <a:noFill/>
          </a:ln>
        </p:spPr>
        <p:txBody>
          <a:bodyPr lIns="91425" tIns="91425" rIns="91425" bIns="91425" anchor="t" anchorCtr="0"/>
          <a:lstStyle>
            <a:lvl1pPr marL="9144" marR="0" lvl="0" indent="-9144" algn="l" rtl="0">
              <a:spcBef>
                <a:spcPts val="300"/>
              </a:spcBef>
              <a:buClr>
                <a:schemeClr val="accent3"/>
              </a:buClr>
              <a:buFont typeface="Georgia"/>
              <a:buNone/>
              <a:defRPr sz="1400" b="0" i="0" u="none" strike="noStrike" cap="none">
                <a:solidFill>
                  <a:schemeClr val="dk1"/>
                </a:solidFill>
                <a:latin typeface="Georgia"/>
                <a:ea typeface="Georgia"/>
                <a:cs typeface="Georgia"/>
                <a:sym typeface="Georgia"/>
              </a:defRPr>
            </a:lvl1pPr>
            <a:lvl2pPr marL="658368" marR="0" lvl="1" indent="-251968" algn="l" rtl="0">
              <a:spcBef>
                <a:spcPts val="300"/>
              </a:spcBef>
              <a:buClr>
                <a:schemeClr val="accent2"/>
              </a:buClr>
              <a:buFont typeface="Georgia"/>
              <a:buNone/>
              <a:defRPr sz="1200" b="0"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000" b="0"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900" b="0"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9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5" name="Shape 85"/>
          <p:cNvSpPr txBox="1">
            <a:spLocks noGrp="1"/>
          </p:cNvSpPr>
          <p:nvPr>
            <p:ph type="body" idx="2"/>
          </p:nvPr>
        </p:nvSpPr>
        <p:spPr>
          <a:xfrm>
            <a:off x="152400" y="776287"/>
            <a:ext cx="5102351" cy="5852159"/>
          </a:xfrm>
          <a:prstGeom prst="rect">
            <a:avLst/>
          </a:prstGeom>
          <a:noFill/>
          <a:ln>
            <a:noFill/>
          </a:ln>
        </p:spPr>
        <p:txBody>
          <a:bodyPr lIns="91425" tIns="91425" rIns="91425" bIns="91425" anchor="t" anchorCtr="0"/>
          <a:lstStyle>
            <a:lvl1pPr marL="365760" marR="0" lvl="0" indent="-60959" algn="l" rtl="0">
              <a:spcBef>
                <a:spcPts val="300"/>
              </a:spcBef>
              <a:buClr>
                <a:schemeClr val="accent3"/>
              </a:buClr>
              <a:buSzPct val="100000"/>
              <a:buFont typeface="Georgia"/>
              <a:buChar char="•"/>
              <a:defRPr sz="3200" b="0" i="0" u="none" strike="noStrike" cap="none">
                <a:solidFill>
                  <a:schemeClr val="dk1"/>
                </a:solidFill>
                <a:latin typeface="Georgia"/>
                <a:ea typeface="Georgia"/>
                <a:cs typeface="Georgia"/>
                <a:sym typeface="Georgia"/>
              </a:defRPr>
            </a:lvl1pPr>
            <a:lvl2pPr marL="658368" marR="0" lvl="1" indent="-74168" algn="l" rtl="0">
              <a:spcBef>
                <a:spcPts val="300"/>
              </a:spcBef>
              <a:buClr>
                <a:schemeClr val="accent2"/>
              </a:buClr>
              <a:buSzPct val="100000"/>
              <a:buFont typeface="Georgia"/>
              <a:buChar char="▫"/>
              <a:defRPr sz="28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74675" algn="l" rtl="0">
              <a:spcBef>
                <a:spcPts val="300"/>
              </a:spcBef>
              <a:buClr>
                <a:schemeClr val="accent1"/>
              </a:buClr>
              <a:buSzPct val="100000"/>
              <a:buFont typeface="Noto Sans Symbols"/>
              <a:buChar char="⚫"/>
              <a:defRPr sz="20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6" name="Shape 86"/>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7" name="Shape 87"/>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8" name="Shape 88"/>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a:solidFill>
                  <a:srgbClr val="FFFFFF"/>
                </a:solidFill>
                <a:latin typeface="Georgia"/>
                <a:ea typeface="Georgia"/>
                <a:cs typeface="Georgia"/>
                <a:sym typeface="Georgia"/>
              </a:rPr>
              <a:t>‹Nº›</a:t>
            </a:fld>
            <a:endParaRPr lang="es-CO" sz="1800">
              <a:solidFill>
                <a:srgbClr val="FFFFFF"/>
              </a:solidFill>
              <a:latin typeface="Georgia"/>
              <a:ea typeface="Georgia"/>
              <a:cs typeface="Georgia"/>
              <a:sym typeface="Georg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3393016" y="3156576"/>
            <a:ext cx="4681637" cy="586803"/>
          </a:xfrm>
          <a:prstGeom prst="rect">
            <a:avLst/>
          </a:prstGeom>
          <a:noFill/>
          <a:ln>
            <a:noFill/>
          </a:ln>
        </p:spPr>
        <p:txBody>
          <a:bodyPr lIns="91425" tIns="91425" rIns="91425" bIns="91425" anchor="t" anchorCtr="0"/>
          <a:lstStyle>
            <a:lvl1pPr marL="0" marR="0" lvl="0" indent="0" algn="ctr" rtl="0">
              <a:spcBef>
                <a:spcPts val="0"/>
              </a:spcBef>
              <a:buClr>
                <a:schemeClr val="dk2"/>
              </a:buClr>
              <a:buFont typeface="Trebuchet MS"/>
              <a:buNone/>
              <a:defRPr sz="2000" b="1"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a:spLocks noGrp="1"/>
          </p:cNvSpPr>
          <p:nvPr>
            <p:ph type="pic" idx="2"/>
          </p:nvPr>
        </p:nvSpPr>
        <p:spPr>
          <a:xfrm>
            <a:off x="403670" y="1143000"/>
            <a:ext cx="4572000" cy="4572000"/>
          </a:xfrm>
          <a:prstGeom prst="rect">
            <a:avLst/>
          </a:prstGeom>
          <a:solidFill>
            <a:srgbClr val="EAEAEA"/>
          </a:solidFill>
          <a:ln w="50800" cap="flat" cmpd="sng">
            <a:solidFill>
              <a:srgbClr val="FFFFFF"/>
            </a:solidFill>
            <a:prstDash val="solid"/>
            <a:miter/>
            <a:headEnd type="none" w="med" len="med"/>
            <a:tailEnd type="none" w="med" len="med"/>
          </a:ln>
        </p:spPr>
        <p:txBody>
          <a:bodyPr lIns="91425" tIns="91425" rIns="91425" bIns="91425" anchor="t" anchorCtr="0"/>
          <a:lstStyle>
            <a:lvl1pPr marL="0" marR="0" lvl="0" indent="0" algn="l" rtl="0">
              <a:spcBef>
                <a:spcPts val="300"/>
              </a:spcBef>
              <a:buClr>
                <a:schemeClr val="accent3"/>
              </a:buClr>
              <a:buFont typeface="Georgia"/>
              <a:buNone/>
              <a:defRPr sz="32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2" name="Shape 92"/>
          <p:cNvSpPr txBox="1">
            <a:spLocks noGrp="1"/>
          </p:cNvSpPr>
          <p:nvPr>
            <p:ph type="body" idx="1"/>
          </p:nvPr>
        </p:nvSpPr>
        <p:spPr>
          <a:xfrm>
            <a:off x="6088442" y="3274308"/>
            <a:ext cx="2590800" cy="251648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accent3"/>
              </a:buClr>
              <a:buFont typeface="Georgia"/>
              <a:buNone/>
              <a:defRPr sz="1300" b="0" i="0" u="none" strike="noStrike" cap="none">
                <a:solidFill>
                  <a:schemeClr val="dk1"/>
                </a:solidFill>
                <a:latin typeface="Georgia"/>
                <a:ea typeface="Georgia"/>
                <a:cs typeface="Georgia"/>
                <a:sym typeface="Georgia"/>
              </a:defRPr>
            </a:lvl1pPr>
            <a:lvl2pPr marL="658368" marR="0" lvl="1" indent="-251968" algn="l" rtl="0">
              <a:spcBef>
                <a:spcPts val="300"/>
              </a:spcBef>
              <a:buClr>
                <a:schemeClr val="accent2"/>
              </a:buClr>
              <a:buFont typeface="Georgia"/>
              <a:buNone/>
              <a:defRPr sz="1200" b="0"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000" b="0"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900" b="0"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9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3" name="Shape 93"/>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4" name="Shape 94"/>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5" name="Shape 95"/>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a:solidFill>
                  <a:srgbClr val="FFFFFF"/>
                </a:solidFill>
                <a:latin typeface="Georgia"/>
                <a:ea typeface="Georgia"/>
                <a:cs typeface="Georgia"/>
                <a:sym typeface="Georgia"/>
              </a:rPr>
              <a:t>‹Nº›</a:t>
            </a:fld>
            <a:endParaRPr lang="es-CO" sz="1800">
              <a:solidFill>
                <a:srgbClr val="FFFFFF"/>
              </a:solidFill>
              <a:latin typeface="Georgia"/>
              <a:ea typeface="Georgia"/>
              <a:cs typeface="Georgia"/>
              <a:sym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366817"/>
            <a:ext cx="9144000" cy="84406"/>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1" name="Shape 11"/>
          <p:cNvSpPr/>
          <p:nvPr/>
        </p:nvSpPr>
        <p:spPr>
          <a:xfrm>
            <a:off x="0" y="0"/>
            <a:ext cx="9144000" cy="310662"/>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2" name="Shape 12"/>
          <p:cNvSpPr/>
          <p:nvPr/>
        </p:nvSpPr>
        <p:spPr>
          <a:xfrm>
            <a:off x="0" y="308276"/>
            <a:ext cx="9144001" cy="9144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3" name="Shape 13"/>
          <p:cNvSpPr/>
          <p:nvPr/>
        </p:nvSpPr>
        <p:spPr>
          <a:xfrm rot="10800000" flipH="1">
            <a:off x="5410182" y="360246"/>
            <a:ext cx="3733819" cy="91087"/>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4" name="Shape 14"/>
          <p:cNvSpPr/>
          <p:nvPr/>
        </p:nvSpPr>
        <p:spPr>
          <a:xfrm rot="10800000" flipH="1">
            <a:off x="5410200" y="440112"/>
            <a:ext cx="3733800" cy="180034"/>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5" name="Shape 15"/>
          <p:cNvSpPr/>
          <p:nvPr/>
        </p:nvSpPr>
        <p:spPr>
          <a:xfrm>
            <a:off x="5407339" y="497504"/>
            <a:ext cx="3063240" cy="27431"/>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6" name="Shape 16"/>
          <p:cNvSpPr/>
          <p:nvPr/>
        </p:nvSpPr>
        <p:spPr>
          <a:xfrm>
            <a:off x="7373646" y="588943"/>
            <a:ext cx="1600199" cy="36575"/>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7" name="Shape 17"/>
          <p:cNvSpPr/>
          <p:nvPr/>
        </p:nvSpPr>
        <p:spPr>
          <a:xfrm>
            <a:off x="9084965" y="-2001"/>
            <a:ext cx="57625" cy="621792"/>
          </a:xfrm>
          <a:prstGeom prst="rect">
            <a:avLst/>
          </a:prstGeom>
          <a:solidFill>
            <a:srgbClr val="FFFFFF">
              <a:alpha val="64705"/>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8" name="Shape 18"/>
          <p:cNvSpPr/>
          <p:nvPr/>
        </p:nvSpPr>
        <p:spPr>
          <a:xfrm>
            <a:off x="9044481" y="-2001"/>
            <a:ext cx="27431" cy="621792"/>
          </a:xfrm>
          <a:prstGeom prst="rect">
            <a:avLst/>
          </a:prstGeom>
          <a:solidFill>
            <a:srgbClr val="FFFFFF">
              <a:alpha val="64705"/>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9" name="Shape 19"/>
          <p:cNvSpPr/>
          <p:nvPr/>
        </p:nvSpPr>
        <p:spPr>
          <a:xfrm>
            <a:off x="9025428" y="-2001"/>
            <a:ext cx="9143" cy="621792"/>
          </a:xfrm>
          <a:prstGeom prst="rect">
            <a:avLst/>
          </a:prstGeom>
          <a:solidFill>
            <a:srgbClr val="FFFFFF">
              <a:alpha val="6000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0" name="Shape 20"/>
          <p:cNvSpPr/>
          <p:nvPr/>
        </p:nvSpPr>
        <p:spPr>
          <a:xfrm>
            <a:off x="8975422" y="-2001"/>
            <a:ext cx="27431" cy="621792"/>
          </a:xfrm>
          <a:prstGeom prst="rect">
            <a:avLst/>
          </a:prstGeom>
          <a:solidFill>
            <a:srgbClr val="FFFFFF">
              <a:alpha val="4000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1" name="Shape 21"/>
          <p:cNvSpPr/>
          <p:nvPr/>
        </p:nvSpPr>
        <p:spPr>
          <a:xfrm>
            <a:off x="8915677" y="379"/>
            <a:ext cx="54863" cy="585215"/>
          </a:xfrm>
          <a:prstGeom prst="rect">
            <a:avLst/>
          </a:prstGeom>
          <a:solidFill>
            <a:srgbClr val="FFFFFF">
              <a:alpha val="2000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2" name="Shape 22"/>
          <p:cNvSpPr/>
          <p:nvPr/>
        </p:nvSpPr>
        <p:spPr>
          <a:xfrm>
            <a:off x="8873475" y="379"/>
            <a:ext cx="9143" cy="585215"/>
          </a:xfrm>
          <a:prstGeom prst="rect">
            <a:avLst/>
          </a:prstGeom>
          <a:solidFill>
            <a:srgbClr val="FFFFFF">
              <a:alpha val="29803"/>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3" name="Shape 23"/>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nvPr>
        </p:nvSpPr>
        <p:spPr>
          <a:xfrm>
            <a:off x="457200" y="2249424"/>
            <a:ext cx="8229600" cy="4325112"/>
          </a:xfrm>
          <a:prstGeom prst="rect">
            <a:avLst/>
          </a:prstGeom>
          <a:noFill/>
          <a:ln>
            <a:noFill/>
          </a:ln>
        </p:spPr>
        <p:txBody>
          <a:bodyPr lIns="91425" tIns="91425" rIns="91425" bIns="91425" anchor="t" anchorCtr="0"/>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Shape 25"/>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26" name="Shape 26"/>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27" name="Shape 27"/>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CO" sz="1800" b="0" i="0" u="none" strike="noStrike" cap="none">
                <a:solidFill>
                  <a:srgbClr val="FFFFFF"/>
                </a:solidFill>
                <a:latin typeface="Georgia"/>
                <a:ea typeface="Georgia"/>
                <a:cs typeface="Georgia"/>
                <a:sym typeface="Georgia"/>
              </a:rPr>
              <a:t>‹Nº›</a:t>
            </a:fld>
            <a:endParaRPr lang="es-CO" sz="1800" b="0" i="0" u="none" strike="noStrike" cap="none">
              <a:solidFill>
                <a:srgbClr val="FFFFFF"/>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827583" y="710860"/>
            <a:ext cx="7704855" cy="2736303"/>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Trebuchet MS"/>
              <a:buNone/>
            </a:pPr>
            <a:r>
              <a:rPr lang="es-CO" sz="2800" b="1" i="0" u="none" strike="noStrike" cap="none" dirty="0">
                <a:solidFill>
                  <a:schemeClr val="lt1"/>
                </a:solidFill>
                <a:latin typeface="Times New Roman" panose="02020603050405020304" pitchFamily="18" charset="0"/>
                <a:cs typeface="Times New Roman" panose="02020603050405020304" pitchFamily="18" charset="0"/>
                <a:sym typeface="Trebuchet MS"/>
              </a:rPr>
              <a:t>TRANSICIÓN SEGURA DEL CUIDADO EN LA ENTREGA Y RECIBO DE TURNO A LA CABECERA DEL PACIENTE FUNDACIÓN CARDIOINFANTIL-INSTITUTO DE CARDIOLOGIA</a:t>
            </a:r>
            <a:r>
              <a:rPr lang="es-CO" sz="4400" b="0" i="0" u="none" strike="noStrike" cap="none" dirty="0">
                <a:solidFill>
                  <a:schemeClr val="lt1"/>
                </a:solidFill>
                <a:latin typeface="Trebuchet MS"/>
                <a:ea typeface="Trebuchet MS"/>
                <a:cs typeface="Trebuchet MS"/>
                <a:sym typeface="Trebuchet MS"/>
              </a:rPr>
              <a:t/>
            </a:r>
            <a:br>
              <a:rPr lang="es-CO" sz="4400" b="0" i="0" u="none" strike="noStrike" cap="none" dirty="0">
                <a:solidFill>
                  <a:schemeClr val="lt1"/>
                </a:solidFill>
                <a:latin typeface="Trebuchet MS"/>
                <a:ea typeface="Trebuchet MS"/>
                <a:cs typeface="Trebuchet MS"/>
                <a:sym typeface="Trebuchet MS"/>
              </a:rPr>
            </a:br>
            <a:endParaRPr lang="es-CO" sz="4400" b="0" i="0" u="none" strike="noStrike" cap="none" dirty="0">
              <a:solidFill>
                <a:schemeClr val="lt1"/>
              </a:solidFill>
              <a:latin typeface="Trebuchet MS"/>
              <a:ea typeface="Trebuchet MS"/>
              <a:cs typeface="Trebuchet MS"/>
              <a:sym typeface="Trebuchet MS"/>
            </a:endParaRPr>
          </a:p>
        </p:txBody>
      </p:sp>
      <p:sp>
        <p:nvSpPr>
          <p:cNvPr id="113" name="Shape 113"/>
          <p:cNvSpPr txBox="1">
            <a:spLocks noGrp="1"/>
          </p:cNvSpPr>
          <p:nvPr>
            <p:ph type="subTitle" idx="1"/>
          </p:nvPr>
        </p:nvSpPr>
        <p:spPr>
          <a:xfrm>
            <a:off x="2483767" y="4509119"/>
            <a:ext cx="6400799" cy="1752600"/>
          </a:xfrm>
          <a:prstGeom prst="rect">
            <a:avLst/>
          </a:prstGeom>
          <a:noFill/>
          <a:ln>
            <a:noFill/>
          </a:ln>
        </p:spPr>
        <p:txBody>
          <a:bodyPr lIns="91425" tIns="45700" rIns="91425" bIns="45700" anchor="t" anchorCtr="0">
            <a:noAutofit/>
          </a:bodyPr>
          <a:lstStyle/>
          <a:p>
            <a:pPr marL="64008" marR="0" lvl="0" indent="-507" algn="r" rtl="0">
              <a:spcBef>
                <a:spcPts val="0"/>
              </a:spcBef>
              <a:spcAft>
                <a:spcPts val="0"/>
              </a:spcAft>
              <a:buClr>
                <a:schemeClr val="accent3"/>
              </a:buClr>
              <a:buSzPct val="25000"/>
              <a:buFont typeface="Georgia"/>
              <a:buNone/>
            </a:pPr>
            <a:r>
              <a:rPr lang="es-CO" sz="1800" b="0" i="0" u="none" strike="noStrike" cap="none" dirty="0">
                <a:solidFill>
                  <a:schemeClr val="dk2"/>
                </a:solidFill>
                <a:latin typeface="Times New Roman" panose="02020603050405020304" pitchFamily="18" charset="0"/>
                <a:cs typeface="Times New Roman" panose="02020603050405020304" pitchFamily="18" charset="0"/>
                <a:sym typeface="Georgia"/>
              </a:rPr>
              <a:t>CAROL NEYERITH GARCÍA ÁVILA</a:t>
            </a:r>
          </a:p>
          <a:p>
            <a:pPr marL="64008" marR="0" lvl="0" indent="-507" algn="r" rtl="0">
              <a:spcBef>
                <a:spcPts val="300"/>
              </a:spcBef>
              <a:spcAft>
                <a:spcPts val="0"/>
              </a:spcAft>
              <a:buClr>
                <a:schemeClr val="accent3"/>
              </a:buClr>
              <a:buSzPct val="25000"/>
              <a:buFont typeface="Georgia"/>
              <a:buNone/>
            </a:pPr>
            <a:r>
              <a:rPr lang="es-CO" sz="1800" b="0" i="0" u="none" strike="noStrike" cap="none" dirty="0">
                <a:solidFill>
                  <a:schemeClr val="dk2"/>
                </a:solidFill>
                <a:latin typeface="Times New Roman" panose="02020603050405020304" pitchFamily="18" charset="0"/>
                <a:cs typeface="Times New Roman" panose="02020603050405020304" pitchFamily="18" charset="0"/>
                <a:sym typeface="Georgia"/>
              </a:rPr>
              <a:t>LADY CAROLINA DELGADO</a:t>
            </a:r>
          </a:p>
          <a:p>
            <a:pPr marL="64008" marR="0" lvl="0" indent="-507" algn="r" rtl="0">
              <a:spcBef>
                <a:spcPts val="300"/>
              </a:spcBef>
              <a:spcAft>
                <a:spcPts val="0"/>
              </a:spcAft>
              <a:buClr>
                <a:schemeClr val="accent3"/>
              </a:buClr>
              <a:buSzPct val="25000"/>
              <a:buFont typeface="Georgia"/>
              <a:buNone/>
            </a:pPr>
            <a:r>
              <a:rPr lang="es-CO" sz="1800" b="0" i="0" u="none" strike="noStrike" cap="none" dirty="0">
                <a:solidFill>
                  <a:schemeClr val="dk2"/>
                </a:solidFill>
                <a:latin typeface="Times New Roman" panose="02020603050405020304" pitchFamily="18" charset="0"/>
                <a:cs typeface="Times New Roman" panose="02020603050405020304" pitchFamily="18" charset="0"/>
                <a:sym typeface="Georgia"/>
              </a:rPr>
              <a:t>MARL</a:t>
            </a:r>
            <a:r>
              <a:rPr lang="es-CO" sz="1800" dirty="0">
                <a:latin typeface="Times New Roman" panose="02020603050405020304" pitchFamily="18" charset="0"/>
                <a:cs typeface="Times New Roman" panose="02020603050405020304" pitchFamily="18" charset="0"/>
              </a:rPr>
              <a:t>I </a:t>
            </a:r>
            <a:r>
              <a:rPr lang="es-CO" sz="1800" b="0" i="0" u="none" strike="noStrike" cap="none" dirty="0">
                <a:solidFill>
                  <a:schemeClr val="dk2"/>
                </a:solidFill>
                <a:latin typeface="Times New Roman" panose="02020603050405020304" pitchFamily="18" charset="0"/>
                <a:cs typeface="Times New Roman" panose="02020603050405020304" pitchFamily="18" charset="0"/>
                <a:sym typeface="Georgia"/>
              </a:rPr>
              <a:t>JAIRIXA MORENO HERREÑO</a:t>
            </a:r>
          </a:p>
          <a:p>
            <a:pPr marL="64008" marR="0" lvl="0" indent="-507" algn="r" rtl="0">
              <a:spcBef>
                <a:spcPts val="300"/>
              </a:spcBef>
              <a:spcAft>
                <a:spcPts val="0"/>
              </a:spcAft>
              <a:buClr>
                <a:schemeClr val="accent3"/>
              </a:buClr>
              <a:buSzPct val="25000"/>
              <a:buFont typeface="Georgia"/>
              <a:buNone/>
            </a:pPr>
            <a:r>
              <a:rPr lang="es-CO" sz="1800" b="0" i="0" u="none" strike="noStrike" cap="none" dirty="0">
                <a:solidFill>
                  <a:schemeClr val="dk2"/>
                </a:solidFill>
                <a:latin typeface="Times New Roman" panose="02020603050405020304" pitchFamily="18" charset="0"/>
                <a:cs typeface="Times New Roman" panose="02020603050405020304" pitchFamily="18" charset="0"/>
                <a:sym typeface="Georgia"/>
              </a:rPr>
              <a:t>YOHANA MILENA RUIZ VÉLEZ</a:t>
            </a:r>
          </a:p>
          <a:p>
            <a:pPr marL="64008" marR="0" lvl="0" indent="-507" algn="l" rtl="0">
              <a:spcBef>
                <a:spcPts val="300"/>
              </a:spcBef>
              <a:buClr>
                <a:schemeClr val="accent3"/>
              </a:buClr>
              <a:buSzPct val="25000"/>
              <a:buFont typeface="Georgia"/>
              <a:buNone/>
            </a:pPr>
            <a:endParaRPr sz="2400" b="0" i="0" u="none" strike="noStrike" cap="none" dirty="0">
              <a:solidFill>
                <a:schemeClr val="dk2"/>
              </a:solidFill>
              <a:latin typeface="Times New Roman" panose="02020603050405020304" pitchFamily="18" charset="0"/>
              <a:cs typeface="Times New Roman" panose="02020603050405020304" pitchFamily="18" charset="0"/>
              <a:sym typeface="Georgia"/>
            </a:endParaRPr>
          </a:p>
        </p:txBody>
      </p:sp>
      <p:sp>
        <p:nvSpPr>
          <p:cNvPr id="114" name="Shape 114"/>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sp>
        <p:nvSpPr>
          <p:cNvPr id="115" name="Shape 115"/>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Georgia"/>
              <a:ea typeface="Georgia"/>
              <a:cs typeface="Georgia"/>
              <a:sym typeface="Georgia"/>
            </a:endParaRPr>
          </a:p>
        </p:txBody>
      </p:sp>
      <p:pic>
        <p:nvPicPr>
          <p:cNvPr id="116" name="Shape 116"/>
          <p:cNvPicPr preferRelativeResize="0"/>
          <p:nvPr/>
        </p:nvPicPr>
        <p:blipFill rotWithShape="1">
          <a:blip r:embed="rId3">
            <a:alphaModFix/>
          </a:blip>
          <a:srcRect/>
          <a:stretch/>
        </p:blipFill>
        <p:spPr>
          <a:xfrm>
            <a:off x="970350" y="4221087"/>
            <a:ext cx="1874702" cy="16288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67543" y="692695"/>
            <a:ext cx="82296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Trebuchet MS"/>
              <a:buNone/>
            </a:pPr>
            <a:r>
              <a:rPr lang="es-CO" b="1">
                <a:latin typeface="Times New Roman"/>
                <a:ea typeface="Times New Roman"/>
                <a:cs typeface="Times New Roman"/>
                <a:sym typeface="Times New Roman"/>
              </a:rPr>
              <a:t>Herramienta</a:t>
            </a:r>
            <a:r>
              <a:rPr lang="es-CO" sz="4000" b="1" i="0" u="none" strike="noStrike" cap="none">
                <a:solidFill>
                  <a:schemeClr val="dk2"/>
                </a:solidFill>
                <a:latin typeface="Times New Roman"/>
                <a:ea typeface="Times New Roman"/>
                <a:cs typeface="Times New Roman"/>
                <a:sym typeface="Times New Roman"/>
              </a:rPr>
              <a:t> </a:t>
            </a:r>
            <a:r>
              <a:rPr lang="es-CO" b="1">
                <a:latin typeface="Times New Roman"/>
                <a:ea typeface="Times New Roman"/>
                <a:cs typeface="Times New Roman"/>
                <a:sym typeface="Times New Roman"/>
              </a:rPr>
              <a:t>Modificada</a:t>
            </a:r>
          </a:p>
        </p:txBody>
      </p:sp>
      <p:pic>
        <p:nvPicPr>
          <p:cNvPr id="191" name="Shape 191"/>
          <p:cNvPicPr preferRelativeResize="0"/>
          <p:nvPr/>
        </p:nvPicPr>
        <p:blipFill rotWithShape="1">
          <a:blip r:embed="rId3">
            <a:alphaModFix/>
          </a:blip>
          <a:srcRect l="2481" r="10464"/>
          <a:stretch/>
        </p:blipFill>
        <p:spPr>
          <a:xfrm>
            <a:off x="296250" y="1700250"/>
            <a:ext cx="8400900" cy="50838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219279" y="130031"/>
            <a:ext cx="8229600" cy="10668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Trebuchet MS"/>
              <a:buNone/>
            </a:pPr>
            <a:r>
              <a:rPr lang="es-CO"/>
              <a:t>                   </a:t>
            </a:r>
            <a:r>
              <a:rPr lang="es-CO" b="1">
                <a:latin typeface="Times New Roman"/>
                <a:ea typeface="Times New Roman"/>
                <a:cs typeface="Times New Roman"/>
                <a:sym typeface="Times New Roman"/>
              </a:rPr>
              <a:t>Herramienta</a:t>
            </a:r>
          </a:p>
        </p:txBody>
      </p:sp>
      <p:pic>
        <p:nvPicPr>
          <p:cNvPr id="197" name="Shape 197"/>
          <p:cNvPicPr preferRelativeResize="0"/>
          <p:nvPr/>
        </p:nvPicPr>
        <p:blipFill rotWithShape="1">
          <a:blip r:embed="rId3">
            <a:alphaModFix/>
          </a:blip>
          <a:srcRect t="999" r="50039"/>
          <a:stretch/>
        </p:blipFill>
        <p:spPr>
          <a:xfrm>
            <a:off x="375950" y="1196825"/>
            <a:ext cx="4209000" cy="5439900"/>
          </a:xfrm>
          <a:prstGeom prst="rect">
            <a:avLst/>
          </a:prstGeom>
          <a:noFill/>
          <a:ln>
            <a:noFill/>
          </a:ln>
        </p:spPr>
      </p:pic>
      <p:pic>
        <p:nvPicPr>
          <p:cNvPr id="198" name="Shape 198"/>
          <p:cNvPicPr preferRelativeResize="0">
            <a:picLocks noGrp="1"/>
          </p:cNvPicPr>
          <p:nvPr>
            <p:ph type="body" idx="1"/>
          </p:nvPr>
        </p:nvPicPr>
        <p:blipFill rotWithShape="1">
          <a:blip r:embed="rId4">
            <a:alphaModFix/>
          </a:blip>
          <a:srcRect t="1234" r="57002"/>
          <a:stretch/>
        </p:blipFill>
        <p:spPr>
          <a:xfrm>
            <a:off x="4800300" y="1196825"/>
            <a:ext cx="3913200" cy="543990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654370"/>
            <a:ext cx="8229600" cy="1066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Trebuchet MS"/>
              <a:buNone/>
            </a:pPr>
            <a:r>
              <a:rPr lang="es-CO" sz="4000" b="0" i="0" u="none" strike="noStrike" cap="none">
                <a:solidFill>
                  <a:schemeClr val="dk2"/>
                </a:solidFill>
                <a:latin typeface="Times New Roman"/>
                <a:ea typeface="Times New Roman"/>
                <a:cs typeface="Times New Roman"/>
                <a:sym typeface="Times New Roman"/>
              </a:rPr>
              <a:t>Análisis de </a:t>
            </a:r>
            <a:r>
              <a:rPr lang="es-CO">
                <a:latin typeface="Times New Roman"/>
                <a:ea typeface="Times New Roman"/>
                <a:cs typeface="Times New Roman"/>
                <a:sym typeface="Times New Roman"/>
              </a:rPr>
              <a:t>H</a:t>
            </a:r>
            <a:r>
              <a:rPr lang="es-CO" sz="4000" b="0" i="0" u="none" strike="noStrike" cap="none">
                <a:solidFill>
                  <a:schemeClr val="dk2"/>
                </a:solidFill>
                <a:latin typeface="Times New Roman"/>
                <a:ea typeface="Times New Roman"/>
                <a:cs typeface="Times New Roman"/>
                <a:sym typeface="Times New Roman"/>
              </a:rPr>
              <a:t>istogramas  </a:t>
            </a:r>
          </a:p>
        </p:txBody>
      </p:sp>
      <p:sp>
        <p:nvSpPr>
          <p:cNvPr id="204" name="Shape 204"/>
          <p:cNvSpPr txBox="1"/>
          <p:nvPr/>
        </p:nvSpPr>
        <p:spPr>
          <a:xfrm>
            <a:off x="850666" y="1658518"/>
            <a:ext cx="3600300" cy="4392600"/>
          </a:xfrm>
          <a:prstGeom prst="rect">
            <a:avLst/>
          </a:prstGeom>
          <a:noFill/>
          <a:ln>
            <a:noFill/>
          </a:ln>
        </p:spPr>
        <p:txBody>
          <a:bodyPr lIns="91425" tIns="45700" rIns="91425" bIns="45700" anchor="t" anchorCtr="0">
            <a:noAutofit/>
          </a:bodyPr>
          <a:lstStyle/>
          <a:p>
            <a:pPr marL="365760" marR="0" lvl="0" indent="-264033" algn="just" rtl="0">
              <a:lnSpc>
                <a:spcPct val="80000"/>
              </a:lnSpc>
              <a:spcBef>
                <a:spcPts val="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Habitación : 100%</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Accesos venosos 100%</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Cambio de turno 100%</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DX: 99,6%</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b="1">
                <a:solidFill>
                  <a:schemeClr val="dk1"/>
                </a:solidFill>
                <a:latin typeface="Times New Roman"/>
                <a:ea typeface="Times New Roman"/>
                <a:cs typeface="Times New Roman"/>
                <a:sym typeface="Times New Roman"/>
              </a:rPr>
              <a:t>S</a:t>
            </a:r>
            <a:r>
              <a:rPr lang="es-CO" sz="1200">
                <a:solidFill>
                  <a:schemeClr val="dk1"/>
                </a:solidFill>
                <a:latin typeface="Times New Roman"/>
                <a:ea typeface="Times New Roman"/>
                <a:cs typeface="Times New Roman"/>
                <a:sym typeface="Times New Roman"/>
              </a:rPr>
              <a:t>aludan al Pte. y familia: 99,6</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Líquidos basales o administrados : 99,3%</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Nombre 98,8</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Funcionamiento de accesos : 98,4%</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Quimioterapia: 98%</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Entrega conjunta: 98%</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Oxigenoterapia: 95,2</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Presentación de si misma y personal : 94,9%</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Breve reseña paciente : 92,9</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Valoración cefalocaudal: 90,5%</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Antibioticoterápia: 88%</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Medidas de protección 86.9%</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b="1">
                <a:solidFill>
                  <a:schemeClr val="dk1"/>
                </a:solidFill>
                <a:latin typeface="Times New Roman"/>
                <a:ea typeface="Times New Roman"/>
                <a:cs typeface="Times New Roman"/>
                <a:sym typeface="Times New Roman"/>
              </a:rPr>
              <a:t>Todo el personal presente : 82,4%</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Laboratorios : 80,5%</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Interconsultas 75,8%</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Procedimientos realizados: 72,1%</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Entrega y recibo de turno (15min) : 69.5%</a:t>
            </a:r>
          </a:p>
          <a:p>
            <a:pPr marL="365760" marR="0" lvl="0" indent="-264033" algn="just" rtl="0">
              <a:lnSpc>
                <a:spcPct val="80000"/>
              </a:lnSpc>
              <a:spcBef>
                <a:spcPts val="300"/>
              </a:spcBef>
              <a:spcAft>
                <a:spcPts val="0"/>
              </a:spcAft>
              <a:buClr>
                <a:schemeClr val="accent3"/>
              </a:buClr>
              <a:buSzPct val="100000"/>
              <a:buFont typeface="Times New Roman"/>
              <a:buChar char="•"/>
            </a:pPr>
            <a:r>
              <a:rPr lang="es-CO" sz="1200">
                <a:solidFill>
                  <a:schemeClr val="dk1"/>
                </a:solidFill>
                <a:latin typeface="Times New Roman"/>
                <a:ea typeface="Times New Roman"/>
                <a:cs typeface="Times New Roman"/>
                <a:sym typeface="Times New Roman"/>
              </a:rPr>
              <a:t>Cuidados especiales: 61.7</a:t>
            </a:r>
          </a:p>
          <a:p>
            <a:pPr marL="365760" marR="0" lvl="0" indent="-264160" algn="l" rtl="0">
              <a:lnSpc>
                <a:spcPct val="80000"/>
              </a:lnSpc>
              <a:spcBef>
                <a:spcPts val="300"/>
              </a:spcBef>
              <a:buClr>
                <a:schemeClr val="accent3"/>
              </a:buClr>
              <a:buFont typeface="Georgia"/>
              <a:buNone/>
            </a:pPr>
            <a:endParaRPr sz="1295">
              <a:solidFill>
                <a:schemeClr val="dk1"/>
              </a:solidFill>
              <a:latin typeface="Georgia"/>
              <a:ea typeface="Georgia"/>
              <a:cs typeface="Georgia"/>
              <a:sym typeface="Georgia"/>
            </a:endParaRPr>
          </a:p>
        </p:txBody>
      </p:sp>
      <p:pic>
        <p:nvPicPr>
          <p:cNvPr id="205" name="Shape 205"/>
          <p:cNvPicPr preferRelativeResize="0"/>
          <p:nvPr/>
        </p:nvPicPr>
        <p:blipFill rotWithShape="1">
          <a:blip r:embed="rId3">
            <a:alphaModFix/>
          </a:blip>
          <a:srcRect/>
          <a:stretch/>
        </p:blipFill>
        <p:spPr>
          <a:xfrm>
            <a:off x="7003424" y="2274843"/>
            <a:ext cx="2113861" cy="3888432"/>
          </a:xfrm>
          <a:prstGeom prst="rect">
            <a:avLst/>
          </a:prstGeom>
          <a:noFill/>
          <a:ln>
            <a:noFill/>
          </a:ln>
        </p:spPr>
      </p:pic>
      <p:sp>
        <p:nvSpPr>
          <p:cNvPr id="206" name="Shape 206"/>
          <p:cNvSpPr txBox="1"/>
          <p:nvPr/>
        </p:nvSpPr>
        <p:spPr>
          <a:xfrm>
            <a:off x="4491025" y="1658525"/>
            <a:ext cx="2696400" cy="3231600"/>
          </a:xfrm>
          <a:prstGeom prst="rect">
            <a:avLst/>
          </a:prstGeom>
          <a:noFill/>
          <a:ln>
            <a:noFill/>
          </a:ln>
        </p:spPr>
        <p:txBody>
          <a:bodyPr lIns="91425" tIns="45700" rIns="91425" bIns="45700" anchor="t" anchorCtr="0">
            <a:noAutofit/>
          </a:bodyPr>
          <a:lstStyle/>
          <a:p>
            <a:pPr marL="285750" marR="0" lvl="0" indent="-285750" algn="just" rtl="0">
              <a:spcBef>
                <a:spcPts val="0"/>
              </a:spcBef>
              <a:buClr>
                <a:schemeClr val="dk1"/>
              </a:buClr>
              <a:buSzPct val="100000"/>
              <a:buFont typeface="Times New Roman"/>
              <a:buChar char="•"/>
            </a:pPr>
            <a:r>
              <a:rPr lang="es-CO" sz="1200">
                <a:solidFill>
                  <a:schemeClr val="dk1"/>
                </a:solidFill>
                <a:latin typeface="Times New Roman"/>
                <a:ea typeface="Times New Roman"/>
                <a:cs typeface="Times New Roman"/>
                <a:sym typeface="Times New Roman"/>
              </a:rPr>
              <a:t>Procedimientos pendientes 63%</a:t>
            </a:r>
          </a:p>
          <a:p>
            <a:pPr marL="285750" marR="0" lvl="0" indent="-285750" algn="just" rtl="0">
              <a:spcBef>
                <a:spcPts val="0"/>
              </a:spcBef>
              <a:buClr>
                <a:schemeClr val="dk1"/>
              </a:buClr>
              <a:buSzPct val="100000"/>
              <a:buFont typeface="Times New Roman"/>
              <a:buChar char="•"/>
            </a:pPr>
            <a:r>
              <a:rPr lang="es-CO" sz="1200">
                <a:solidFill>
                  <a:schemeClr val="dk1"/>
                </a:solidFill>
                <a:latin typeface="Times New Roman"/>
                <a:ea typeface="Times New Roman"/>
                <a:cs typeface="Times New Roman"/>
                <a:sym typeface="Times New Roman"/>
              </a:rPr>
              <a:t>Eliminación 47%</a:t>
            </a:r>
          </a:p>
          <a:p>
            <a:pPr marL="285750" marR="0" lvl="0" indent="-285750" algn="just" rtl="0">
              <a:spcBef>
                <a:spcPts val="0"/>
              </a:spcBef>
              <a:buClr>
                <a:schemeClr val="dk1"/>
              </a:buClr>
              <a:buSzPct val="100000"/>
              <a:buFont typeface="Times New Roman"/>
              <a:buChar char="•"/>
            </a:pPr>
            <a:r>
              <a:rPr lang="es-CO" sz="1200">
                <a:solidFill>
                  <a:schemeClr val="dk1"/>
                </a:solidFill>
                <a:latin typeface="Times New Roman"/>
                <a:ea typeface="Times New Roman"/>
                <a:cs typeface="Times New Roman"/>
                <a:sym typeface="Times New Roman"/>
              </a:rPr>
              <a:t>Esquema de insulina 51,2%</a:t>
            </a:r>
          </a:p>
          <a:p>
            <a:pPr marL="285750" marR="0" lvl="0" indent="-285750" algn="just" rtl="0">
              <a:spcBef>
                <a:spcPts val="0"/>
              </a:spcBef>
              <a:buClr>
                <a:schemeClr val="dk1"/>
              </a:buClr>
              <a:buSzPct val="100000"/>
              <a:buFont typeface="Times New Roman"/>
              <a:buChar char="•"/>
            </a:pPr>
            <a:r>
              <a:rPr lang="es-CO" sz="1200">
                <a:solidFill>
                  <a:schemeClr val="dk1"/>
                </a:solidFill>
                <a:latin typeface="Times New Roman"/>
                <a:ea typeface="Times New Roman"/>
                <a:cs typeface="Times New Roman"/>
                <a:sym typeface="Times New Roman"/>
              </a:rPr>
              <a:t>Dotación de la habitación:50,9</a:t>
            </a:r>
          </a:p>
          <a:p>
            <a:pPr marL="285750" marR="0" lvl="0" indent="-285750" algn="just" rtl="0">
              <a:spcBef>
                <a:spcPts val="0"/>
              </a:spcBef>
              <a:buClr>
                <a:schemeClr val="dk1"/>
              </a:buClr>
              <a:buSzPct val="100000"/>
              <a:buFont typeface="Times New Roman"/>
              <a:buChar char="•"/>
            </a:pPr>
            <a:r>
              <a:rPr lang="es-CO" sz="1200">
                <a:solidFill>
                  <a:schemeClr val="dk1"/>
                </a:solidFill>
                <a:latin typeface="Times New Roman"/>
                <a:ea typeface="Times New Roman"/>
                <a:cs typeface="Times New Roman"/>
                <a:sym typeface="Times New Roman"/>
              </a:rPr>
              <a:t>Asignación de Pte. a auxiliares: 45,2% </a:t>
            </a:r>
          </a:p>
          <a:p>
            <a:pPr marL="285750" marR="0" lvl="0" indent="-285750" algn="just" rtl="0">
              <a:spcBef>
                <a:spcPts val="0"/>
              </a:spcBef>
              <a:buClr>
                <a:schemeClr val="dk1"/>
              </a:buClr>
              <a:buSzPct val="100000"/>
              <a:buFont typeface="Times New Roman"/>
              <a:buChar char="•"/>
            </a:pPr>
            <a:r>
              <a:rPr lang="es-CO" sz="1200">
                <a:solidFill>
                  <a:schemeClr val="dk1"/>
                </a:solidFill>
                <a:latin typeface="Times New Roman"/>
                <a:ea typeface="Times New Roman"/>
                <a:cs typeface="Times New Roman"/>
                <a:sym typeface="Times New Roman"/>
              </a:rPr>
              <a:t>Verificación del Kardex 45,2%</a:t>
            </a:r>
          </a:p>
          <a:p>
            <a:pPr marL="285750" marR="0" lvl="0" indent="-285750" algn="just" rtl="0">
              <a:spcBef>
                <a:spcPts val="0"/>
              </a:spcBef>
              <a:buClr>
                <a:schemeClr val="dk1"/>
              </a:buClr>
              <a:buSzPct val="100000"/>
              <a:buFont typeface="Times New Roman"/>
              <a:buChar char="•"/>
            </a:pPr>
            <a:r>
              <a:rPr lang="es-CO" sz="1200" b="1">
                <a:solidFill>
                  <a:schemeClr val="dk1"/>
                </a:solidFill>
                <a:latin typeface="Times New Roman"/>
                <a:ea typeface="Times New Roman"/>
                <a:cs typeface="Times New Roman"/>
                <a:sym typeface="Times New Roman"/>
              </a:rPr>
              <a:t>Estado de la piel 45,2%</a:t>
            </a:r>
          </a:p>
          <a:p>
            <a:pPr marL="285750" marR="0" lvl="0" indent="-285750" algn="just" rtl="0">
              <a:spcBef>
                <a:spcPts val="0"/>
              </a:spcBef>
              <a:buClr>
                <a:schemeClr val="dk1"/>
              </a:buClr>
              <a:buSzPct val="100000"/>
              <a:buFont typeface="Times New Roman"/>
              <a:buChar char="•"/>
            </a:pPr>
            <a:r>
              <a:rPr lang="es-CO" sz="1200" b="1">
                <a:solidFill>
                  <a:schemeClr val="dk1"/>
                </a:solidFill>
                <a:latin typeface="Times New Roman"/>
                <a:ea typeface="Times New Roman"/>
                <a:cs typeface="Times New Roman"/>
                <a:sym typeface="Times New Roman"/>
              </a:rPr>
              <a:t>Tipo de dieta y tolerancia 44,4%</a:t>
            </a:r>
          </a:p>
          <a:p>
            <a:pPr marL="285750" marR="0" lvl="0" indent="-285750" algn="just" rtl="0">
              <a:spcBef>
                <a:spcPts val="0"/>
              </a:spcBef>
              <a:buClr>
                <a:schemeClr val="dk1"/>
              </a:buClr>
              <a:buSzPct val="100000"/>
              <a:buFont typeface="Times New Roman"/>
              <a:buChar char="•"/>
            </a:pPr>
            <a:r>
              <a:rPr lang="es-CO" sz="1200" b="1">
                <a:solidFill>
                  <a:schemeClr val="dk1"/>
                </a:solidFill>
                <a:latin typeface="Times New Roman"/>
                <a:ea typeface="Times New Roman"/>
                <a:cs typeface="Times New Roman"/>
                <a:sym typeface="Times New Roman"/>
              </a:rPr>
              <a:t>Recibo y entrega de turno individual : 41,7%</a:t>
            </a:r>
          </a:p>
          <a:p>
            <a:pPr marL="285750" marR="0" lvl="0" indent="-285750" algn="just" rtl="0">
              <a:spcBef>
                <a:spcPts val="0"/>
              </a:spcBef>
              <a:buClr>
                <a:schemeClr val="dk1"/>
              </a:buClr>
              <a:buSzPct val="100000"/>
              <a:buFont typeface="Times New Roman"/>
              <a:buChar char="•"/>
            </a:pPr>
            <a:r>
              <a:rPr lang="es-CO" sz="1200" b="1">
                <a:solidFill>
                  <a:schemeClr val="dk1"/>
                </a:solidFill>
                <a:latin typeface="Times New Roman"/>
                <a:ea typeface="Times New Roman"/>
                <a:cs typeface="Times New Roman"/>
                <a:sym typeface="Times New Roman"/>
              </a:rPr>
              <a:t>Medicamentos suspendidos u ordenados: 30,5%</a:t>
            </a:r>
          </a:p>
          <a:p>
            <a:pPr marL="285750" marR="0" lvl="0" indent="-285750" algn="just" rtl="0">
              <a:spcBef>
                <a:spcPts val="0"/>
              </a:spcBef>
              <a:buClr>
                <a:schemeClr val="dk1"/>
              </a:buClr>
              <a:buSzPct val="100000"/>
              <a:buFont typeface="Times New Roman"/>
              <a:buChar char="•"/>
            </a:pPr>
            <a:r>
              <a:rPr lang="es-CO" sz="1200" b="1">
                <a:solidFill>
                  <a:schemeClr val="dk1"/>
                </a:solidFill>
                <a:latin typeface="Times New Roman"/>
                <a:ea typeface="Times New Roman"/>
                <a:cs typeface="Times New Roman"/>
                <a:sym typeface="Times New Roman"/>
              </a:rPr>
              <a:t>Verificación de desechos en la habitación 23,2%</a:t>
            </a:r>
            <a:r>
              <a:rPr lang="es-CO" sz="1200">
                <a:solidFill>
                  <a:schemeClr val="dk1"/>
                </a:solidFill>
                <a:latin typeface="Times New Roman"/>
                <a:ea typeface="Times New Roman"/>
                <a:cs typeface="Times New Roman"/>
                <a:sym typeface="Times New Roman"/>
              </a:rPr>
              <a:t>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11550" y="476672"/>
            <a:ext cx="8229600" cy="115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Trebuchet MS"/>
              <a:buNone/>
            </a:pPr>
            <a:endParaRPr sz="2800" b="0" i="0" u="none" strike="noStrike" cap="none">
              <a:solidFill>
                <a:schemeClr val="dk2"/>
              </a:solidFill>
              <a:latin typeface="Trebuchet MS"/>
              <a:ea typeface="Trebuchet MS"/>
              <a:cs typeface="Trebuchet MS"/>
              <a:sym typeface="Trebuchet MS"/>
            </a:endParaRPr>
          </a:p>
        </p:txBody>
      </p:sp>
      <p:pic>
        <p:nvPicPr>
          <p:cNvPr id="212" name="Shape 212"/>
          <p:cNvPicPr preferRelativeResize="0">
            <a:picLocks noGrp="1"/>
          </p:cNvPicPr>
          <p:nvPr>
            <p:ph type="body" idx="1"/>
          </p:nvPr>
        </p:nvPicPr>
        <p:blipFill rotWithShape="1">
          <a:blip r:embed="rId3">
            <a:alphaModFix/>
          </a:blip>
          <a:srcRect l="31289" t="19003" r="25581" b="3629"/>
          <a:stretch/>
        </p:blipFill>
        <p:spPr>
          <a:xfrm>
            <a:off x="0" y="0"/>
            <a:ext cx="9144000" cy="6790800"/>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193" y="448512"/>
            <a:ext cx="8229600" cy="1066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Trebuchet MS"/>
              <a:buNone/>
            </a:pPr>
            <a:r>
              <a:rPr lang="es-CO">
                <a:latin typeface="Times New Roman"/>
                <a:ea typeface="Times New Roman"/>
                <a:cs typeface="Times New Roman"/>
                <a:sym typeface="Times New Roman"/>
              </a:rPr>
              <a:t>Estrategia </a:t>
            </a:r>
            <a:r>
              <a:rPr lang="es-CO" sz="4000" b="0" i="0" u="none" strike="noStrike" cap="none">
                <a:solidFill>
                  <a:schemeClr val="dk2"/>
                </a:solidFill>
                <a:latin typeface="Times New Roman"/>
                <a:ea typeface="Times New Roman"/>
                <a:cs typeface="Times New Roman"/>
                <a:sym typeface="Times New Roman"/>
              </a:rPr>
              <a:t>P</a:t>
            </a:r>
            <a:r>
              <a:rPr lang="es-CO">
                <a:latin typeface="Times New Roman"/>
                <a:ea typeface="Times New Roman"/>
                <a:cs typeface="Times New Roman"/>
                <a:sym typeface="Times New Roman"/>
              </a:rPr>
              <a:t>ropuesta</a:t>
            </a:r>
            <a:r>
              <a:rPr lang="es-CO" sz="4000" b="0" i="0" u="none" strike="noStrike" cap="none">
                <a:solidFill>
                  <a:schemeClr val="dk2"/>
                </a:solidFill>
                <a:latin typeface="Times New Roman"/>
                <a:ea typeface="Times New Roman"/>
                <a:cs typeface="Times New Roman"/>
                <a:sym typeface="Times New Roman"/>
              </a:rPr>
              <a:t> </a:t>
            </a:r>
          </a:p>
        </p:txBody>
      </p:sp>
      <p:pic>
        <p:nvPicPr>
          <p:cNvPr id="218" name="Shape 218"/>
          <p:cNvPicPr preferRelativeResize="0"/>
          <p:nvPr/>
        </p:nvPicPr>
        <p:blipFill>
          <a:blip r:embed="rId3">
            <a:alphaModFix/>
          </a:blip>
          <a:stretch>
            <a:fillRect/>
          </a:stretch>
        </p:blipFill>
        <p:spPr>
          <a:xfrm>
            <a:off x="364325" y="1593574"/>
            <a:ext cx="4083775" cy="2685974"/>
          </a:xfrm>
          <a:prstGeom prst="rect">
            <a:avLst/>
          </a:prstGeom>
          <a:noFill/>
          <a:ln>
            <a:noFill/>
          </a:ln>
        </p:spPr>
      </p:pic>
      <p:pic>
        <p:nvPicPr>
          <p:cNvPr id="219" name="Shape 219"/>
          <p:cNvPicPr preferRelativeResize="0"/>
          <p:nvPr/>
        </p:nvPicPr>
        <p:blipFill>
          <a:blip r:embed="rId4">
            <a:alphaModFix/>
          </a:blip>
          <a:stretch>
            <a:fillRect/>
          </a:stretch>
        </p:blipFill>
        <p:spPr>
          <a:xfrm>
            <a:off x="5044178" y="1593578"/>
            <a:ext cx="3642624" cy="2685974"/>
          </a:xfrm>
          <a:prstGeom prst="rect">
            <a:avLst/>
          </a:prstGeom>
          <a:noFill/>
          <a:ln>
            <a:noFill/>
          </a:ln>
        </p:spPr>
      </p:pic>
      <p:sp>
        <p:nvSpPr>
          <p:cNvPr id="220" name="Shape 220"/>
          <p:cNvSpPr/>
          <p:nvPr/>
        </p:nvSpPr>
        <p:spPr>
          <a:xfrm>
            <a:off x="364325" y="4646975"/>
            <a:ext cx="3819600" cy="1741500"/>
          </a:xfrm>
          <a:prstGeom prst="rect">
            <a:avLst/>
          </a:prstGeom>
          <a:noFill/>
          <a:ln w="381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s-CO" b="1"/>
              <a:t>DIÁLISIS</a:t>
            </a:r>
          </a:p>
        </p:txBody>
      </p:sp>
      <p:pic>
        <p:nvPicPr>
          <p:cNvPr id="221" name="Shape 221"/>
          <p:cNvPicPr preferRelativeResize="0"/>
          <p:nvPr/>
        </p:nvPicPr>
        <p:blipFill>
          <a:blip r:embed="rId5">
            <a:alphaModFix/>
          </a:blip>
          <a:stretch>
            <a:fillRect/>
          </a:stretch>
        </p:blipFill>
        <p:spPr>
          <a:xfrm>
            <a:off x="4731799" y="4470900"/>
            <a:ext cx="3955000" cy="2316000"/>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3779912" y="1484783"/>
            <a:ext cx="2088232" cy="198515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CO" sz="1050">
                <a:solidFill>
                  <a:schemeClr val="lt1"/>
                </a:solidFill>
                <a:latin typeface="Georgia"/>
                <a:ea typeface="Georgia"/>
                <a:cs typeface="Georgia"/>
                <a:sym typeface="Georgia"/>
              </a:rPr>
              <a:t>PERSONAL</a:t>
            </a:r>
          </a:p>
          <a:p>
            <a:pPr marL="0" marR="0" lvl="0" indent="0" algn="ctr" rtl="0">
              <a:spcBef>
                <a:spcPts val="0"/>
              </a:spcBef>
              <a:buSzPct val="25000"/>
              <a:buNone/>
            </a:pPr>
            <a:r>
              <a:rPr lang="es-CO" sz="1050">
                <a:solidFill>
                  <a:schemeClr val="lt1"/>
                </a:solidFill>
                <a:latin typeface="Georgia"/>
                <a:ea typeface="Georgia"/>
                <a:cs typeface="Georgia"/>
                <a:sym typeface="Georgia"/>
              </a:rPr>
              <a:t>Refieren  beneficios ya que se complementa el cuidado entre familia y paciente y el personal puede constatar inmediatamente la información  entregada. Pero existen perjuicios ya que mucha información no puede ser brindada al paciente </a:t>
            </a:r>
          </a:p>
          <a:p>
            <a:pPr marL="0" marR="0" lvl="0" indent="0" algn="l" rtl="0">
              <a:spcBef>
                <a:spcPts val="0"/>
              </a:spcBef>
              <a:buNone/>
            </a:pPr>
            <a:endParaRPr sz="1800">
              <a:solidFill>
                <a:schemeClr val="dk1"/>
              </a:solidFill>
              <a:latin typeface="Georgia"/>
              <a:ea typeface="Georgia"/>
              <a:cs typeface="Georgia"/>
              <a:sym typeface="Georgia"/>
            </a:endParaRPr>
          </a:p>
        </p:txBody>
      </p:sp>
      <p:grpSp>
        <p:nvGrpSpPr>
          <p:cNvPr id="227" name="Shape 227"/>
          <p:cNvGrpSpPr/>
          <p:nvPr/>
        </p:nvGrpSpPr>
        <p:grpSpPr>
          <a:xfrm>
            <a:off x="457200" y="615558"/>
            <a:ext cx="8686800" cy="6086152"/>
            <a:chOff x="1313795" y="-21802"/>
            <a:chExt cx="6481376" cy="5708801"/>
          </a:xfrm>
        </p:grpSpPr>
        <p:sp>
          <p:nvSpPr>
            <p:cNvPr id="228" name="Shape 228"/>
            <p:cNvSpPr/>
            <p:nvPr/>
          </p:nvSpPr>
          <p:spPr>
            <a:xfrm>
              <a:off x="2970625" y="-21802"/>
              <a:ext cx="3278063" cy="2832558"/>
            </a:xfrm>
            <a:prstGeom prst="triangle">
              <a:avLst>
                <a:gd name="adj" fmla="val 50000"/>
              </a:avLst>
            </a:prstGeom>
            <a:solidFill>
              <a:schemeClr val="accent2"/>
            </a:solid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txBox="1"/>
            <p:nvPr/>
          </p:nvSpPr>
          <p:spPr>
            <a:xfrm>
              <a:off x="3714012" y="869474"/>
              <a:ext cx="1791300" cy="1941000"/>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SzPct val="25000"/>
                <a:buNone/>
              </a:pPr>
              <a:r>
                <a:rPr lang="es-CO" sz="1000" b="1">
                  <a:solidFill>
                    <a:schemeClr val="dk1"/>
                  </a:solidFill>
                  <a:latin typeface="Arial"/>
                  <a:ea typeface="Arial"/>
                  <a:cs typeface="Arial"/>
                  <a:sym typeface="Arial"/>
                </a:rPr>
                <a:t>PERSONAL</a:t>
              </a:r>
              <a:r>
                <a:rPr lang="es-CO" sz="1000">
                  <a:solidFill>
                    <a:schemeClr val="dk1"/>
                  </a:solidFill>
                  <a:latin typeface="Arial"/>
                  <a:ea typeface="Arial"/>
                  <a:cs typeface="Arial"/>
                  <a:sym typeface="Arial"/>
                </a:rPr>
                <a:t> </a:t>
              </a:r>
            </a:p>
            <a:p>
              <a:pPr marL="0" marR="0" lvl="0" indent="0" algn="ctr" rtl="0">
                <a:lnSpc>
                  <a:spcPct val="90000"/>
                </a:lnSpc>
                <a:spcBef>
                  <a:spcPts val="350"/>
                </a:spcBef>
                <a:spcAft>
                  <a:spcPts val="0"/>
                </a:spcAft>
                <a:buSzPct val="25000"/>
                <a:buNone/>
              </a:pPr>
              <a:r>
                <a:rPr lang="es-CO" sz="1000">
                  <a:solidFill>
                    <a:srgbClr val="222222"/>
                  </a:solidFill>
                </a:rPr>
                <a:t>Refieren beneficios debido a que se complementa el cuidado entre familia, paciente y el personal donde se puede verificar la información brindada, sin embargo, aún existen barreras a causa de que cierto tipo de información no se puede compartir con el paciente</a:t>
              </a:r>
            </a:p>
          </p:txBody>
        </p:sp>
        <p:sp>
          <p:nvSpPr>
            <p:cNvPr id="230" name="Shape 230"/>
            <p:cNvSpPr/>
            <p:nvPr/>
          </p:nvSpPr>
          <p:spPr>
            <a:xfrm>
              <a:off x="1313795" y="2810732"/>
              <a:ext cx="3368700" cy="2832600"/>
            </a:xfrm>
            <a:prstGeom prst="triangle">
              <a:avLst>
                <a:gd name="adj" fmla="val 50000"/>
              </a:avLst>
            </a:prstGeom>
            <a:solidFill>
              <a:srgbClr val="08D0D9"/>
            </a:solid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1" name="Shape 231"/>
            <p:cNvSpPr txBox="1"/>
            <p:nvPr/>
          </p:nvSpPr>
          <p:spPr>
            <a:xfrm>
              <a:off x="2029671" y="4089914"/>
              <a:ext cx="1684500" cy="1416300"/>
            </a:xfrm>
            <a:prstGeom prst="rect">
              <a:avLst/>
            </a:prstGeom>
            <a:noFill/>
            <a:ln>
              <a:noFill/>
            </a:ln>
          </p:spPr>
          <p:txBody>
            <a:bodyPr lIns="38100" tIns="38100" rIns="38100" bIns="38100" anchor="ctr" anchorCtr="0">
              <a:noAutofit/>
            </a:bodyPr>
            <a:lstStyle/>
            <a:p>
              <a:pPr marL="0" marR="0" lvl="0" indent="0" algn="ctr" rtl="0">
                <a:lnSpc>
                  <a:spcPct val="90000"/>
                </a:lnSpc>
                <a:spcBef>
                  <a:spcPts val="0"/>
                </a:spcBef>
                <a:spcAft>
                  <a:spcPts val="0"/>
                </a:spcAft>
                <a:buSzPct val="25000"/>
                <a:buNone/>
              </a:pPr>
              <a:r>
                <a:rPr lang="es-CO" sz="1000" b="1">
                  <a:solidFill>
                    <a:schemeClr val="dk1"/>
                  </a:solidFill>
                  <a:latin typeface="Arial"/>
                  <a:ea typeface="Arial"/>
                  <a:cs typeface="Arial"/>
                  <a:sym typeface="Arial"/>
                </a:rPr>
                <a:t>ESTUDIANTES: </a:t>
              </a:r>
            </a:p>
            <a:p>
              <a:pPr marL="0" marR="0" lvl="0" indent="0" algn="ctr" rtl="0">
                <a:lnSpc>
                  <a:spcPct val="90000"/>
                </a:lnSpc>
                <a:spcBef>
                  <a:spcPts val="350"/>
                </a:spcBef>
                <a:spcAft>
                  <a:spcPts val="0"/>
                </a:spcAft>
                <a:buSzPct val="25000"/>
                <a:buNone/>
              </a:pPr>
              <a:r>
                <a:rPr lang="es-CO" sz="1000">
                  <a:solidFill>
                    <a:schemeClr val="dk1"/>
                  </a:solidFill>
                  <a:latin typeface="Arial"/>
                  <a:ea typeface="Arial"/>
                  <a:cs typeface="Arial"/>
                  <a:sym typeface="Arial"/>
                </a:rPr>
                <a:t> trae grandes beneficios para brindar una transición segura del cuidado, sin embargo a pesar de ser un método implementado internacionalmente, no  siempre puede llegar a ser aplicado y hay que tener en cuenta  el contexto del país </a:t>
              </a:r>
            </a:p>
          </p:txBody>
        </p:sp>
        <p:sp>
          <p:nvSpPr>
            <p:cNvPr id="232" name="Shape 232"/>
            <p:cNvSpPr/>
            <p:nvPr/>
          </p:nvSpPr>
          <p:spPr>
            <a:xfrm rot="10800000">
              <a:off x="2970625" y="2810755"/>
              <a:ext cx="3278063" cy="2832558"/>
            </a:xfrm>
            <a:prstGeom prst="triangle">
              <a:avLst>
                <a:gd name="adj" fmla="val 50000"/>
              </a:avLst>
            </a:prstGeom>
            <a:solidFill>
              <a:srgbClr val="0DCF99"/>
            </a:solid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 name="Shape 233"/>
            <p:cNvSpPr txBox="1"/>
            <p:nvPr/>
          </p:nvSpPr>
          <p:spPr>
            <a:xfrm>
              <a:off x="3790142" y="2810755"/>
              <a:ext cx="1639031" cy="1416278"/>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None/>
              </a:pPr>
              <a:endParaRPr sz="1050">
                <a:solidFill>
                  <a:schemeClr val="dk1"/>
                </a:solidFill>
                <a:latin typeface="Arial"/>
                <a:ea typeface="Arial"/>
                <a:cs typeface="Arial"/>
                <a:sym typeface="Arial"/>
              </a:endParaRPr>
            </a:p>
            <a:p>
              <a:pPr marL="0" marR="0" lvl="0" indent="0" algn="ctr" rtl="0">
                <a:lnSpc>
                  <a:spcPct val="90000"/>
                </a:lnSpc>
                <a:spcBef>
                  <a:spcPts val="368"/>
                </a:spcBef>
                <a:spcAft>
                  <a:spcPts val="0"/>
                </a:spcAft>
                <a:buNone/>
              </a:pPr>
              <a:endParaRPr sz="1050">
                <a:solidFill>
                  <a:schemeClr val="dk1"/>
                </a:solidFill>
                <a:latin typeface="Arial"/>
                <a:ea typeface="Arial"/>
                <a:cs typeface="Arial"/>
                <a:sym typeface="Arial"/>
              </a:endParaRPr>
            </a:p>
            <a:p>
              <a:pPr marL="0" marR="0" lvl="0" indent="0" algn="ctr" rtl="0">
                <a:lnSpc>
                  <a:spcPct val="90000"/>
                </a:lnSpc>
                <a:spcBef>
                  <a:spcPts val="368"/>
                </a:spcBef>
                <a:spcAft>
                  <a:spcPts val="0"/>
                </a:spcAft>
                <a:buSzPct val="25000"/>
                <a:buNone/>
              </a:pPr>
              <a:r>
                <a:rPr lang="es-CO" sz="1050" b="1">
                  <a:solidFill>
                    <a:schemeClr val="dk1"/>
                  </a:solidFill>
                  <a:latin typeface="Arial"/>
                  <a:ea typeface="Arial"/>
                  <a:cs typeface="Arial"/>
                  <a:sym typeface="Arial"/>
                </a:rPr>
                <a:t>TEORÍA</a:t>
              </a:r>
            </a:p>
            <a:p>
              <a:pPr marL="0" marR="0" lvl="0" indent="0" algn="ctr" rtl="0">
                <a:lnSpc>
                  <a:spcPct val="90000"/>
                </a:lnSpc>
                <a:spcBef>
                  <a:spcPts val="368"/>
                </a:spcBef>
                <a:spcAft>
                  <a:spcPts val="0"/>
                </a:spcAft>
                <a:buSzPct val="25000"/>
                <a:buNone/>
              </a:pPr>
              <a:r>
                <a:rPr lang="es-CO" sz="1050">
                  <a:solidFill>
                    <a:schemeClr val="dk1"/>
                  </a:solidFill>
                  <a:latin typeface="Arial"/>
                  <a:ea typeface="Arial"/>
                  <a:cs typeface="Arial"/>
                  <a:sym typeface="Arial"/>
                </a:rPr>
                <a:t>Permite brindar un feedback entre el personal por medio de una comunicación bidireccional que logre evidenciar necesidades del paciente y planear actividades de cuidado involucrando al paciente y a su familia</a:t>
              </a:r>
            </a:p>
          </p:txBody>
        </p:sp>
        <p:sp>
          <p:nvSpPr>
            <p:cNvPr id="234" name="Shape 234"/>
            <p:cNvSpPr/>
            <p:nvPr/>
          </p:nvSpPr>
          <p:spPr>
            <a:xfrm>
              <a:off x="4577071" y="2767098"/>
              <a:ext cx="3218099" cy="2919900"/>
            </a:xfrm>
            <a:prstGeom prst="triangle">
              <a:avLst>
                <a:gd name="adj" fmla="val 50000"/>
              </a:avLst>
            </a:prstGeom>
            <a:solidFill>
              <a:schemeClr val="accent5"/>
            </a:solidFill>
            <a:ln w="190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5" name="Shape 235"/>
            <p:cNvSpPr txBox="1"/>
            <p:nvPr/>
          </p:nvSpPr>
          <p:spPr>
            <a:xfrm>
              <a:off x="5505151" y="4068160"/>
              <a:ext cx="1608900" cy="1459800"/>
            </a:xfrm>
            <a:prstGeom prst="rect">
              <a:avLst/>
            </a:prstGeom>
            <a:noFill/>
            <a:ln>
              <a:noFill/>
            </a:ln>
          </p:spPr>
          <p:txBody>
            <a:bodyPr lIns="41900" tIns="41900" rIns="41900" bIns="41900" anchor="ctr" anchorCtr="0">
              <a:noAutofit/>
            </a:bodyPr>
            <a:lstStyle/>
            <a:p>
              <a:pPr marL="0" marR="0" lvl="0" indent="0" algn="ctr" rtl="0">
                <a:lnSpc>
                  <a:spcPct val="90000"/>
                </a:lnSpc>
                <a:spcBef>
                  <a:spcPts val="0"/>
                </a:spcBef>
                <a:spcAft>
                  <a:spcPts val="0"/>
                </a:spcAft>
                <a:buSzPct val="25000"/>
                <a:buNone/>
              </a:pPr>
              <a:r>
                <a:rPr lang="es-CO" sz="1050">
                  <a:solidFill>
                    <a:schemeClr val="dk1"/>
                  </a:solidFill>
                  <a:latin typeface="Georgia"/>
                  <a:ea typeface="Georgia"/>
                  <a:cs typeface="Georgia"/>
                  <a:sym typeface="Georgia"/>
                </a:rPr>
                <a:t>Coordinación :</a:t>
              </a:r>
            </a:p>
            <a:p>
              <a:pPr marL="0" marR="0" lvl="0" indent="0" algn="ctr" rtl="0">
                <a:lnSpc>
                  <a:spcPct val="90000"/>
                </a:lnSpc>
                <a:spcBef>
                  <a:spcPts val="0"/>
                </a:spcBef>
                <a:spcAft>
                  <a:spcPts val="0"/>
                </a:spcAft>
                <a:buSzPct val="25000"/>
                <a:buNone/>
              </a:pPr>
              <a:r>
                <a:rPr lang="es-CO" sz="1000">
                  <a:solidFill>
                    <a:srgbClr val="222222"/>
                  </a:solidFill>
                </a:rPr>
                <a:t>Fortalece el procedimiento del recibo y entrega de turno, con la participación activa del paciente y su familia, para establecer una transición segura, evidenciando necesidades del paciente fomentando el pensamiento crítico para la planificación del cuidado</a:t>
              </a:r>
            </a:p>
          </p:txBody>
        </p:sp>
      </p:grpSp>
      <p:sp>
        <p:nvSpPr>
          <p:cNvPr id="236" name="Shape 236"/>
          <p:cNvSpPr txBox="1"/>
          <p:nvPr/>
        </p:nvSpPr>
        <p:spPr>
          <a:xfrm rot="-3369688">
            <a:off x="118324" y="3092900"/>
            <a:ext cx="3573142"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2400" dirty="0">
                <a:solidFill>
                  <a:schemeClr val="dk1"/>
                </a:solidFill>
                <a:latin typeface="Georgia"/>
                <a:ea typeface="Georgia"/>
                <a:cs typeface="Georgia"/>
                <a:sym typeface="Georgia"/>
              </a:rPr>
              <a:t>TRIANGULACIÓN  DE </a:t>
            </a:r>
          </a:p>
        </p:txBody>
      </p:sp>
      <p:sp>
        <p:nvSpPr>
          <p:cNvPr id="237" name="Shape 237"/>
          <p:cNvSpPr txBox="1"/>
          <p:nvPr/>
        </p:nvSpPr>
        <p:spPr>
          <a:xfrm rot="3583236">
            <a:off x="6250202" y="2832998"/>
            <a:ext cx="2695252" cy="523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CO" sz="2400" dirty="0">
                <a:solidFill>
                  <a:schemeClr val="dk1"/>
                </a:solidFill>
                <a:latin typeface="Georgia"/>
                <a:ea typeface="Georgia"/>
                <a:cs typeface="Georgia"/>
                <a:sym typeface="Georgia"/>
              </a:rPr>
              <a:t>RESULTADO</a:t>
            </a:r>
            <a:r>
              <a:rPr lang="es-CO" sz="2800" dirty="0">
                <a:solidFill>
                  <a:schemeClr val="dk1"/>
                </a:solidFill>
                <a:latin typeface="Georgia"/>
                <a:ea typeface="Georgia"/>
                <a:cs typeface="Georgia"/>
                <a:sym typeface="Georgia"/>
              </a:rPr>
              <a:t>S</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p:cNvPicPr preferRelativeResize="0">
            <a:picLocks noGrp="1"/>
          </p:cNvPicPr>
          <p:nvPr>
            <p:ph type="body" idx="1"/>
          </p:nvPr>
        </p:nvPicPr>
        <p:blipFill rotWithShape="1">
          <a:blip r:embed="rId3">
            <a:alphaModFix/>
          </a:blip>
          <a:srcRect/>
          <a:stretch/>
        </p:blipFill>
        <p:spPr>
          <a:xfrm>
            <a:off x="179511" y="908720"/>
            <a:ext cx="8964488" cy="5688632"/>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08300" y="458175"/>
            <a:ext cx="8229600" cy="1066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Trebuchet MS"/>
              <a:buNone/>
            </a:pPr>
            <a:r>
              <a:rPr lang="es-CO" sz="4000" b="0" i="0" u="none" strike="noStrike" cap="none">
                <a:solidFill>
                  <a:schemeClr val="dk2"/>
                </a:solidFill>
                <a:latin typeface="Times New Roman"/>
                <a:ea typeface="Times New Roman"/>
                <a:cs typeface="Times New Roman"/>
                <a:sym typeface="Times New Roman"/>
              </a:rPr>
              <a:t>I</a:t>
            </a:r>
            <a:r>
              <a:rPr lang="es-CO">
                <a:latin typeface="Times New Roman"/>
                <a:ea typeface="Times New Roman"/>
                <a:cs typeface="Times New Roman"/>
                <a:sym typeface="Times New Roman"/>
              </a:rPr>
              <a:t>ntroducción</a:t>
            </a:r>
          </a:p>
        </p:txBody>
      </p:sp>
      <p:sp>
        <p:nvSpPr>
          <p:cNvPr id="122" name="Shape 122"/>
          <p:cNvSpPr txBox="1">
            <a:spLocks noGrp="1"/>
          </p:cNvSpPr>
          <p:nvPr>
            <p:ph type="body" idx="1"/>
          </p:nvPr>
        </p:nvSpPr>
        <p:spPr>
          <a:xfrm>
            <a:off x="457200" y="1359150"/>
            <a:ext cx="8686800" cy="1145400"/>
          </a:xfrm>
          <a:prstGeom prst="rect">
            <a:avLst/>
          </a:prstGeom>
          <a:noFill/>
          <a:ln>
            <a:noFill/>
          </a:ln>
        </p:spPr>
        <p:txBody>
          <a:bodyPr lIns="91425" tIns="45700" rIns="91425" bIns="45700" anchor="t" anchorCtr="0">
            <a:noAutofit/>
          </a:bodyPr>
          <a:lstStyle/>
          <a:p>
            <a:pPr marL="365760" marR="0" lvl="0" indent="-238759" algn="ctr" rtl="0">
              <a:spcBef>
                <a:spcPts val="0"/>
              </a:spcBef>
              <a:spcAft>
                <a:spcPts val="0"/>
              </a:spcAft>
              <a:buClr>
                <a:srgbClr val="000000"/>
              </a:buClr>
              <a:buSzPct val="100000"/>
              <a:buFont typeface="Times New Roman"/>
              <a:buChar char="•"/>
            </a:pPr>
            <a:r>
              <a:rPr lang="es-CO" sz="2400">
                <a:solidFill>
                  <a:srgbClr val="000000"/>
                </a:solidFill>
                <a:latin typeface="Times New Roman"/>
                <a:ea typeface="Times New Roman"/>
                <a:cs typeface="Times New Roman"/>
                <a:sym typeface="Times New Roman"/>
              </a:rPr>
              <a:t>El proceso de atención de enfermería, como está contemplado en la Ley 911 de 2004 se fundamenta en el ejercicio de cuidado; esta actividad es de vital importancia debido a que despliega todo el quehacer de enfermería.</a:t>
            </a:r>
          </a:p>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a:p>
            <a:pPr marL="365760" marR="0" lvl="0" indent="-238759" algn="ctr" rtl="0">
              <a:spcBef>
                <a:spcPts val="0"/>
              </a:spcBef>
              <a:spcAft>
                <a:spcPts val="0"/>
              </a:spcAft>
              <a:buClr>
                <a:srgbClr val="000000"/>
              </a:buClr>
              <a:buSzPct val="100000"/>
              <a:buFont typeface="Times New Roman"/>
              <a:buChar char="•"/>
            </a:pPr>
            <a:r>
              <a:rPr lang="es-CO" sz="2400">
                <a:solidFill>
                  <a:srgbClr val="000000"/>
                </a:solidFill>
                <a:latin typeface="Times New Roman"/>
                <a:ea typeface="Times New Roman"/>
                <a:cs typeface="Times New Roman"/>
                <a:sym typeface="Times New Roman"/>
              </a:rPr>
              <a:t>La comunicación es entendida como la acción de transmitir un mensaje de una persona emisora a una receptora, sustentando gran parte del ciclo de cuidado ya que se involucra un grupo multidisciplinario, el mismo sujeto de cuidado y su familia.</a:t>
            </a:r>
          </a:p>
          <a:p>
            <a:pPr marL="365760" marR="0" lvl="0" indent="-264160" algn="just" rtl="0">
              <a:spcBef>
                <a:spcPts val="300"/>
              </a:spcBef>
              <a:spcAft>
                <a:spcPts val="0"/>
              </a:spcAft>
              <a:buClr>
                <a:schemeClr val="accent3"/>
              </a:buClr>
              <a:buSzPct val="100000"/>
              <a:buFont typeface="Georgia"/>
              <a:buNone/>
            </a:pPr>
            <a:endParaRPr sz="2800" b="0" i="0" u="none" strike="noStrike" cap="none">
              <a:solidFill>
                <a:schemeClr val="dk1"/>
              </a:solidFill>
              <a:latin typeface="Georgia"/>
              <a:ea typeface="Georgia"/>
              <a:cs typeface="Georgia"/>
              <a:sym typeface="Georgia"/>
            </a:endParaRPr>
          </a:p>
          <a:p>
            <a:pPr marL="0" marR="0" lvl="0" indent="0" algn="just" rtl="0">
              <a:spcBef>
                <a:spcPts val="300"/>
              </a:spcBef>
              <a:buNone/>
            </a:pPr>
            <a:endParaRPr sz="2800" b="0" i="0" u="none" strike="noStrike" cap="none">
              <a:solidFill>
                <a:schemeClr val="dk1"/>
              </a:solidFill>
              <a:latin typeface="Georgia"/>
              <a:ea typeface="Georgia"/>
              <a:cs typeface="Georgia"/>
              <a:sym typeface="Georgia"/>
            </a:endParaRPr>
          </a:p>
        </p:txBody>
      </p:sp>
      <p:pic>
        <p:nvPicPr>
          <p:cNvPr id="123" name="Shape 123"/>
          <p:cNvPicPr preferRelativeResize="0"/>
          <p:nvPr/>
        </p:nvPicPr>
        <p:blipFill>
          <a:blip r:embed="rId3">
            <a:alphaModFix/>
          </a:blip>
          <a:stretch>
            <a:fillRect/>
          </a:stretch>
        </p:blipFill>
        <p:spPr>
          <a:xfrm>
            <a:off x="1369125" y="2622862"/>
            <a:ext cx="1885950" cy="2238375"/>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p:nvPr/>
        </p:nvSpPr>
        <p:spPr>
          <a:xfrm>
            <a:off x="221750" y="0"/>
            <a:ext cx="8775600" cy="2690400"/>
          </a:xfrm>
          <a:prstGeom prst="rect">
            <a:avLst/>
          </a:prstGeom>
          <a:noFill/>
          <a:ln>
            <a:noFill/>
          </a:ln>
        </p:spPr>
        <p:txBody>
          <a:bodyPr lIns="91425" tIns="91425" rIns="91425" bIns="91425" anchor="ctr" anchorCtr="0">
            <a:noAutofit/>
          </a:bodyPr>
          <a:lstStyle/>
          <a:p>
            <a:pPr lvl="0" algn="ctr" rtl="0">
              <a:spcBef>
                <a:spcPts val="0"/>
              </a:spcBef>
              <a:buNone/>
            </a:pPr>
            <a:r>
              <a:rPr lang="es-CO" sz="2400">
                <a:solidFill>
                  <a:schemeClr val="dk1"/>
                </a:solidFill>
                <a:latin typeface="Times New Roman"/>
                <a:ea typeface="Times New Roman"/>
                <a:cs typeface="Times New Roman"/>
                <a:sym typeface="Times New Roman"/>
              </a:rPr>
              <a:t>El procedimiento de recibo y entrega de turno, es entendido como la transferencia oral, por medio del cual, el personal de enfermería, al iniciar y terminar su jornada de trabajo, entrega o recibe, en forma clara y completa todas las actividades brindadas en el cuidado durante su turno con los pacientes de forma individual</a:t>
            </a:r>
          </a:p>
        </p:txBody>
      </p:sp>
      <p:sp>
        <p:nvSpPr>
          <p:cNvPr id="130" name="Shape 130"/>
          <p:cNvSpPr txBox="1"/>
          <p:nvPr/>
        </p:nvSpPr>
        <p:spPr>
          <a:xfrm>
            <a:off x="200550" y="1976250"/>
            <a:ext cx="8742900" cy="1330500"/>
          </a:xfrm>
          <a:prstGeom prst="rect">
            <a:avLst/>
          </a:prstGeom>
          <a:noFill/>
          <a:ln>
            <a:noFill/>
          </a:ln>
        </p:spPr>
        <p:txBody>
          <a:bodyPr lIns="91425" tIns="91425" rIns="91425" bIns="91425" anchor="ctr" anchorCtr="0">
            <a:noAutofit/>
          </a:bodyPr>
          <a:lstStyle/>
          <a:p>
            <a:pPr lvl="0" algn="ctr" rtl="0">
              <a:spcBef>
                <a:spcPts val="300"/>
              </a:spcBef>
              <a:buNone/>
            </a:pPr>
            <a:r>
              <a:rPr lang="es-CO" sz="2400">
                <a:solidFill>
                  <a:schemeClr val="dk1"/>
                </a:solidFill>
                <a:latin typeface="Times New Roman"/>
                <a:ea typeface="Times New Roman"/>
                <a:cs typeface="Times New Roman"/>
                <a:sym typeface="Times New Roman"/>
              </a:rPr>
              <a:t>El procedimiento del recibo y entrega de turno se ve reflejado como un componente esencial de la continuidad del cuidado</a:t>
            </a:r>
            <a:r>
              <a:rPr lang="es-CO" sz="2400">
                <a:solidFill>
                  <a:schemeClr val="dk1"/>
                </a:solidFill>
                <a:latin typeface="Georgia"/>
                <a:ea typeface="Georgia"/>
                <a:cs typeface="Georgia"/>
                <a:sym typeface="Georgia"/>
              </a:rPr>
              <a:t>. </a:t>
            </a:r>
          </a:p>
        </p:txBody>
      </p:sp>
      <p:sp>
        <p:nvSpPr>
          <p:cNvPr id="131" name="Shape 131"/>
          <p:cNvSpPr/>
          <p:nvPr/>
        </p:nvSpPr>
        <p:spPr>
          <a:xfrm>
            <a:off x="264150" y="3746975"/>
            <a:ext cx="2436000" cy="14676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s-CO" sz="2400" b="1" i="1">
                <a:latin typeface="Times New Roman"/>
                <a:ea typeface="Times New Roman"/>
                <a:cs typeface="Times New Roman"/>
                <a:sym typeface="Times New Roman"/>
              </a:rPr>
              <a:t>Optimizar</a:t>
            </a:r>
          </a:p>
        </p:txBody>
      </p:sp>
      <p:sp>
        <p:nvSpPr>
          <p:cNvPr id="132" name="Shape 132"/>
          <p:cNvSpPr/>
          <p:nvPr/>
        </p:nvSpPr>
        <p:spPr>
          <a:xfrm>
            <a:off x="3242237" y="5322050"/>
            <a:ext cx="2436000" cy="14676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s-CO" sz="2400" b="1" i="1">
                <a:latin typeface="Times New Roman"/>
                <a:ea typeface="Times New Roman"/>
                <a:cs typeface="Times New Roman"/>
                <a:sym typeface="Times New Roman"/>
              </a:rPr>
              <a:t>Priorizar</a:t>
            </a:r>
          </a:p>
        </p:txBody>
      </p:sp>
      <p:sp>
        <p:nvSpPr>
          <p:cNvPr id="133" name="Shape 133"/>
          <p:cNvSpPr/>
          <p:nvPr/>
        </p:nvSpPr>
        <p:spPr>
          <a:xfrm>
            <a:off x="6445375" y="3703700"/>
            <a:ext cx="2436000" cy="14676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s-CO" sz="2400" b="1" i="1">
                <a:latin typeface="Times New Roman"/>
                <a:ea typeface="Times New Roman"/>
                <a:cs typeface="Times New Roman"/>
                <a:sym typeface="Times New Roman"/>
              </a:rPr>
              <a:t>Garantizar</a:t>
            </a:r>
          </a:p>
        </p:txBody>
      </p:sp>
      <p:sp>
        <p:nvSpPr>
          <p:cNvPr id="134" name="Shape 134"/>
          <p:cNvSpPr/>
          <p:nvPr/>
        </p:nvSpPr>
        <p:spPr>
          <a:xfrm>
            <a:off x="3887937" y="3502375"/>
            <a:ext cx="1056600" cy="1007700"/>
          </a:xfrm>
          <a:prstGeom prst="downArrow">
            <a:avLst>
              <a:gd name="adj1" fmla="val 50000"/>
              <a:gd name="adj2" fmla="val 50000"/>
            </a:avLst>
          </a:prstGeom>
          <a:solidFill>
            <a:schemeClr val="l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541975"/>
            <a:ext cx="8229600" cy="1066800"/>
          </a:xfrm>
          <a:prstGeom prst="rect">
            <a:avLst/>
          </a:prstGeom>
        </p:spPr>
        <p:txBody>
          <a:bodyPr lIns="91425" tIns="91425" rIns="91425" bIns="91425" anchor="ctr" anchorCtr="0">
            <a:noAutofit/>
          </a:bodyPr>
          <a:lstStyle/>
          <a:p>
            <a:pPr lvl="0" algn="ctr">
              <a:spcBef>
                <a:spcPts val="0"/>
              </a:spcBef>
              <a:buNone/>
            </a:pPr>
            <a:r>
              <a:rPr lang="es-CO" b="1">
                <a:latin typeface="Times New Roman"/>
                <a:ea typeface="Times New Roman"/>
                <a:cs typeface="Times New Roman"/>
                <a:sym typeface="Times New Roman"/>
              </a:rPr>
              <a:t>Dorothea Orem</a:t>
            </a:r>
          </a:p>
        </p:txBody>
      </p:sp>
      <p:sp>
        <p:nvSpPr>
          <p:cNvPr id="141" name="Shape 141"/>
          <p:cNvSpPr txBox="1">
            <a:spLocks noGrp="1"/>
          </p:cNvSpPr>
          <p:nvPr>
            <p:ph type="body" idx="1"/>
          </p:nvPr>
        </p:nvSpPr>
        <p:spPr>
          <a:xfrm>
            <a:off x="1891950" y="1608775"/>
            <a:ext cx="5360100" cy="4760700"/>
          </a:xfrm>
          <a:prstGeom prst="rect">
            <a:avLst/>
          </a:prstGeom>
        </p:spPr>
        <p:txBody>
          <a:bodyPr lIns="91425" tIns="91425" rIns="91425" bIns="91425" anchor="t" anchorCtr="0">
            <a:noAutofit/>
          </a:bodyPr>
          <a:lstStyle/>
          <a:p>
            <a:pPr lvl="0" algn="just" rtl="0">
              <a:spcBef>
                <a:spcPts val="0"/>
              </a:spcBef>
              <a:buNone/>
            </a:pPr>
            <a:r>
              <a:rPr lang="es-CO" sz="2000">
                <a:highlight>
                  <a:srgbClr val="FFFFFF"/>
                </a:highlight>
                <a:latin typeface="Times New Roman"/>
                <a:ea typeface="Times New Roman"/>
                <a:cs typeface="Times New Roman"/>
                <a:sym typeface="Times New Roman"/>
              </a:rPr>
              <a:t> </a:t>
            </a:r>
          </a:p>
          <a:p>
            <a:pPr lvl="0" algn="just" rtl="0">
              <a:spcBef>
                <a:spcPts val="0"/>
              </a:spcBef>
              <a:buNone/>
            </a:pPr>
            <a:r>
              <a:rPr lang="es-CO" sz="2000">
                <a:highlight>
                  <a:srgbClr val="FFFFFF"/>
                </a:highlight>
                <a:latin typeface="Times New Roman"/>
                <a:ea typeface="Times New Roman"/>
                <a:cs typeface="Times New Roman"/>
                <a:sym typeface="Times New Roman"/>
              </a:rPr>
              <a:t>En su teoría se  aborda al individuo de manera integral en función de situar los cuidados básicos  como el centro de la ayuda al ser humano a vivir feliz durante más tiempo, es decir mejorar su calidad de vida. </a:t>
            </a:r>
          </a:p>
          <a:p>
            <a:pPr lvl="0" algn="just" rtl="0">
              <a:spcBef>
                <a:spcPts val="0"/>
              </a:spcBef>
              <a:buNone/>
            </a:pPr>
            <a:r>
              <a:rPr lang="es-CO" sz="2000">
                <a:highlight>
                  <a:srgbClr val="FFFFFF"/>
                </a:highlight>
                <a:latin typeface="Times New Roman"/>
                <a:ea typeface="Times New Roman"/>
                <a:cs typeface="Times New Roman"/>
                <a:sym typeface="Times New Roman"/>
              </a:rPr>
              <a:t> </a:t>
            </a:r>
          </a:p>
          <a:p>
            <a:pPr lvl="0" algn="just" rtl="0">
              <a:spcBef>
                <a:spcPts val="0"/>
              </a:spcBef>
              <a:buNone/>
            </a:pPr>
            <a:endParaRPr sz="2000">
              <a:highlight>
                <a:srgbClr val="FFFFFF"/>
              </a:highlight>
              <a:latin typeface="Times New Roman"/>
              <a:ea typeface="Times New Roman"/>
              <a:cs typeface="Times New Roman"/>
              <a:sym typeface="Times New Roman"/>
            </a:endParaRPr>
          </a:p>
          <a:p>
            <a:pPr lvl="0" algn="just">
              <a:spcBef>
                <a:spcPts val="0"/>
              </a:spcBef>
              <a:buNone/>
            </a:pPr>
            <a:r>
              <a:rPr lang="es-CO" sz="2000">
                <a:highlight>
                  <a:srgbClr val="FFFFFF"/>
                </a:highlight>
                <a:latin typeface="Times New Roman"/>
                <a:ea typeface="Times New Roman"/>
                <a:cs typeface="Times New Roman"/>
                <a:sym typeface="Times New Roman"/>
              </a:rPr>
              <a:t>De igual manera conceptualiza la enfermería como el arte de actuar por la persona incapacitada, ayudarla a actuar y/o brindarle apoyo para aprender a actuar por sí misma. </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 name="Rectángulo 1"/>
          <p:cNvSpPr/>
          <p:nvPr/>
        </p:nvSpPr>
        <p:spPr>
          <a:xfrm>
            <a:off x="609599" y="998460"/>
            <a:ext cx="8229601" cy="5645135"/>
          </a:xfrm>
          <a:prstGeom prst="rect">
            <a:avLst/>
          </a:prstGeom>
        </p:spPr>
        <p:txBody>
          <a:bodyPr wrap="square">
            <a:spAutoFit/>
          </a:bodyPr>
          <a:lstStyle/>
          <a:p>
            <a:pPr marL="457200" lvl="0" algn="ctr">
              <a:lnSpc>
                <a:spcPct val="75000"/>
              </a:lnSpc>
            </a:pPr>
            <a:r>
              <a:rPr lang="es-CO" sz="2400" b="1" dirty="0">
                <a:solidFill>
                  <a:srgbClr val="1155CC"/>
                </a:solidFill>
                <a:latin typeface="Times New Roman"/>
                <a:ea typeface="Times New Roman"/>
                <a:cs typeface="Times New Roman"/>
                <a:sym typeface="Times New Roman"/>
              </a:rPr>
              <a:t>Planteamiento del </a:t>
            </a:r>
            <a:r>
              <a:rPr lang="es-CO" sz="2400" b="1" dirty="0" smtClean="0">
                <a:solidFill>
                  <a:srgbClr val="1155CC"/>
                </a:solidFill>
                <a:latin typeface="Times New Roman"/>
                <a:ea typeface="Times New Roman"/>
                <a:cs typeface="Times New Roman"/>
                <a:sym typeface="Times New Roman"/>
              </a:rPr>
              <a:t>Problema</a:t>
            </a:r>
          </a:p>
          <a:p>
            <a:pPr marL="457200" lvl="0" algn="ctr">
              <a:lnSpc>
                <a:spcPct val="75000"/>
              </a:lnSpc>
            </a:pPr>
            <a:endParaRPr lang="es-CO" sz="2400" b="1" dirty="0">
              <a:solidFill>
                <a:srgbClr val="1155CC"/>
              </a:solidFill>
              <a:latin typeface="Times New Roman"/>
              <a:ea typeface="Times New Roman"/>
              <a:cs typeface="Times New Roman"/>
              <a:sym typeface="Times New Roman"/>
            </a:endParaRPr>
          </a:p>
          <a:p>
            <a:pPr marL="914400" lvl="0" algn="ctr">
              <a:lnSpc>
                <a:spcPct val="75000"/>
              </a:lnSpc>
              <a:spcBef>
                <a:spcPts val="180"/>
              </a:spcBef>
            </a:pPr>
            <a:r>
              <a:rPr lang="es-CO" sz="1800" dirty="0">
                <a:solidFill>
                  <a:schemeClr val="dk1"/>
                </a:solidFill>
                <a:latin typeface="Times New Roman"/>
                <a:ea typeface="Times New Roman"/>
                <a:cs typeface="Times New Roman"/>
                <a:sym typeface="Times New Roman"/>
              </a:rPr>
              <a:t>En la actualidad la Fundación Cardioinfantil maneja el procedimiento de recibo y entrega de turno basado en el procedimiento del  Manual de Buenas Prácticas, sustentado en literatura científica descrita por enfermería</a:t>
            </a:r>
          </a:p>
          <a:p>
            <a:pPr marL="914400" lvl="0" algn="ctr">
              <a:lnSpc>
                <a:spcPct val="75000"/>
              </a:lnSpc>
              <a:spcBef>
                <a:spcPts val="180"/>
              </a:spcBef>
            </a:pPr>
            <a:r>
              <a:rPr lang="es-CO" sz="1800" dirty="0" err="1">
                <a:solidFill>
                  <a:schemeClr val="dk1"/>
                </a:solidFill>
                <a:latin typeface="Times New Roman"/>
                <a:ea typeface="Times New Roman"/>
                <a:cs typeface="Times New Roman"/>
                <a:sym typeface="Times New Roman"/>
              </a:rPr>
              <a:t>The</a:t>
            </a:r>
            <a:r>
              <a:rPr lang="es-CO" sz="1800" dirty="0">
                <a:solidFill>
                  <a:schemeClr val="dk1"/>
                </a:solidFill>
                <a:latin typeface="Times New Roman"/>
                <a:ea typeface="Times New Roman"/>
                <a:cs typeface="Times New Roman"/>
                <a:sym typeface="Times New Roman"/>
              </a:rPr>
              <a:t> </a:t>
            </a:r>
            <a:r>
              <a:rPr lang="es-CO" sz="1800" dirty="0" err="1">
                <a:solidFill>
                  <a:schemeClr val="dk1"/>
                </a:solidFill>
                <a:latin typeface="Times New Roman"/>
                <a:ea typeface="Times New Roman"/>
                <a:cs typeface="Times New Roman"/>
                <a:sym typeface="Times New Roman"/>
              </a:rPr>
              <a:t>Advisory</a:t>
            </a:r>
            <a:r>
              <a:rPr lang="es-CO" sz="1800" dirty="0">
                <a:solidFill>
                  <a:schemeClr val="dk1"/>
                </a:solidFill>
                <a:latin typeface="Times New Roman"/>
                <a:ea typeface="Times New Roman"/>
                <a:cs typeface="Times New Roman"/>
                <a:sym typeface="Times New Roman"/>
              </a:rPr>
              <a:t> </a:t>
            </a:r>
            <a:r>
              <a:rPr lang="es-CO" sz="1800" dirty="0" err="1">
                <a:solidFill>
                  <a:schemeClr val="dk1"/>
                </a:solidFill>
                <a:latin typeface="Times New Roman"/>
                <a:ea typeface="Times New Roman"/>
                <a:cs typeface="Times New Roman"/>
                <a:sym typeface="Times New Roman"/>
              </a:rPr>
              <a:t>Board</a:t>
            </a:r>
            <a:r>
              <a:rPr lang="es-CO" sz="1800" dirty="0">
                <a:solidFill>
                  <a:schemeClr val="dk1"/>
                </a:solidFill>
                <a:latin typeface="Times New Roman"/>
                <a:ea typeface="Times New Roman"/>
                <a:cs typeface="Times New Roman"/>
                <a:sym typeface="Times New Roman"/>
              </a:rPr>
              <a:t> Company estipula el nuevo modelo de recibo y entrega de turno basado en:</a:t>
            </a:r>
          </a:p>
          <a:p>
            <a:pPr marL="228600" lvl="2" indent="-114300">
              <a:lnSpc>
                <a:spcPct val="75000"/>
              </a:lnSpc>
              <a:spcBef>
                <a:spcPts val="180"/>
              </a:spcBef>
              <a:buClr>
                <a:schemeClr val="dk1"/>
              </a:buClr>
              <a:buSzPct val="100000"/>
              <a:buFont typeface="Times New Roman"/>
              <a:buChar char="•"/>
            </a:pPr>
            <a:r>
              <a:rPr lang="es-CO" sz="1800" dirty="0">
                <a:solidFill>
                  <a:schemeClr val="dk1"/>
                </a:solidFill>
                <a:latin typeface="Times New Roman"/>
                <a:ea typeface="Times New Roman"/>
                <a:cs typeface="Times New Roman"/>
                <a:sym typeface="Times New Roman"/>
              </a:rPr>
              <a:t>Expresión de </a:t>
            </a:r>
            <a:r>
              <a:rPr lang="es-CO" sz="1800" dirty="0" err="1">
                <a:solidFill>
                  <a:schemeClr val="dk1"/>
                </a:solidFill>
                <a:latin typeface="Times New Roman"/>
                <a:ea typeface="Times New Roman"/>
                <a:cs typeface="Times New Roman"/>
                <a:sym typeface="Times New Roman"/>
              </a:rPr>
              <a:t>feedback</a:t>
            </a:r>
            <a:r>
              <a:rPr lang="es-CO" sz="1800" dirty="0">
                <a:solidFill>
                  <a:schemeClr val="dk1"/>
                </a:solidFill>
                <a:latin typeface="Times New Roman"/>
                <a:ea typeface="Times New Roman"/>
                <a:cs typeface="Times New Roman"/>
                <a:sym typeface="Times New Roman"/>
              </a:rPr>
              <a:t> del paciente</a:t>
            </a:r>
          </a:p>
          <a:p>
            <a:pPr marL="228600" lvl="2" indent="-114300">
              <a:lnSpc>
                <a:spcPct val="75000"/>
              </a:lnSpc>
              <a:spcBef>
                <a:spcPts val="180"/>
              </a:spcBef>
              <a:buClr>
                <a:schemeClr val="dk1"/>
              </a:buClr>
              <a:buSzPct val="100000"/>
              <a:buFont typeface="Times New Roman"/>
              <a:buChar char="•"/>
            </a:pPr>
            <a:r>
              <a:rPr lang="es-CO" sz="1800" dirty="0">
                <a:solidFill>
                  <a:schemeClr val="dk1"/>
                </a:solidFill>
                <a:latin typeface="Times New Roman"/>
                <a:ea typeface="Times New Roman"/>
                <a:cs typeface="Times New Roman"/>
                <a:sym typeface="Times New Roman"/>
              </a:rPr>
              <a:t>Evaluaciones conjuntas de enfermería </a:t>
            </a:r>
          </a:p>
          <a:p>
            <a:pPr marL="228600" lvl="2" indent="-114300">
              <a:lnSpc>
                <a:spcPct val="75000"/>
              </a:lnSpc>
              <a:spcBef>
                <a:spcPts val="180"/>
              </a:spcBef>
              <a:buClr>
                <a:schemeClr val="dk1"/>
              </a:buClr>
              <a:buSzPct val="100000"/>
              <a:buFont typeface="Times New Roman"/>
              <a:buChar char="•"/>
            </a:pPr>
            <a:r>
              <a:rPr lang="es-CO" sz="1800" dirty="0">
                <a:solidFill>
                  <a:schemeClr val="dk1"/>
                </a:solidFill>
                <a:latin typeface="Times New Roman"/>
                <a:ea typeface="Times New Roman"/>
                <a:cs typeface="Times New Roman"/>
                <a:sym typeface="Times New Roman"/>
              </a:rPr>
              <a:t>Comunicación del grupo de trabajo de tipo </a:t>
            </a:r>
            <a:r>
              <a:rPr lang="es-CO" sz="1800" dirty="0" smtClean="0">
                <a:solidFill>
                  <a:schemeClr val="dk1"/>
                </a:solidFill>
                <a:latin typeface="Times New Roman"/>
                <a:ea typeface="Times New Roman"/>
                <a:cs typeface="Times New Roman"/>
                <a:sym typeface="Times New Roman"/>
              </a:rPr>
              <a:t>bidireccional</a:t>
            </a:r>
          </a:p>
          <a:p>
            <a:pPr marL="228600" lvl="2" indent="-114300">
              <a:lnSpc>
                <a:spcPct val="75000"/>
              </a:lnSpc>
              <a:spcBef>
                <a:spcPts val="180"/>
              </a:spcBef>
              <a:buClr>
                <a:schemeClr val="dk1"/>
              </a:buClr>
              <a:buSzPct val="100000"/>
              <a:buFont typeface="Times New Roman"/>
              <a:buChar char="•"/>
            </a:pPr>
            <a:endParaRPr lang="es-CO" sz="1800" dirty="0">
              <a:solidFill>
                <a:schemeClr val="dk1"/>
              </a:solidFill>
              <a:latin typeface="Times New Roman"/>
              <a:ea typeface="Times New Roman"/>
              <a:cs typeface="Times New Roman"/>
              <a:sym typeface="Times New Roman"/>
            </a:endParaRPr>
          </a:p>
          <a:p>
            <a:pPr lvl="2" indent="-114300">
              <a:lnSpc>
                <a:spcPct val="75000"/>
              </a:lnSpc>
              <a:spcBef>
                <a:spcPts val="180"/>
              </a:spcBef>
              <a:buClr>
                <a:schemeClr val="dk1"/>
              </a:buClr>
            </a:pPr>
            <a:endParaRPr lang="es-CO" sz="1800" dirty="0">
              <a:solidFill>
                <a:schemeClr val="dk1"/>
              </a:solidFill>
              <a:latin typeface="Times New Roman"/>
              <a:ea typeface="Times New Roman"/>
              <a:cs typeface="Times New Roman"/>
              <a:sym typeface="Times New Roman"/>
            </a:endParaRPr>
          </a:p>
          <a:p>
            <a:pPr marL="457200" lvl="0" algn="ctr">
              <a:lnSpc>
                <a:spcPct val="75000"/>
              </a:lnSpc>
              <a:spcBef>
                <a:spcPts val="180"/>
              </a:spcBef>
            </a:pPr>
            <a:r>
              <a:rPr lang="es-CO" sz="2400" b="1" dirty="0">
                <a:solidFill>
                  <a:srgbClr val="1155CC"/>
                </a:solidFill>
                <a:latin typeface="Times New Roman"/>
                <a:ea typeface="Times New Roman"/>
                <a:cs typeface="Times New Roman"/>
                <a:sym typeface="Times New Roman"/>
              </a:rPr>
              <a:t>Justificación</a:t>
            </a:r>
            <a:r>
              <a:rPr lang="es-CO" sz="1800" dirty="0">
                <a:solidFill>
                  <a:schemeClr val="dk1"/>
                </a:solidFill>
                <a:latin typeface="Times New Roman"/>
                <a:ea typeface="Times New Roman"/>
                <a:cs typeface="Times New Roman"/>
                <a:sym typeface="Times New Roman"/>
              </a:rPr>
              <a:t> </a:t>
            </a:r>
            <a:endParaRPr lang="es-CO" sz="1800" dirty="0" smtClean="0">
              <a:solidFill>
                <a:schemeClr val="dk1"/>
              </a:solidFill>
              <a:latin typeface="Times New Roman"/>
              <a:ea typeface="Times New Roman"/>
              <a:cs typeface="Times New Roman"/>
              <a:sym typeface="Times New Roman"/>
            </a:endParaRPr>
          </a:p>
          <a:p>
            <a:pPr marL="457200" lvl="0" algn="ctr">
              <a:lnSpc>
                <a:spcPct val="75000"/>
              </a:lnSpc>
              <a:spcBef>
                <a:spcPts val="180"/>
              </a:spcBef>
            </a:pPr>
            <a:endParaRPr lang="es-CO" sz="1800" dirty="0">
              <a:solidFill>
                <a:schemeClr val="dk1"/>
              </a:solidFill>
              <a:latin typeface="Times New Roman"/>
              <a:ea typeface="Times New Roman"/>
              <a:cs typeface="Times New Roman"/>
              <a:sym typeface="Times New Roman"/>
            </a:endParaRPr>
          </a:p>
          <a:p>
            <a:pPr marL="457200" lvl="0" algn="ctr">
              <a:lnSpc>
                <a:spcPct val="75000"/>
              </a:lnSpc>
              <a:spcBef>
                <a:spcPts val="180"/>
              </a:spcBef>
            </a:pPr>
            <a:endParaRPr lang="es-CO" sz="1800" dirty="0">
              <a:solidFill>
                <a:schemeClr val="dk1"/>
              </a:solidFill>
              <a:latin typeface="Times New Roman"/>
              <a:ea typeface="Times New Roman"/>
              <a:cs typeface="Times New Roman"/>
              <a:sym typeface="Times New Roman"/>
            </a:endParaRPr>
          </a:p>
          <a:p>
            <a:pPr marL="228600" lvl="2" indent="-114300" algn="ctr">
              <a:lnSpc>
                <a:spcPct val="75000"/>
              </a:lnSpc>
              <a:spcBef>
                <a:spcPts val="180"/>
              </a:spcBef>
              <a:buClr>
                <a:schemeClr val="dk1"/>
              </a:buClr>
              <a:buSzPct val="100000"/>
              <a:buFont typeface="Times New Roman"/>
              <a:buChar char="•"/>
            </a:pPr>
            <a:r>
              <a:rPr lang="es-CO" sz="1800" dirty="0">
                <a:solidFill>
                  <a:schemeClr val="dk1"/>
                </a:solidFill>
                <a:latin typeface="Times New Roman"/>
                <a:ea typeface="Times New Roman"/>
                <a:cs typeface="Times New Roman"/>
                <a:sym typeface="Times New Roman"/>
              </a:rPr>
              <a:t>Uno de los pilares de la Fundación Cardioinfantil es brindar un cuidado seguro, por lo cual se han implementado una serie de estrategias para garantizar la prestación de servicios de asistenciales que cumplan con los más altos estándares de calidad, garantizando una gestión clínica centrada en la seguridad del paciente.</a:t>
            </a:r>
          </a:p>
          <a:p>
            <a:pPr marL="228600" lvl="2" indent="-114300">
              <a:lnSpc>
                <a:spcPct val="75000"/>
              </a:lnSpc>
              <a:spcBef>
                <a:spcPts val="180"/>
              </a:spcBef>
              <a:buClr>
                <a:schemeClr val="dk1"/>
              </a:buClr>
            </a:pPr>
            <a:endParaRPr lang="es-CO" sz="1800" dirty="0">
              <a:solidFill>
                <a:schemeClr val="dk1"/>
              </a:solidFill>
              <a:latin typeface="Times New Roman"/>
              <a:ea typeface="Times New Roman"/>
              <a:cs typeface="Times New Roman"/>
              <a:sym typeface="Times New Roman"/>
            </a:endParaRPr>
          </a:p>
          <a:p>
            <a:pPr marL="228600" lvl="2" indent="-114300">
              <a:lnSpc>
                <a:spcPct val="75000"/>
              </a:lnSpc>
              <a:spcBef>
                <a:spcPts val="180"/>
              </a:spcBef>
              <a:buClr>
                <a:schemeClr val="dk1"/>
              </a:buClr>
              <a:buSzPct val="100000"/>
              <a:buFont typeface="Times New Roman"/>
              <a:buChar char="•"/>
            </a:pPr>
            <a:r>
              <a:rPr lang="es-CO" sz="1800" dirty="0">
                <a:solidFill>
                  <a:schemeClr val="dk1"/>
                </a:solidFill>
                <a:latin typeface="Times New Roman"/>
                <a:ea typeface="Times New Roman"/>
                <a:cs typeface="Times New Roman"/>
                <a:sym typeface="Times New Roman"/>
              </a:rPr>
              <a:t>Dentro de estos estándares la FCI está desarrollando una  transición segura del cuidado durante la entrega y recibo de turno, que con el tiempo y de acuerdo a estándares de calidad busca el mejoramiento continuo.</a:t>
            </a:r>
          </a:p>
          <a:p>
            <a:pPr marL="228600" lvl="2" indent="-114300">
              <a:lnSpc>
                <a:spcPct val="75000"/>
              </a:lnSpc>
              <a:spcBef>
                <a:spcPts val="180"/>
              </a:spcBef>
              <a:buClr>
                <a:schemeClr val="dk1"/>
              </a:buClr>
            </a:pPr>
            <a:endParaRPr lang="es-CO" sz="1800" dirty="0">
              <a:solidFill>
                <a:schemeClr val="dk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5383850" y="1396050"/>
            <a:ext cx="3872399" cy="1066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Trebuchet MS"/>
              <a:buNone/>
            </a:pPr>
            <a:r>
              <a:rPr lang="es-CO" sz="4000" b="1" i="0" u="none" strike="noStrike" cap="none">
                <a:solidFill>
                  <a:schemeClr val="dk2"/>
                </a:solidFill>
                <a:latin typeface="Times New Roman"/>
                <a:ea typeface="Times New Roman"/>
                <a:cs typeface="Times New Roman"/>
                <a:sym typeface="Times New Roman"/>
              </a:rPr>
              <a:t>O</a:t>
            </a:r>
            <a:r>
              <a:rPr lang="es-CO" b="1">
                <a:latin typeface="Times New Roman"/>
                <a:ea typeface="Times New Roman"/>
                <a:cs typeface="Times New Roman"/>
                <a:sym typeface="Times New Roman"/>
              </a:rPr>
              <a:t>bjetivos</a:t>
            </a:r>
          </a:p>
        </p:txBody>
      </p:sp>
      <p:sp>
        <p:nvSpPr>
          <p:cNvPr id="152" name="Shape 152"/>
          <p:cNvSpPr/>
          <p:nvPr/>
        </p:nvSpPr>
        <p:spPr>
          <a:xfrm>
            <a:off x="578975" y="916675"/>
            <a:ext cx="5186400" cy="23319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457200" lvl="0" indent="0" algn="ctr" rtl="0">
              <a:lnSpc>
                <a:spcPct val="75000"/>
              </a:lnSpc>
              <a:spcBef>
                <a:spcPts val="0"/>
              </a:spcBef>
              <a:buNone/>
            </a:pPr>
            <a:r>
              <a:rPr lang="es-CO" sz="1800" b="1">
                <a:solidFill>
                  <a:schemeClr val="accent1"/>
                </a:solidFill>
                <a:latin typeface="Times New Roman"/>
                <a:ea typeface="Times New Roman"/>
                <a:cs typeface="Times New Roman"/>
                <a:sym typeface="Times New Roman"/>
              </a:rPr>
              <a:t>General</a:t>
            </a:r>
          </a:p>
          <a:p>
            <a:pPr marL="457200" lvl="0" indent="-69850" rtl="0">
              <a:lnSpc>
                <a:spcPct val="75000"/>
              </a:lnSpc>
              <a:spcBef>
                <a:spcPts val="0"/>
              </a:spcBef>
              <a:buClr>
                <a:schemeClr val="dk1"/>
              </a:buClr>
              <a:buSzPct val="61111"/>
              <a:buFont typeface="Arial"/>
              <a:buNone/>
            </a:pPr>
            <a:r>
              <a:rPr lang="es-CO" sz="1800">
                <a:solidFill>
                  <a:schemeClr val="dk1"/>
                </a:solidFill>
                <a:latin typeface="Times New Roman"/>
                <a:ea typeface="Times New Roman"/>
                <a:cs typeface="Times New Roman"/>
                <a:sym typeface="Times New Roman"/>
              </a:rPr>
              <a:t>Implementar una estrategia para fortalecer la entrega y recibo de turno la cual conlleve a la transición segura del cuidado de enfermería, en el servicio de hospitalización adulto cuarto piso en la Fundación Cardioinfantil- IC, durante el primer semestre del 2016.</a:t>
            </a:r>
          </a:p>
        </p:txBody>
      </p:sp>
      <p:sp>
        <p:nvSpPr>
          <p:cNvPr id="153" name="Shape 153"/>
          <p:cNvSpPr txBox="1"/>
          <p:nvPr/>
        </p:nvSpPr>
        <p:spPr>
          <a:xfrm>
            <a:off x="513575" y="3531725"/>
            <a:ext cx="7896600" cy="3000000"/>
          </a:xfrm>
          <a:prstGeom prst="rect">
            <a:avLst/>
          </a:prstGeom>
          <a:solidFill>
            <a:schemeClr val="lt2"/>
          </a:solidFill>
          <a:ln>
            <a:noFill/>
          </a:ln>
        </p:spPr>
        <p:txBody>
          <a:bodyPr lIns="91425" tIns="91425" rIns="91425" bIns="91425" anchor="ctr" anchorCtr="0">
            <a:noAutofit/>
          </a:bodyPr>
          <a:lstStyle/>
          <a:p>
            <a:pPr marL="914400" lvl="1" indent="-342900" rtl="0">
              <a:lnSpc>
                <a:spcPct val="75000"/>
              </a:lnSpc>
              <a:spcBef>
                <a:spcPts val="180"/>
              </a:spcBef>
              <a:buClr>
                <a:srgbClr val="0C0C0C"/>
              </a:buClr>
              <a:buSzPct val="100000"/>
              <a:buFont typeface="Times New Roman"/>
              <a:buChar char="○"/>
            </a:pPr>
            <a:r>
              <a:rPr lang="es-CO" sz="1800">
                <a:solidFill>
                  <a:srgbClr val="0C0C0C"/>
                </a:solidFill>
                <a:latin typeface="Times New Roman"/>
                <a:ea typeface="Times New Roman"/>
                <a:cs typeface="Times New Roman"/>
                <a:sym typeface="Times New Roman"/>
              </a:rPr>
              <a:t>Realizar una lista de chequeo para las rondas de observación basada en el procedimiento de entrega y recibo de turno implementado por la FCI-IC</a:t>
            </a:r>
          </a:p>
          <a:p>
            <a:pPr lvl="0" rtl="0">
              <a:lnSpc>
                <a:spcPct val="75000"/>
              </a:lnSpc>
              <a:spcBef>
                <a:spcPts val="120"/>
              </a:spcBef>
              <a:buNone/>
            </a:pPr>
            <a:endParaRPr sz="1800">
              <a:solidFill>
                <a:schemeClr val="dk1"/>
              </a:solidFill>
              <a:latin typeface="Times New Roman"/>
              <a:ea typeface="Times New Roman"/>
              <a:cs typeface="Times New Roman"/>
              <a:sym typeface="Times New Roman"/>
            </a:endParaRPr>
          </a:p>
          <a:p>
            <a:pPr marL="914400" lvl="1" indent="-342900" rtl="0">
              <a:lnSpc>
                <a:spcPct val="75000"/>
              </a:lnSpc>
              <a:spcBef>
                <a:spcPts val="180"/>
              </a:spcBef>
              <a:buClr>
                <a:srgbClr val="0C0C0C"/>
              </a:buClr>
              <a:buSzPct val="100000"/>
              <a:buFont typeface="Times New Roman"/>
              <a:buChar char="○"/>
            </a:pPr>
            <a:r>
              <a:rPr lang="es-CO" sz="1800">
                <a:solidFill>
                  <a:srgbClr val="0C0C0C"/>
                </a:solidFill>
                <a:latin typeface="Times New Roman"/>
                <a:ea typeface="Times New Roman"/>
                <a:cs typeface="Times New Roman"/>
                <a:sym typeface="Times New Roman"/>
              </a:rPr>
              <a:t>Elaborar oportunidades de mejora al procedimiento de recibo y entrega de turno, orientado a mejorar la continuidad en el cuidado, la comunicación efectiva entre el equipo de trabajo e impactar en la experiencia del paciente y su familia</a:t>
            </a:r>
          </a:p>
          <a:p>
            <a:pPr lvl="0" rtl="0">
              <a:lnSpc>
                <a:spcPct val="75000"/>
              </a:lnSpc>
              <a:spcBef>
                <a:spcPts val="110"/>
              </a:spcBef>
              <a:buNone/>
            </a:pPr>
            <a:endParaRPr sz="1800">
              <a:solidFill>
                <a:schemeClr val="dk1"/>
              </a:solidFill>
              <a:latin typeface="Times New Roman"/>
              <a:ea typeface="Times New Roman"/>
              <a:cs typeface="Times New Roman"/>
              <a:sym typeface="Times New Roman"/>
            </a:endParaRPr>
          </a:p>
          <a:p>
            <a:pPr marL="914400" lvl="1" indent="-342900" rtl="0">
              <a:lnSpc>
                <a:spcPct val="75000"/>
              </a:lnSpc>
              <a:spcBef>
                <a:spcPts val="180"/>
              </a:spcBef>
              <a:buClr>
                <a:schemeClr val="dk1"/>
              </a:buClr>
              <a:buSzPct val="100000"/>
              <a:buFont typeface="Times New Roman"/>
              <a:buChar char="○"/>
            </a:pPr>
            <a:r>
              <a:rPr lang="es-CO" sz="1800">
                <a:solidFill>
                  <a:srgbClr val="0C0C0C"/>
                </a:solidFill>
                <a:latin typeface="Times New Roman"/>
                <a:ea typeface="Times New Roman"/>
                <a:cs typeface="Times New Roman"/>
                <a:sym typeface="Times New Roman"/>
              </a:rPr>
              <a:t>Sensibilizar al personal de enfermería sobre la importancia de realizar una adecuada entrega y recibo de turno según el protocolo de la FCI-IC</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740275" y="812000"/>
            <a:ext cx="7983000" cy="1037100"/>
          </a:xfrm>
          <a:prstGeom prst="rect">
            <a:avLst/>
          </a:prstGeom>
          <a:noFill/>
          <a:ln>
            <a:noFill/>
          </a:ln>
        </p:spPr>
        <p:txBody>
          <a:bodyPr lIns="91425" tIns="91425" rIns="91425" bIns="91425" anchor="t" anchorCtr="0">
            <a:noAutofit/>
          </a:bodyPr>
          <a:lstStyle/>
          <a:p>
            <a:pPr lvl="0" algn="ctr" rtl="0">
              <a:spcBef>
                <a:spcPts val="0"/>
              </a:spcBef>
              <a:buNone/>
            </a:pPr>
            <a:r>
              <a:rPr lang="es-CO" sz="4000">
                <a:latin typeface="Times New Roman"/>
                <a:ea typeface="Times New Roman"/>
                <a:cs typeface="Times New Roman"/>
                <a:sym typeface="Times New Roman"/>
              </a:rPr>
              <a:t>Características del Cambio de Turno</a:t>
            </a:r>
          </a:p>
        </p:txBody>
      </p:sp>
      <p:sp>
        <p:nvSpPr>
          <p:cNvPr id="160" name="Shape 160"/>
          <p:cNvSpPr/>
          <p:nvPr/>
        </p:nvSpPr>
        <p:spPr>
          <a:xfrm>
            <a:off x="407650" y="1780575"/>
            <a:ext cx="2589300" cy="14676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lvl="0" indent="0" algn="ctr" rtl="0">
              <a:lnSpc>
                <a:spcPct val="115000"/>
              </a:lnSpc>
              <a:spcBef>
                <a:spcPts val="0"/>
              </a:spcBef>
              <a:buNone/>
            </a:pPr>
            <a:r>
              <a:rPr lang="es-CO" sz="1800" b="1" i="1">
                <a:solidFill>
                  <a:schemeClr val="dk1"/>
                </a:solidFill>
                <a:latin typeface="Times New Roman"/>
                <a:ea typeface="Times New Roman"/>
                <a:cs typeface="Times New Roman"/>
                <a:sym typeface="Times New Roman"/>
              </a:rPr>
              <a:t>Comunicación en el cambio de turno</a:t>
            </a:r>
          </a:p>
        </p:txBody>
      </p:sp>
      <p:sp>
        <p:nvSpPr>
          <p:cNvPr id="161" name="Shape 161"/>
          <p:cNvSpPr/>
          <p:nvPr/>
        </p:nvSpPr>
        <p:spPr>
          <a:xfrm>
            <a:off x="6530312" y="3463325"/>
            <a:ext cx="2553300" cy="14286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s-CO" sz="1800" b="1" i="1">
                <a:solidFill>
                  <a:schemeClr val="dk1"/>
                </a:solidFill>
                <a:latin typeface="Times New Roman"/>
                <a:ea typeface="Times New Roman"/>
                <a:cs typeface="Times New Roman"/>
                <a:sym typeface="Times New Roman"/>
              </a:rPr>
              <a:t>Ética durante el cambio de turno</a:t>
            </a:r>
          </a:p>
        </p:txBody>
      </p:sp>
      <p:sp>
        <p:nvSpPr>
          <p:cNvPr id="162" name="Shape 162"/>
          <p:cNvSpPr/>
          <p:nvPr/>
        </p:nvSpPr>
        <p:spPr>
          <a:xfrm>
            <a:off x="244600" y="5302375"/>
            <a:ext cx="2915400" cy="14286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lvl="0" indent="0" algn="ctr" rtl="0">
              <a:lnSpc>
                <a:spcPct val="115000"/>
              </a:lnSpc>
              <a:spcBef>
                <a:spcPts val="0"/>
              </a:spcBef>
              <a:buNone/>
            </a:pPr>
            <a:r>
              <a:rPr lang="es-CO" sz="1800" b="1" i="1">
                <a:solidFill>
                  <a:schemeClr val="dk1"/>
                </a:solidFill>
                <a:latin typeface="Times New Roman"/>
                <a:ea typeface="Times New Roman"/>
                <a:cs typeface="Times New Roman"/>
                <a:sym typeface="Times New Roman"/>
              </a:rPr>
              <a:t>Herramientas del Pensamiento Crítico</a:t>
            </a:r>
          </a:p>
        </p:txBody>
      </p:sp>
      <p:sp>
        <p:nvSpPr>
          <p:cNvPr id="163" name="Shape 163"/>
          <p:cNvSpPr txBox="1"/>
          <p:nvPr/>
        </p:nvSpPr>
        <p:spPr>
          <a:xfrm>
            <a:off x="4102575" y="1731675"/>
            <a:ext cx="5765400" cy="1565400"/>
          </a:xfrm>
          <a:prstGeom prst="rect">
            <a:avLst/>
          </a:prstGeom>
          <a:noFill/>
          <a:ln>
            <a:noFill/>
          </a:ln>
        </p:spPr>
        <p:txBody>
          <a:bodyPr lIns="91425" tIns="91425" rIns="91425" bIns="91425" anchor="ctr" anchorCtr="0">
            <a:noAutofit/>
          </a:bodyPr>
          <a:lstStyle/>
          <a:p>
            <a:pPr lvl="0" rtl="0">
              <a:spcBef>
                <a:spcPts val="0"/>
              </a:spcBef>
              <a:buNone/>
            </a:pPr>
            <a:r>
              <a:rPr lang="es-CO" sz="1800">
                <a:solidFill>
                  <a:schemeClr val="dk1"/>
                </a:solidFill>
                <a:highlight>
                  <a:srgbClr val="FFFFFF"/>
                </a:highlight>
                <a:latin typeface="Times New Roman"/>
                <a:ea typeface="Times New Roman"/>
                <a:cs typeface="Times New Roman"/>
                <a:sym typeface="Times New Roman"/>
              </a:rPr>
              <a:t>Organización previa</a:t>
            </a:r>
          </a:p>
          <a:p>
            <a:pPr lvl="0" rtl="0">
              <a:spcBef>
                <a:spcPts val="0"/>
              </a:spcBef>
              <a:buNone/>
            </a:pPr>
            <a:r>
              <a:rPr lang="es-CO" sz="1800">
                <a:solidFill>
                  <a:schemeClr val="dk1"/>
                </a:solidFill>
                <a:highlight>
                  <a:srgbClr val="FFFFFF"/>
                </a:highlight>
                <a:latin typeface="Times New Roman"/>
                <a:ea typeface="Times New Roman"/>
                <a:cs typeface="Times New Roman"/>
                <a:sym typeface="Times New Roman"/>
              </a:rPr>
              <a:t>Concentración dada a este procedimiento</a:t>
            </a:r>
          </a:p>
          <a:p>
            <a:pPr lvl="0" rtl="0">
              <a:spcBef>
                <a:spcPts val="0"/>
              </a:spcBef>
              <a:buNone/>
            </a:pPr>
            <a:r>
              <a:rPr lang="es-CO" sz="1800">
                <a:solidFill>
                  <a:schemeClr val="dk1"/>
                </a:solidFill>
                <a:highlight>
                  <a:srgbClr val="FFFFFF"/>
                </a:highlight>
                <a:latin typeface="Times New Roman"/>
                <a:ea typeface="Times New Roman"/>
                <a:cs typeface="Times New Roman"/>
                <a:sym typeface="Times New Roman"/>
              </a:rPr>
              <a:t>Puntualidad al inicio y al final del procedimiento</a:t>
            </a:r>
          </a:p>
          <a:p>
            <a:pPr lvl="0" rtl="0">
              <a:spcBef>
                <a:spcPts val="0"/>
              </a:spcBef>
              <a:buNone/>
            </a:pPr>
            <a:r>
              <a:rPr lang="es-CO" sz="1800">
                <a:solidFill>
                  <a:schemeClr val="dk1"/>
                </a:solidFill>
                <a:highlight>
                  <a:srgbClr val="FFFFFF"/>
                </a:highlight>
                <a:latin typeface="Times New Roman"/>
                <a:ea typeface="Times New Roman"/>
                <a:cs typeface="Times New Roman"/>
                <a:sym typeface="Times New Roman"/>
              </a:rPr>
              <a:t>Entorno tranquilo</a:t>
            </a:r>
          </a:p>
        </p:txBody>
      </p:sp>
      <p:sp>
        <p:nvSpPr>
          <p:cNvPr id="164" name="Shape 164"/>
          <p:cNvSpPr/>
          <p:nvPr/>
        </p:nvSpPr>
        <p:spPr>
          <a:xfrm>
            <a:off x="3246462" y="2171875"/>
            <a:ext cx="606600" cy="557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5" name="Shape 165"/>
          <p:cNvSpPr txBox="1"/>
          <p:nvPr/>
        </p:nvSpPr>
        <p:spPr>
          <a:xfrm>
            <a:off x="614825" y="2677625"/>
            <a:ext cx="5224200" cy="3000000"/>
          </a:xfrm>
          <a:prstGeom prst="rect">
            <a:avLst/>
          </a:prstGeom>
          <a:noFill/>
          <a:ln>
            <a:noFill/>
          </a:ln>
        </p:spPr>
        <p:txBody>
          <a:bodyPr lIns="91425" tIns="91425" rIns="91425" bIns="91425" anchor="ctr" anchorCtr="0">
            <a:noAutofit/>
          </a:bodyPr>
          <a:lstStyle/>
          <a:p>
            <a:pPr lvl="0" algn="ctr" rtl="0">
              <a:spcBef>
                <a:spcPts val="0"/>
              </a:spcBef>
              <a:buNone/>
            </a:pPr>
            <a:r>
              <a:rPr lang="es-CO" sz="1800">
                <a:solidFill>
                  <a:schemeClr val="dk1"/>
                </a:solidFill>
                <a:highlight>
                  <a:srgbClr val="FFFFFF"/>
                </a:highlight>
                <a:latin typeface="Times New Roman"/>
                <a:ea typeface="Times New Roman"/>
                <a:cs typeface="Times New Roman"/>
                <a:sym typeface="Times New Roman"/>
              </a:rPr>
              <a:t>El cambio de turno debe ser visto como un vehículo para el intercambio de valores, creencias, percepciones, juicios, y, sobre todo, respeto</a:t>
            </a:r>
            <a:r>
              <a:rPr lang="es-CO" sz="1200">
                <a:solidFill>
                  <a:schemeClr val="dk1"/>
                </a:solidFill>
                <a:highlight>
                  <a:srgbClr val="FFFFFF"/>
                </a:highlight>
              </a:rPr>
              <a:t>. </a:t>
            </a:r>
          </a:p>
        </p:txBody>
      </p:sp>
      <p:sp>
        <p:nvSpPr>
          <p:cNvPr id="166" name="Shape 166"/>
          <p:cNvSpPr/>
          <p:nvPr/>
        </p:nvSpPr>
        <p:spPr>
          <a:xfrm>
            <a:off x="5612275" y="3923050"/>
            <a:ext cx="665400" cy="665400"/>
          </a:xfrm>
          <a:prstGeom prst="lef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 name="Shape 167"/>
          <p:cNvSpPr txBox="1"/>
          <p:nvPr/>
        </p:nvSpPr>
        <p:spPr>
          <a:xfrm>
            <a:off x="4102575" y="5302375"/>
            <a:ext cx="4741500" cy="1428600"/>
          </a:xfrm>
          <a:prstGeom prst="rect">
            <a:avLst/>
          </a:prstGeom>
          <a:noFill/>
          <a:ln>
            <a:noFill/>
          </a:ln>
        </p:spPr>
        <p:txBody>
          <a:bodyPr lIns="91425" tIns="91425" rIns="91425" bIns="91425" anchor="ctr" anchorCtr="0">
            <a:noAutofit/>
          </a:bodyPr>
          <a:lstStyle/>
          <a:p>
            <a:pPr marL="228600" lvl="0" indent="0" algn="just" rtl="0">
              <a:lnSpc>
                <a:spcPct val="115000"/>
              </a:lnSpc>
              <a:spcBef>
                <a:spcPts val="0"/>
              </a:spcBef>
              <a:buNone/>
            </a:pPr>
            <a:r>
              <a:rPr lang="es-CO">
                <a:solidFill>
                  <a:schemeClr val="dk1"/>
                </a:solidFill>
                <a:highlight>
                  <a:srgbClr val="FFFFFF"/>
                </a:highlight>
                <a:latin typeface="Times New Roman"/>
                <a:ea typeface="Times New Roman"/>
                <a:cs typeface="Times New Roman"/>
                <a:sym typeface="Times New Roman"/>
              </a:rPr>
              <a:t>Cambio de estado del paciente, a partir de la observación</a:t>
            </a:r>
          </a:p>
          <a:p>
            <a:pPr marL="228600" lvl="0" indent="0" algn="just" rtl="0">
              <a:lnSpc>
                <a:spcPct val="115000"/>
              </a:lnSpc>
              <a:spcBef>
                <a:spcPts val="0"/>
              </a:spcBef>
              <a:buNone/>
            </a:pPr>
            <a:r>
              <a:rPr lang="es-CO">
                <a:solidFill>
                  <a:schemeClr val="dk1"/>
                </a:solidFill>
                <a:highlight>
                  <a:srgbClr val="FFFFFF"/>
                </a:highlight>
                <a:latin typeface="Times New Roman"/>
                <a:ea typeface="Times New Roman"/>
                <a:cs typeface="Times New Roman"/>
                <a:sym typeface="Times New Roman"/>
              </a:rPr>
              <a:t>Progresión inusual del paciente, identificar patrones</a:t>
            </a:r>
          </a:p>
          <a:p>
            <a:pPr marL="228600" lvl="0" indent="0" algn="just" rtl="0">
              <a:lnSpc>
                <a:spcPct val="115000"/>
              </a:lnSpc>
              <a:spcBef>
                <a:spcPts val="0"/>
              </a:spcBef>
              <a:buNone/>
            </a:pPr>
            <a:r>
              <a:rPr lang="es-CO">
                <a:solidFill>
                  <a:schemeClr val="dk1"/>
                </a:solidFill>
                <a:highlight>
                  <a:srgbClr val="FFFFFF"/>
                </a:highlight>
                <a:latin typeface="Times New Roman"/>
                <a:ea typeface="Times New Roman"/>
                <a:cs typeface="Times New Roman"/>
                <a:sym typeface="Times New Roman"/>
              </a:rPr>
              <a:t>Ejercicio de identificación y priorización de actividades</a:t>
            </a:r>
          </a:p>
          <a:p>
            <a:pPr marL="228600" lvl="0" indent="0" algn="just" rtl="0">
              <a:lnSpc>
                <a:spcPct val="115000"/>
              </a:lnSpc>
              <a:spcBef>
                <a:spcPts val="0"/>
              </a:spcBef>
              <a:buNone/>
            </a:pPr>
            <a:r>
              <a:rPr lang="es-CO">
                <a:solidFill>
                  <a:schemeClr val="dk1"/>
                </a:solidFill>
                <a:highlight>
                  <a:srgbClr val="FFFFFF"/>
                </a:highlight>
                <a:latin typeface="Times New Roman"/>
                <a:ea typeface="Times New Roman"/>
                <a:cs typeface="Times New Roman"/>
                <a:sym typeface="Times New Roman"/>
              </a:rPr>
              <a:t>Análisis de la causa principal</a:t>
            </a:r>
          </a:p>
          <a:p>
            <a:pPr marL="228600" lvl="0" indent="0" algn="just" rtl="0">
              <a:lnSpc>
                <a:spcPct val="115000"/>
              </a:lnSpc>
              <a:spcBef>
                <a:spcPts val="0"/>
              </a:spcBef>
              <a:buNone/>
            </a:pPr>
            <a:r>
              <a:rPr lang="es-CO">
                <a:solidFill>
                  <a:schemeClr val="dk1"/>
                </a:solidFill>
                <a:highlight>
                  <a:srgbClr val="FFFFFF"/>
                </a:highlight>
                <a:latin typeface="Times New Roman"/>
                <a:ea typeface="Times New Roman"/>
                <a:cs typeface="Times New Roman"/>
                <a:sym typeface="Times New Roman"/>
              </a:rPr>
              <a:t>Comunicación con otros miembros del equipo  </a:t>
            </a:r>
          </a:p>
        </p:txBody>
      </p:sp>
      <p:sp>
        <p:nvSpPr>
          <p:cNvPr id="168" name="Shape 168"/>
          <p:cNvSpPr/>
          <p:nvPr/>
        </p:nvSpPr>
        <p:spPr>
          <a:xfrm>
            <a:off x="3495962" y="5649875"/>
            <a:ext cx="606600" cy="557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114149" y="2494750"/>
            <a:ext cx="3087900" cy="1672800"/>
          </a:xfrm>
          <a:prstGeom prst="ellipse">
            <a:avLst/>
          </a:prstGeom>
          <a:solidFill>
            <a:schemeClr val="l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lnSpc>
                <a:spcPct val="115000"/>
              </a:lnSpc>
              <a:spcBef>
                <a:spcPts val="1800"/>
              </a:spcBef>
              <a:spcAft>
                <a:spcPts val="400"/>
              </a:spcAft>
              <a:buNone/>
            </a:pPr>
            <a:r>
              <a:rPr lang="es-CO" sz="1800" b="1" i="1">
                <a:solidFill>
                  <a:schemeClr val="dk1"/>
                </a:solidFill>
                <a:latin typeface="Times New Roman"/>
                <a:ea typeface="Times New Roman"/>
                <a:cs typeface="Times New Roman"/>
                <a:sym typeface="Times New Roman"/>
              </a:rPr>
              <a:t>Participación del Paciente y su Familia durante el cambio de turno</a:t>
            </a:r>
          </a:p>
        </p:txBody>
      </p:sp>
      <p:sp>
        <p:nvSpPr>
          <p:cNvPr id="175" name="Shape 175"/>
          <p:cNvSpPr txBox="1"/>
          <p:nvPr/>
        </p:nvSpPr>
        <p:spPr>
          <a:xfrm>
            <a:off x="4725250" y="792425"/>
            <a:ext cx="4037100" cy="1809900"/>
          </a:xfrm>
          <a:prstGeom prst="rect">
            <a:avLst/>
          </a:prstGeom>
          <a:noFill/>
          <a:ln>
            <a:noFill/>
          </a:ln>
        </p:spPr>
        <p:txBody>
          <a:bodyPr lIns="91425" tIns="91425" rIns="91425" bIns="91425" anchor="ctr" anchorCtr="0">
            <a:noAutofit/>
          </a:bodyPr>
          <a:lstStyle/>
          <a:p>
            <a:pPr lvl="0" algn="ctr" rtl="0">
              <a:spcBef>
                <a:spcPts val="0"/>
              </a:spcBef>
              <a:buNone/>
            </a:pPr>
            <a:r>
              <a:rPr lang="es-CO" sz="1800">
                <a:solidFill>
                  <a:schemeClr val="dk1"/>
                </a:solidFill>
                <a:latin typeface="Times New Roman"/>
                <a:ea typeface="Times New Roman"/>
                <a:cs typeface="Times New Roman"/>
                <a:sym typeface="Times New Roman"/>
              </a:rPr>
              <a:t>Participación del paciente y su preferencia de tener o no tener miembros de la familia durante la entrega de turno; esto fomenta la confianza del paciente en sus cuidadores</a:t>
            </a:r>
          </a:p>
        </p:txBody>
      </p:sp>
      <p:sp>
        <p:nvSpPr>
          <p:cNvPr id="176" name="Shape 176"/>
          <p:cNvSpPr/>
          <p:nvPr/>
        </p:nvSpPr>
        <p:spPr>
          <a:xfrm>
            <a:off x="3411050" y="3003450"/>
            <a:ext cx="900000" cy="948900"/>
          </a:xfrm>
          <a:prstGeom prst="rightArrow">
            <a:avLst>
              <a:gd name="adj1" fmla="val 50000"/>
              <a:gd name="adj2" fmla="val 50000"/>
            </a:avLst>
          </a:prstGeom>
          <a:solidFill>
            <a:srgbClr val="674EA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7" name="Shape 177"/>
          <p:cNvSpPr txBox="1"/>
          <p:nvPr/>
        </p:nvSpPr>
        <p:spPr>
          <a:xfrm>
            <a:off x="4311050" y="2796150"/>
            <a:ext cx="4369500" cy="1927500"/>
          </a:xfrm>
          <a:prstGeom prst="rect">
            <a:avLst/>
          </a:prstGeom>
          <a:noFill/>
          <a:ln>
            <a:noFill/>
          </a:ln>
        </p:spPr>
        <p:txBody>
          <a:bodyPr lIns="91425" tIns="91425" rIns="91425" bIns="91425" anchor="ctr" anchorCtr="0">
            <a:noAutofit/>
          </a:bodyPr>
          <a:lstStyle/>
          <a:p>
            <a:pPr marL="457200" lvl="0" indent="-228600" algn="ctr" rtl="0">
              <a:lnSpc>
                <a:spcPct val="100000"/>
              </a:lnSpc>
              <a:spcBef>
                <a:spcPts val="0"/>
              </a:spcBef>
              <a:buNone/>
            </a:pPr>
            <a:r>
              <a:rPr lang="es-CO" sz="1800">
                <a:solidFill>
                  <a:schemeClr val="dk1"/>
                </a:solidFill>
                <a:latin typeface="Times New Roman"/>
                <a:ea typeface="Times New Roman"/>
                <a:cs typeface="Times New Roman"/>
                <a:sym typeface="Times New Roman"/>
              </a:rPr>
              <a:t>Los temas relacionados con su cuidado deben ser discutidos, tales como actualizaciones clínicas (por ejemplo, resultados de laboratorio, cuidado de heridas y medicamentos), así como los objetivos para el siguiente turno.</a:t>
            </a:r>
          </a:p>
        </p:txBody>
      </p:sp>
      <p:sp>
        <p:nvSpPr>
          <p:cNvPr id="178" name="Shape 178"/>
          <p:cNvSpPr txBox="1"/>
          <p:nvPr/>
        </p:nvSpPr>
        <p:spPr>
          <a:xfrm>
            <a:off x="4236125" y="4917475"/>
            <a:ext cx="4780800" cy="1809900"/>
          </a:xfrm>
          <a:prstGeom prst="rect">
            <a:avLst/>
          </a:prstGeom>
          <a:noFill/>
          <a:ln>
            <a:noFill/>
          </a:ln>
        </p:spPr>
        <p:txBody>
          <a:bodyPr lIns="91425" tIns="91425" rIns="91425" bIns="91425" anchor="ctr" anchorCtr="0">
            <a:noAutofit/>
          </a:bodyPr>
          <a:lstStyle/>
          <a:p>
            <a:pPr lvl="0" algn="ctr" rtl="0">
              <a:spcBef>
                <a:spcPts val="0"/>
              </a:spcBef>
              <a:buNone/>
            </a:pPr>
            <a:r>
              <a:rPr lang="es-CO" sz="1800">
                <a:solidFill>
                  <a:schemeClr val="dk1"/>
                </a:solidFill>
                <a:latin typeface="Times New Roman"/>
                <a:ea typeface="Times New Roman"/>
                <a:cs typeface="Times New Roman"/>
                <a:sym typeface="Times New Roman"/>
              </a:rPr>
              <a:t>Una comunicación efectiva debe ser facilitada; se debe proporcionar educación habilidades de comunicación para los profesionales de enfermería y los pacientes</a:t>
            </a:r>
          </a:p>
        </p:txBody>
      </p:sp>
      <p:pic>
        <p:nvPicPr>
          <p:cNvPr id="179" name="Shape 179"/>
          <p:cNvPicPr preferRelativeResize="0"/>
          <p:nvPr/>
        </p:nvPicPr>
        <p:blipFill>
          <a:blip r:embed="rId3">
            <a:alphaModFix/>
          </a:blip>
          <a:stretch>
            <a:fillRect/>
          </a:stretch>
        </p:blipFill>
        <p:spPr>
          <a:xfrm>
            <a:off x="397875" y="4285025"/>
            <a:ext cx="3551249" cy="240292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401100" y="1379425"/>
            <a:ext cx="8429700" cy="4970100"/>
          </a:xfrm>
          <a:prstGeom prst="rect">
            <a:avLst/>
          </a:prstGeom>
          <a:noFill/>
          <a:ln>
            <a:noFill/>
          </a:ln>
        </p:spPr>
        <p:txBody>
          <a:bodyPr lIns="91425" tIns="91425" rIns="91425" bIns="91425" anchor="ctr" anchorCtr="0">
            <a:noAutofit/>
          </a:bodyPr>
          <a:lstStyle/>
          <a:p>
            <a:pPr marL="457200" lvl="0" indent="0" rtl="0">
              <a:lnSpc>
                <a:spcPct val="75000"/>
              </a:lnSpc>
              <a:spcBef>
                <a:spcPts val="0"/>
              </a:spcBef>
              <a:buNone/>
            </a:pPr>
            <a:r>
              <a:rPr lang="es-CO" sz="1800" b="1">
                <a:solidFill>
                  <a:schemeClr val="dk1"/>
                </a:solidFill>
                <a:latin typeface="Times New Roman"/>
                <a:ea typeface="Times New Roman"/>
                <a:cs typeface="Times New Roman"/>
                <a:sym typeface="Times New Roman"/>
              </a:rPr>
              <a:t>P</a:t>
            </a:r>
          </a:p>
          <a:p>
            <a:pPr marL="228600" lvl="2" indent="-161925" rtl="0">
              <a:lnSpc>
                <a:spcPct val="75000"/>
              </a:lnSpc>
              <a:spcBef>
                <a:spcPts val="180"/>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Diagnóstico situacional</a:t>
            </a:r>
          </a:p>
          <a:p>
            <a:pPr marL="228600" lvl="2" indent="-161925" rtl="0">
              <a:lnSpc>
                <a:spcPct val="75000"/>
              </a:lnSpc>
              <a:spcBef>
                <a:spcPts val="105"/>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Lectura de guías de buenas prácticas basadas en la evidencia y políticas institucionales</a:t>
            </a:r>
          </a:p>
          <a:p>
            <a:pPr marL="228600" lvl="2" indent="-161925" rtl="0">
              <a:lnSpc>
                <a:spcPct val="75000"/>
              </a:lnSpc>
              <a:spcBef>
                <a:spcPts val="105"/>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Lectura y análisis de artículos a nivel mundial</a:t>
            </a:r>
          </a:p>
          <a:p>
            <a:pPr marL="228600" lvl="2" indent="-161925" rtl="0">
              <a:lnSpc>
                <a:spcPct val="75000"/>
              </a:lnSpc>
              <a:spcBef>
                <a:spcPts val="105"/>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Planear  una herramienta que complemente el cuidado entre paciente, enfermera y familiar para la transición segura del cuidado </a:t>
            </a:r>
          </a:p>
          <a:p>
            <a:pPr marL="457200" lvl="0" indent="0" rtl="0">
              <a:lnSpc>
                <a:spcPct val="75000"/>
              </a:lnSpc>
              <a:spcBef>
                <a:spcPts val="105"/>
              </a:spcBef>
              <a:buNone/>
            </a:pPr>
            <a:r>
              <a:rPr lang="es-CO" sz="1800" b="1">
                <a:solidFill>
                  <a:schemeClr val="dk1"/>
                </a:solidFill>
                <a:latin typeface="Times New Roman"/>
                <a:ea typeface="Times New Roman"/>
                <a:cs typeface="Times New Roman"/>
                <a:sym typeface="Times New Roman"/>
              </a:rPr>
              <a:t>H</a:t>
            </a:r>
          </a:p>
          <a:p>
            <a:pPr marL="228600" lvl="2" indent="-165100" rtl="0">
              <a:lnSpc>
                <a:spcPct val="75000"/>
              </a:lnSpc>
              <a:spcBef>
                <a:spcPts val="180"/>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Elaboración de cronograma de actividades </a:t>
            </a:r>
          </a:p>
          <a:p>
            <a:pPr marL="228600" lvl="2" indent="-165100" rtl="0">
              <a:lnSpc>
                <a:spcPct val="75000"/>
              </a:lnSpc>
              <a:spcBef>
                <a:spcPts val="100"/>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Rondas de observación del procedimiento de entrega y recibo de turno </a:t>
            </a:r>
          </a:p>
          <a:p>
            <a:pPr marL="228600" lvl="2" indent="-165100" rtl="0">
              <a:lnSpc>
                <a:spcPct val="75000"/>
              </a:lnSpc>
              <a:spcBef>
                <a:spcPts val="100"/>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Realización de herramienta de muestra de entrega de recibo y entrega de turno</a:t>
            </a:r>
          </a:p>
          <a:p>
            <a:pPr marL="228600" lvl="2" indent="-165100" rtl="0">
              <a:lnSpc>
                <a:spcPct val="75000"/>
              </a:lnSpc>
              <a:spcBef>
                <a:spcPts val="100"/>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 Aplicación de herramienta de muestra de entrega y recibo de turno </a:t>
            </a:r>
          </a:p>
          <a:p>
            <a:pPr marL="228600" lvl="2" indent="-165100" rtl="0">
              <a:lnSpc>
                <a:spcPct val="75000"/>
              </a:lnSpc>
              <a:spcBef>
                <a:spcPts val="100"/>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Tabulación de la información </a:t>
            </a:r>
          </a:p>
          <a:p>
            <a:pPr marL="457200" lvl="0" indent="0" rtl="0">
              <a:lnSpc>
                <a:spcPct val="75000"/>
              </a:lnSpc>
              <a:spcBef>
                <a:spcPts val="100"/>
              </a:spcBef>
              <a:buNone/>
            </a:pPr>
            <a:r>
              <a:rPr lang="es-CO" sz="1800" b="1">
                <a:solidFill>
                  <a:schemeClr val="dk1"/>
                </a:solidFill>
                <a:latin typeface="Times New Roman"/>
                <a:ea typeface="Times New Roman"/>
                <a:cs typeface="Times New Roman"/>
                <a:sym typeface="Times New Roman"/>
              </a:rPr>
              <a:t>V</a:t>
            </a:r>
          </a:p>
          <a:p>
            <a:pPr marL="228600" lvl="2" indent="-127000" rtl="0">
              <a:lnSpc>
                <a:spcPct val="75000"/>
              </a:lnSpc>
              <a:spcBef>
                <a:spcPts val="180"/>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Análisis de los histogramas</a:t>
            </a:r>
          </a:p>
          <a:p>
            <a:pPr marL="228600" lvl="2" indent="-127000" rtl="0">
              <a:lnSpc>
                <a:spcPct val="75000"/>
              </a:lnSpc>
              <a:spcBef>
                <a:spcPts val="160"/>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Análisis de la herramienta de recibo y entrega de turno  </a:t>
            </a:r>
          </a:p>
          <a:p>
            <a:pPr marL="457200" lvl="0" indent="0" rtl="0">
              <a:lnSpc>
                <a:spcPct val="75000"/>
              </a:lnSpc>
              <a:spcBef>
                <a:spcPts val="160"/>
              </a:spcBef>
              <a:buNone/>
            </a:pPr>
            <a:r>
              <a:rPr lang="es-CO" sz="1800" b="1">
                <a:solidFill>
                  <a:schemeClr val="dk1"/>
                </a:solidFill>
                <a:latin typeface="Times New Roman"/>
                <a:ea typeface="Times New Roman"/>
                <a:cs typeface="Times New Roman"/>
                <a:sym typeface="Times New Roman"/>
              </a:rPr>
              <a:t>A</a:t>
            </a:r>
          </a:p>
          <a:p>
            <a:pPr marL="228600" lvl="2" indent="-114300" rtl="0">
              <a:lnSpc>
                <a:spcPct val="75000"/>
              </a:lnSpc>
              <a:spcBef>
                <a:spcPts val="180"/>
              </a:spcBef>
              <a:buClr>
                <a:schemeClr val="dk1"/>
              </a:buClr>
              <a:buSzPct val="100000"/>
              <a:buFont typeface="Times New Roman"/>
              <a:buChar char="•"/>
            </a:pPr>
            <a:r>
              <a:rPr lang="es-CO" sz="1800">
                <a:solidFill>
                  <a:schemeClr val="dk1"/>
                </a:solidFill>
                <a:latin typeface="Times New Roman"/>
                <a:ea typeface="Times New Roman"/>
                <a:cs typeface="Times New Roman"/>
                <a:sym typeface="Times New Roman"/>
              </a:rPr>
              <a:t>Propuesta como oportunidad de mejora</a:t>
            </a:r>
          </a:p>
        </p:txBody>
      </p:sp>
      <p:sp>
        <p:nvSpPr>
          <p:cNvPr id="185" name="Shape 185"/>
          <p:cNvSpPr txBox="1"/>
          <p:nvPr/>
        </p:nvSpPr>
        <p:spPr>
          <a:xfrm>
            <a:off x="662025" y="547875"/>
            <a:ext cx="7983000" cy="1037100"/>
          </a:xfrm>
          <a:prstGeom prst="rect">
            <a:avLst/>
          </a:prstGeom>
          <a:noFill/>
          <a:ln>
            <a:noFill/>
          </a:ln>
        </p:spPr>
        <p:txBody>
          <a:bodyPr lIns="91425" tIns="91425" rIns="91425" bIns="91425" anchor="t" anchorCtr="0">
            <a:noAutofit/>
          </a:bodyPr>
          <a:lstStyle/>
          <a:p>
            <a:pPr lvl="0" algn="ctr" rtl="0">
              <a:spcBef>
                <a:spcPts val="0"/>
              </a:spcBef>
              <a:buNone/>
            </a:pPr>
            <a:r>
              <a:rPr lang="es-CO" sz="4000" b="1">
                <a:latin typeface="Times New Roman"/>
                <a:ea typeface="Times New Roman"/>
                <a:cs typeface="Times New Roman"/>
                <a:sym typeface="Times New Roman"/>
              </a:rPr>
              <a:t>PHVA</a:t>
            </a:r>
          </a:p>
        </p:txBody>
      </p:sp>
    </p:spTree>
  </p:cSld>
  <p:clrMapOvr>
    <a:masterClrMapping/>
  </p:clrMapOvr>
  <p:transition spd="slow">
    <p:fade/>
  </p:transition>
</p:sld>
</file>

<file path=ppt/theme/theme1.xml><?xml version="1.0" encoding="utf-8"?>
<a:theme xmlns:a="http://schemas.openxmlformats.org/drawingml/2006/main" name="Urbano">
  <a:themeElements>
    <a:clrScheme name="Flujo">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1280</Words>
  <Application>Microsoft Office PowerPoint</Application>
  <PresentationFormat>Presentación en pantalla (4:3)</PresentationFormat>
  <Paragraphs>139</Paragraphs>
  <Slides>16</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Georgia</vt:lpstr>
      <vt:lpstr>Noto Sans Symbols</vt:lpstr>
      <vt:lpstr>Times New Roman</vt:lpstr>
      <vt:lpstr>Trebuchet MS</vt:lpstr>
      <vt:lpstr>Urbano</vt:lpstr>
      <vt:lpstr>TRANSICIÓN SEGURA DEL CUIDADO EN LA ENTREGA Y RECIBO DE TURNO A LA CABECERA DEL PACIENTE FUNDACIÓN CARDIOINFANTIL-INSTITUTO DE CARDIOLOGIA </vt:lpstr>
      <vt:lpstr>Introducción</vt:lpstr>
      <vt:lpstr>Presentación de PowerPoint</vt:lpstr>
      <vt:lpstr>Dorothea Orem</vt:lpstr>
      <vt:lpstr>Presentación de PowerPoint</vt:lpstr>
      <vt:lpstr>Objetivos</vt:lpstr>
      <vt:lpstr>Presentación de PowerPoint</vt:lpstr>
      <vt:lpstr>Presentación de PowerPoint</vt:lpstr>
      <vt:lpstr>Presentación de PowerPoint</vt:lpstr>
      <vt:lpstr>Herramienta Modificada</vt:lpstr>
      <vt:lpstr>                   Herramienta</vt:lpstr>
      <vt:lpstr>Análisis de Histogramas  </vt:lpstr>
      <vt:lpstr>Presentación de PowerPoint</vt:lpstr>
      <vt:lpstr>Estrategia Propuesta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TRANSICIÓN SEGURA DEL CUIDADO EN LA ENTREGA Y RECIBO DE TURNO A LA CABECERA DEL PACIENTE FUNDACIÓN CARDIOINFANTIL-INSTITUTO DE CARDIOLOGIA </dc:title>
  <cp:lastModifiedBy>lady carolina delgado</cp:lastModifiedBy>
  <cp:revision>2</cp:revision>
  <dcterms:modified xsi:type="dcterms:W3CDTF">2016-05-19T03:47:33Z</dcterms:modified>
</cp:coreProperties>
</file>