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66" r:id="rId4"/>
    <p:sldId id="258" r:id="rId5"/>
    <p:sldId id="259" r:id="rId6"/>
    <p:sldId id="261" r:id="rId7"/>
    <p:sldId id="263" r:id="rId8"/>
    <p:sldId id="265" r:id="rId9"/>
    <p:sldId id="274" r:id="rId10"/>
    <p:sldId id="275" r:id="rId11"/>
    <p:sldId id="277" r:id="rId12"/>
    <p:sldId id="278" r:id="rId13"/>
    <p:sldId id="279" r:id="rId14"/>
    <p:sldId id="281" r:id="rId15"/>
    <p:sldId id="264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B2B21"/>
    <a:srgbClr val="2C291A"/>
    <a:srgbClr val="423D26"/>
    <a:srgbClr val="A87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8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BDF0-F048-4697-BB16-6AD5856A23DF}" type="datetimeFigureOut">
              <a:rPr lang="es-CO" smtClean="0"/>
              <a:t>09/02/2012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488DA-2F7C-4FE1-B977-CEEF577E56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1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488DA-2F7C-4FE1-B977-CEEF577E5634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389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4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37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94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3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63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50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91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1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4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653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5770A-2CC3-4899-89AC-8F9EED168799}" type="datetimeFigureOut">
              <a:rPr lang="es-CO" smtClean="0"/>
              <a:pPr/>
              <a:t>09/02/2012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ED15-418B-4E00-A74D-7A8AACB00D3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541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t="578" r="63185" b="82857"/>
          <a:stretch/>
        </p:blipFill>
        <p:spPr>
          <a:xfrm>
            <a:off x="251520" y="1124744"/>
            <a:ext cx="8604448" cy="252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abaez\Desktop\DOCUMENTOS ANA MARIA\U SABANA\TRABAJO DE GRADO\FOTOS PAG\imagesCAK9U6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1152128" cy="7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baez\Desktop\DOCUMENTOS ANA MARIA\U SABANA\TRABAJO DE GRADO\FOTOS PAG\personas\pilates7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45465"/>
            <a:ext cx="12001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6452"/>
            <a:ext cx="1048206" cy="15809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720080" cy="72008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01" y="260648"/>
            <a:ext cx="1047471" cy="697045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78" y="5062284"/>
            <a:ext cx="1488032" cy="118097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46" y="3947928"/>
            <a:ext cx="1451326" cy="92123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397193" y="6125700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FFFF99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FFFF99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55776" y="6552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Aeróbicos</a:t>
            </a:r>
            <a:endParaRPr lang="es-CO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3078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Numerología</a:t>
            </a:r>
            <a:endParaRPr lang="es-CO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84418" y="424546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Pilates</a:t>
            </a:r>
            <a:endParaRPr lang="es-CO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9552" y="385454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Baile</a:t>
            </a:r>
            <a:endParaRPr lang="es-CO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923037" y="587805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Yoga</a:t>
            </a:r>
            <a:endParaRPr lang="es-CO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139952" y="548798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Alquiler de salones</a:t>
            </a:r>
            <a:endParaRPr lang="es-CO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0"/>
            <a:ext cx="9144000" cy="68890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491880" y="260648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ESTUDIO ECONÓMICO Y FINANCIERO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07704" y="112474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Gastos de Personal proyectados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8" name="7 Bisel"/>
          <p:cNvSpPr/>
          <p:nvPr/>
        </p:nvSpPr>
        <p:spPr>
          <a:xfrm>
            <a:off x="179512" y="5013176"/>
            <a:ext cx="1008112" cy="1584176"/>
          </a:xfrm>
          <a:prstGeom prst="beve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0861"/>
            <a:ext cx="8451292" cy="17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59648"/>
            <a:ext cx="7560840" cy="2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656799" cy="125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0"/>
            <a:ext cx="9144000" cy="68890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491880" y="260648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ESTUDIO ECONÓMICO Y FINANCIERO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52" y="1091645"/>
            <a:ext cx="6987096" cy="45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71" y="5637652"/>
            <a:ext cx="6990177" cy="71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Bisel"/>
          <p:cNvSpPr/>
          <p:nvPr/>
        </p:nvSpPr>
        <p:spPr>
          <a:xfrm>
            <a:off x="205631" y="5593036"/>
            <a:ext cx="926631" cy="922276"/>
          </a:xfrm>
          <a:prstGeom prst="beve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Picture 6" descr="C:\Users\abaez\Desktop\DOCUMENTOS ANA MARIA\U SABANA\TRABAJO DE GRADO\FOTOS PAG\imagesCAKXKX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4" y="5733256"/>
            <a:ext cx="635724" cy="64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0"/>
            <a:ext cx="9144000" cy="68890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491880" y="260648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ESTUDIO ECONÓMICO Y FINANCIERO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30" y="5229200"/>
            <a:ext cx="1242425" cy="92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8856"/>
            <a:ext cx="7200800" cy="55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0"/>
            <a:ext cx="9144000" cy="68890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491880" y="260648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ESTUDIO ECONÓMICO Y FINANCIERO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09892" cy="33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5" y="4776728"/>
            <a:ext cx="1296144" cy="18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3176"/>
            <a:ext cx="936104" cy="134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-36512" y="0"/>
            <a:ext cx="9180512" cy="6889050"/>
          </a:xfrm>
          <a:prstGeom prst="rect">
            <a:avLst/>
          </a:prstGeom>
        </p:spPr>
      </p:pic>
      <p:sp>
        <p:nvSpPr>
          <p:cNvPr id="8" name="7 Bisel"/>
          <p:cNvSpPr/>
          <p:nvPr/>
        </p:nvSpPr>
        <p:spPr>
          <a:xfrm>
            <a:off x="7164288" y="260648"/>
            <a:ext cx="1656184" cy="1244615"/>
          </a:xfrm>
          <a:prstGeom prst="beve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C:\Users\abaez\Desktop\DOCUMENTOS ANA MARIA\U SABANA\TRABAJO DE GRADO\FOTOS PAG\figuras\numerologia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05" y="406705"/>
            <a:ext cx="12001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39126" y="1700808"/>
            <a:ext cx="83409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Se realizó estudio de oportunidad en el mercado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Se analizaron posibles competidores y sustitutos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Se realizó muestreo para definir la mejor ubicación geográfica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Conocimiento práctico y teórico del negocio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Análisis del portafolio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Análisis financiero proyectado a 5 años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Determinación de precios 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Se establecieron las mejores alternativas de actividades</a:t>
            </a:r>
          </a:p>
          <a:p>
            <a:pPr lvl="1" algn="just"/>
            <a:r>
              <a:rPr lang="es-CO" sz="2500" b="1" dirty="0" smtClean="0">
                <a:latin typeface="Californian FB" pitchFamily="18" charset="0"/>
              </a:rPr>
              <a:t>  </a:t>
            </a:r>
          </a:p>
          <a:p>
            <a:pPr lvl="1" algn="just"/>
            <a:endParaRPr lang="es-CO" sz="2500" b="1" dirty="0">
              <a:latin typeface="Californian FB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843808" y="287581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CONCLUSIONES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sp>
        <p:nvSpPr>
          <p:cNvPr id="2" name="AutoShape 2" descr="data:image/jpeg;base64,/9j/4AAQSkZJRgABAQAAAQABAAD/2wCEAAkGBhASEBUQEBESFRQVFRQXFxIVGBgXFhUWFxsVFhYWGBgXHSYfFxklHRcYHzAgIygpLCwtFx4yNTAqNSYrLykBCQoKDgwOGg8PGiokHiQsLCwsMzU0NSorLCwyLCwuKjQpLCw0LC8sKiwsKSwsLCwvLTQpKSwsKSwsLCwsKTApLP/AABEIALcBFAMBIgACEQEDEQH/xAAcAAEAAgIDAQAAAAAAAAAAAAAABgcFCAIDBAH/xABIEAABAwIEBAMFBAYGCAcAAAABAAIDBBEFEiExBgdBURMiYSMycYGRCBRCUiRygqGxwRVDYpKy0RdTVHTC0tPxJTM1Y5Ojs//EABoBAQACAwEAAAAAAAAAAAAAAAACAwEEBQb/xAAvEQEAAgECBQEHAgcAAAAAAAAAAQIDBBEFBhMhMUESIjJRYXGRQqEVFiMzQ4Hh/9oADAMBAAIRAxEAPwC8UREBERAREQEREBERAREQEREBERAREQEREFIc6OGMWbV/0rTSPdDCxpb4bsr6bKPO7KNS0nzFwvoddGr1cS8582DwOo5o/v8APkY+Nly+I2cJHNaQbHMABf8AOCL2Vs4w9oppi8tDRFIXF1soblN730tbutSeCMLxCarY7DofEmhtILhhawjZzvE8gsdr9QLahBs1y3hxBuHxtxJxM+pu4gvyGxYHn841Bvr3UoVMcGUfFklfFNVySMgzjxWyGINMbSS5rYm6gm5AcAOmtgFc6AiIgIiICIiAiIgIiICIiAiIgIiICIiAiIgIiICIiDz4jiEcET55nBscbXPe49GtFybDU/AarX3iT7QtfJI9tE2OGK9mOcwPlsD7xzEsBPaxtfc7qZ/aJxeSPD4oGGzZ5rPPdsYzZdti7Kf2PVa5oLV4W5/4hFMPv5bUQkjNZjGSMHdmQNae9nDXuN1sJheKQ1MLKiB7ZI5Bma9uxH8iNiDqCCDqtJlb/wBnjip0dU/D3u8k7S+MG+krBd1rfmYCTf8A1Y+YbCIiICIsdxFjDaSkmqnAkRRvflG5yi4HzNggrTmxxbJU1DMAoT7WdzGzyDZjXa+GdL6DzuI2AA1uQLE4W4VpqCnZT08bRlaA59gHyOtq953LidfTYaAKnPs/UZqcQrMQmIdIxo1IuS+oc9zng9D7Nw/b+KvtAREQEREBERAREQEREBERAREQEREBERARFHOIuYeGUL/Cq6prH2ByBr3uAN7EtjaSBp19O4QSNRKfmlhjK8YcZiZi9sd2tLmCVxyiMuH4rkA9AdCRY2yPDvG2H1wP3SpZIRe7NWyAd/DeA63ray14qeGZZ+JpKVhGZ1bJIXa2azOZnG2l7N6dT9UG0aIiAiIgr/nbwu6swtzoxeSnd4wFhcsaHCRoP6pzWG+QBauLeJzQRY7HotdOa3J2WlkfWULC+mN3vjaBmgJOoDR70eulh5Re+guQqhZHh3GH0lXDVRi7opGvDfzZTq3Y2BFxf1WPIVh8isEkmxeOYR5ooGyPkcR5WlzHsj1tbNmIIH9knogtzg3nZQV8rKdzX08z7BrZMpY95/A14Op7Zg297DVWGo2eXOF/eBVijibM17ZA9t22e0hwdlaQ29wDtqd1JEBQDnnXiPBZm+a8r4YwR087Xm+uxaxw+anNRVxxjNI9jAATdxDRYak3PQKjuenH9DV0sdJSVHivbMHvyB3h5Qx4Hn912rha19jt1DN/Zwp3CgqHm1nVFh3u1jL/AOIK3FWP2eqdzcIJc0gPqZXNJ/E3LEy4/aa4fIqzkBERAXlxDFIYG555WRt7uIFz2Hc/BYPE5MWlc6Onjhp2C48WR2d7v7TWtBDQdtbnXosQOVniP8SrrJpndwLG1trvLuv/AGQdWM82423bSRF51HiSXa30IaPMde+XZZDgTjOorXyNlhYAwA+Iy4FybBhDibnc3B6bLI0XAGHRG4p2uP8A7hMnps8kfuWcpqZkbQyNjWNGzWgNA+AGgQdqIiAiIgIiICIiAiqrEealY2dwbCxjGkgRStdnHq45hZ3oNPjuexnMvEiARRtIOoIjmII6EEO1CC0UUDg48xFzQf6KldcDzDxAD6gGM2HpcrNYDxLUzyCOWgmgGUkyP9y4toLtBJJP8eyCRKvOLuSlFX1Tqt81RG99s4aWlpIAaCA5pI0HdWGsTxZgj6yimpWTOhdKzKJW7jUGxtu02ykdQ4oNd+YXB+FYc3LSYhJLVhwvEMrg1uodmfGBkd6E39NbryYBwnj9JLHiMFFUZmeYEtzOcD5SHR3zkEEgi17H5q1+AeRkNDP95qpW1EjCDE3JljYfzkEnM4dOg31NiLSsgo2k5/1sD/DxLDsvQ5c8LwRv5Jb36aXFlZ3CnMLD8RH6NOPEtcwP8kre/lPvAd23Hqs1iOFwVEZiniZKw7se0OH0P8VSnH/JZ9J+n4O6QGIh5gBJkZa5zxPvmNtPKbnQ6nZBeqKmuWfPETOZR4llbIbNZVbNedABINmuOvmGhuNBurlQERYTiHjWgoRerqY4za4jvmkI9GNu4/G1kHXivAWGVL/FnooHvO78gDnbe8W2Ljp1usnhODwUsQhpomRRi9mMFhrqT6lVbi32j6JlxTU08pGYXfliYbe6RYucQfUA/wAoHU8/8YcHBpp2Zs1sserL3tYucdR632QXlxlzGocNb+kSXlIJbAzWR3a42YPV1vS6ovinnpidUS2BwpYjcZYjeQg95SMwPq3KoGHvqJwZpvNI9odNM5xAuQM73WLrDcmxNgr64W+z3QstLVzuqgWghjLxxai98zXZnjaxBb80FI01LX4jPlYKiqmNrkl0jugu5zico0GpNtFY3Cn2equR+bEHtgjDheNjhJI8aXsW3awdLm59FfWGYPT0zPDp4Y4mfljaGgmwFzYamwGp1XsQeLB8IhpYI6aBuWONoa1u+nck7km5J9V7URAREQEREBERAREQEREBERAREQERECyWREBERAREQEREGt3O7l39zqPvtO39HncczRtFKdSN/ddqR2Nx2WE4c5pY1TtFPBM+QEgMZIzxXAnQNYSC7XTy/RbVSRtcC1wBB3BFwfiCvtkGu7OKOL6x3hRMqWXaQcsDYQL318SRoyn1Dhtpqsa3kZjkvtJGRh7iS7xJml97nVxbmBJ33O62bRBpbxDgM1FUyUs+XxIy0OynMPM1rxY9dHBY5WLz4wd8OLvlN8tQyORp6aNETm3tuCy9uzh3VdICuzkPzFyuGFVLxlN/u73HZ25huTsd2gDe46hUmu2mqXRvbIxxa5jg5rhuHNNwR8CEG7yLA8D8TtxCghqwLF7bPb+WRvleB6XBI9CFnkBERAREQfMwX1YXG+E4Kl3inPHMAA2eJxa8WJI20Iuev8goxWRY5Rf+XIKuIXtmbmeNPxC4ee+jj/JBYKKu8P5usvlqadzCL3dGc1jru11iOnUqY4JxJTVYJp5A4i2ZpBa5t+7T/HZBk0REBERAREQEREBEXmr8SigYZJpGsaOrjb5DufQaoPSihmIc1aGO4j8SU/2W5W9PxPt36A7LzUfE2LVrv0Wmjgi/10ocdNdRe2Y7HRp231QTxFi8HwmWIl89VLO8ixvlbGNvdjaLDbf1PdZRAREQEREBEXCaZrGlz3BrRu4kAD4k7IOaKJYrzTwuBxY6ozuabFsTXP1te2YDL6b7rBVHPGmy+wpKp7uzwyNux/EHO626KE5Kx6tvHotRk+CkyyHNjl5/SdKDFlFTDcxEmwcDbNGT0vYWJ2I6AlauVlHJFI6KVjmPYS1zHCzmkaEEHYq/K3nLWvbaGlgiOty97pPhYANAt63VecSRSV9QaqoEIkLQHeG0tDrbOcBu61hfsB2UJzVdGnANdf8ARt90ARS1vCsfU/S/+aO4Vj6H63/zTrVXfy3rdt9o/K0Ps2YoTT1VMSPJIyUCxv7RpY7Xa3s26fHurmWsHDE9Vh0plo5Wsc4Br2kZmvaCDYh1+o3FiLmxFzed0HOWvYCJ6aCY9HMc6I9b3BDgenb5pGaqnJwDW0j4d/suRFBMI5xUErgyYS07iQLygeHc3/rGkgDTdwA1+KmGH4tBO3NBNHK3vG5rgNxrlOmx+isi0T4cnLp8uGdslZh60RFJSIiIMLj3CFJVi8sYD+krPK8fP8Q9DdYnhzl02jqfvDah7gGuaGFrQTmAvmcDqOugHTXTWYIgIiICIl0BERAREQFAOLOX9XV1RmE8fhkNDWuzXjbsQAAQep3F7/NT9EEXwDl5SU1nOb40g/HIAQD/AGWbD46n1UoREBERARRvifj+hobtmlzSi1oI/NIb6i42Z3u4hVrifN7EJ7inZHTMOzreJJbXq7yje/u9N1XbJWrf0vDtRqp/p1XNXYhFCwyTSMjYN3PcGgfMqA4zzso2eWkikqXd7GNg07uGY66e6OuveqahrpX+JPI+aTQZ5XF5sNhr0XIBU2zTPh6rS8rRHfPb/UJTinNbFJj7LwqZunugSP6XOZ4I/cN1F8QllqH+JVTSTOuTd7jYXtfK0aNGg0GmgXTLVMb7zh8Ov0Xow3DK2qt90pJXgm2ctIZ0/GbNG4OpVUzNnYrpeHaCN5iN/r3l1Mia33QB8FyUtwrk/iUrgaiWKnZa5DfaPHpYeX55uvVSim5H0IsZZqqQg+bzta13oQG3Atpo5SjHafRr5eY9Ji7U3lVDpGjcgfErj94Z+Zv1Cu6n5S4Qy/6Lmv8AnfIfp5lWfPHDMPoI4IKSnbHNK5zy8ZzaNulrucRq49j7vTS8ujZpTzXj37Y5R9srTsQfgVyVfjEZO/1AXYzFpB2+lv4J0bJ15qwz5pKeIorgWJSy1EUGa3iyMjzC5tncG3sTra91aNbykxaLMY3QTgbAOyOcL9nAAH9r6qM47R6N3FzHo8nmZhFyO664oDG8SwvfFIDcPjJaR9F3V1PPTkNq6eWEnYvacrtATldax3Gy4Ryhwu0g/BVutF9Pq69trQmeDc4a2Dy1kbahmntGWZIPiAMrvoPirI4c48oK0AQTN8Q39i/yyC2p8p974tuPoVQy6JKJhN7WN75m6G+9/ira5bQ8/reWsOT3sE+zP7NoUWudDxPiULPDhrpQy9w11n2v0Bfcgemy5VXFuKyNyuxCYC9/JaM/Vljb0VvXj5OFPLWs39Nvu2JuvPXYnDC3PNLHG38z3BovYm2p3sCfktdhjeI9cRrP/mk/5lj30bSS55c9x3c8kk/ErE5/lC/HyvnmfftEQvnEeZ2FQszmrjfqAGxe0cfk3YepsopinO4m4o6N509+dwYL628jSSRsfeHXbdVaKiFmjbX7N1J+ak+D8B4nVWLKfwWH+snOTTTUM9499reqh1L28Nj+D8P0sb6nLu763mVi0pv47IRb3IYxbYDeTM7v16rAVWM1r7eJiFSbbXlcP+JWBhPJFxua2rcezIPKLdy5479MvT10k1Pyjwhl/wBGzX/PJIf+JZ6d7eVd+I8Lw+7iw7/VVuF8e4rAAGVfitGzZgH3Gh973ult9ipvgfOyFxDK6B0B09q28kZOu9hmaPhm6rOT8pcIdY/dstvySSN+vmXirOS2GPtl+8R2vfJKTfbfxA7b0tupRXJXxLQ1Gq4dnj+3NZ+iaUmJQysEkUrHscLhzXAg/MIsPhvL/DoI/DZTRkbkvu9xOguS74fBFd3cOYx79pn8f9SFFDuNMZxelvLSU9PPAALi0hmb3Ja1wzD9W9hvtdV9Hz1xBxsKel/+wfxkUbZIrO0tjDocuaN8e0ryXwnqqKr+auMSkZHQwAb5GB1/j4mf91tlHK2pqJzeqqZpTvZzzlGltG3sNOyhOaPSHWwcuavJ8W1V247zPw2lDrztle3TwofO4ntceUetzoq04h5n4jWXbCfukPZh9q4er9CP2cvzUYip2N90Afx+q5SSBouSAFVbJaz0ek5c0+D38s+1P7OuKkaDfVzvzO1K5yTNaLuIC78Dwypr5vAo47kWzyu0ZG0m2Z3+W5sbAq08D5LUcZbJVPfUyCxIccsV9fwjUjbQmxttrZRrSbeF2r41pdFHTx95+irsDwqrrX5KOBzwN5XeWNvxcdPlv6KbUnI+d7Qaiua03F2RRlwtpcB7nN13Hunpvsrap6dkbQyNrWtaLBrQGtA7ADQLsWxXDEeXkdVx7V557T7MIngXLDDaXK5sAke03Ek3ndfobe6Leg/epW1oAsBYDYdl9UI5v8WVGH4cZqYhsr5Y4w8gHJcOcXBrgQ42ZbX81+itiIjw4l8l8k72ndN0VN8nObdRVzuosQka+RwLoZcrWFxHvREMAadLuBt0dcnRXIsoC1w+0Wf/ABWP/dI//wBJ1seqe+0dgbHUsFZs+OTwjp7zZAXC59CzT9YoNfURZGLhysczxG0tQWaecRPLfMCW6gdQCfkgzfKumY/F6UvlZE1kgkLnua0HJdwaMxFy4gNsNdb2Nlts1wtp9VpBLE5ri1wLXA2LSLEEbgg7FevDMcqqd/iU88sTrWux7m6b2NjqNNig3QqKVkjSyRjXtIILXAOaQdCCDoVBsV5L4dK5z4TLTuO3huuwHvlcD9AQFW/CH2hKuJzY8QYJ476ytAZK0d7CzH27WafVbA0tUyRjZY3BzHta5rhqHNcAWkHsQQVGaxPlbiz5MU70tMKnn5IVAHssQa432fDlFteoe7XbSy8DuT+KgkCWjI6EukBI7kZNFdiKHRq6dON62v8AklSP+iHFvz0f9+T/AJF8dyfxc/1tIPg9/wDONXeix0apzx3Wz+tS0HJjEiPPVU7T2Ac7T45Qs1h/IyDymqqppSDdzW2Yw+mtyB6gj5Kz0WYxVhr5eLavLG1ryw2DcH0NJrT00bDYDPbM/S1vM656A77rMoisiNvDnWtNp3tO4iIsoiIiAiIgKN4xy7w2qe6WamaZHDV7S5hJ18xyEAu13IJUkRYmInynS9qTvWdley8kcPLrtmq2DSzWyNIFu2ZhP718/wBCVF/tNb/fj/6SsNFHp1+TajiGqjxkn8q8/wBCVF/tNb/fj/6S9NPyYwpuUuZK8i188jvMe7stt/SynSJ06/Ji+u1N/ivP5dNHRRxMEcTGsY3QMYA1o+AC7kRTaczuIiICq77RP/pLP96i/wAEytFU59pLE8tLS0+vtZXyHa3smhvxv7b9xQU9QcO10dK3FoGnwopgPFYQXRSMLXNcW9BcjzbXt3C2I5V8y2YpCWSAMqomjxGj3Xt28RnpfQjoSOhCi/2esaglop8PkyF7Xuf4brHxIpGta7yn3gCLEWt5m91COLsOm4fxkTUmYRO9pEDfK+Mn2kDiNwCLW3tkO9ig2bUC55QNdglQXNBLXQOaSPdPixtuOxyucPgSpRwvxHDXUsdVAfLINR1Y4aOYfUG49dDsQo9znp3PwSqDRcgROOw8rJY3OOvoCg1VijLnBrRck2AG5J0AW7dLGGsa0AABrQGgWAAAFgBsPRafcDYT95xKlg2D548xvY5WnM+xsdcrTb1stxgg6KuiilbkljY9u+V7Q4XGxs4WUG5pUmF0uFzulpacOewxxBsbGuMrgchaWi4sRmv2arAWs/PviN0+Jmmv7OlaGAf23hr5Hf4W/sIK2a0k2AuTsBuVt3y2wyenwqlhqL+I2PVpFiwOLnNYR3a0hp9QVT3Irl4Z5xiVQ0iGF14QQR4krbWeLjVrD1H4gOxWw6AiIgIiICIiAiIgIiICIiAiIgIiICIiAiIgIiICIiAoFzW5bvxZkHhSsjfC6TV9y0tkDLizRe92N/ep6iCsuW/JdmGzirmn8WYNe1rWjLGzN5b6m7jluNbDzbaAr087+EjWYaZYwTLSkytA6st7VtuugDu/ksN9bEXwhBqxyo5jOwypySkmllI8VoGYtNiGyN63HUdRfQkBXRzex+L+gppIpY3NnEbI3A5myB7mk5SNzkDz8lTvNzlw/DqkzQsP3SV12OGoicbkwntbXLfcdSQVALk6a+gQWLyEwoy4u2SwywRSyG4uLkeG2x2DrvuP1StnFWnI/gSShpXz1LMk9RlOQ+9HE0HI0/lcS4kj9W+osLLQcZHAAk2sBc30C1F4fwiTF8WDPMPvEz5ZXDUsYSXyOJta9iQDbUkd1s5x/Xthwurkdawp5RqbAl7Sxov3JcAO5IVa/ZuwVoiqawtBcXtha7S4DQJHgdRfOz6DsguHDsOigiZBCwMjjaGtYNgB09fidSvSiICIiAiIgIiICIiAiIgIiICIiAiIgIiICIiAiIgIiICIiAiIg654GPaWPa1zXCxa4AtI7EHQhYii4Iw2F4khoaVjxaz2xMBBBBBBtobgarNogIiIKK+0Fxy4uGFRaNGSSZ99SdSyK3QDR57nLtbWX8hHsODMDctxNMH2tfNmuM3rlLd+lly445L0uI1RqzNJDI5oD8ga4PLRZrtdQbAD5D51PjnC+M8PSGannd4L/KKiK2Q3OjZI3XyO063HZx1QbOIqo5Vc5DXyCirWsZPl9nK3ytmI95paT5X2100NnaCwBtdAREQEREBERAREQEREBERAREQEREBERAREQEREBERAREQEREBERAREQFh+L8GFXQ1FMWtcZInhodoM9rxknpZ4ab+i+og135R8AVdVWx1TS1kNLPG6R5OpdG4P8NrRqSbWubAA9djs+iICIiAiIgIiICIiAiIgIiICIiD/2Q=="/>
          <p:cNvSpPr>
            <a:spLocks noChangeAspect="1" noChangeArrowheads="1"/>
          </p:cNvSpPr>
          <p:nvPr/>
        </p:nvSpPr>
        <p:spPr bwMode="auto">
          <a:xfrm>
            <a:off x="0" y="-8429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66" y="5293449"/>
            <a:ext cx="1531654" cy="10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4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0"/>
            <a:ext cx="9144000" cy="688905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46171" y="2420888"/>
            <a:ext cx="60516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all" dirty="0" smtClean="0">
                <a:ln w="0"/>
                <a:solidFill>
                  <a:srgbClr val="4B2B21"/>
                </a:solidFill>
                <a:effectLst>
                  <a:reflection blurRad="12700" stA="50000" endPos="50000" dist="5000" dir="5400000" sy="-100000" rotWithShape="0"/>
                </a:effectLst>
                <a:latin typeface="Harrington" pitchFamily="82" charset="0"/>
              </a:rPr>
              <a:t>Gracias </a:t>
            </a:r>
            <a:r>
              <a:rPr lang="es-ES" sz="9600" b="1" cap="all" spc="0" dirty="0" smtClean="0">
                <a:ln w="0"/>
                <a:solidFill>
                  <a:srgbClr val="4B2B21"/>
                </a:solidFill>
                <a:effectLst>
                  <a:reflection blurRad="12700" stA="50000" endPos="50000" dist="5000" dir="5400000" sy="-100000" rotWithShape="0"/>
                </a:effectLst>
                <a:latin typeface="Harrington" pitchFamily="82" charset="0"/>
              </a:rPr>
              <a:t>!</a:t>
            </a:r>
            <a:endParaRPr lang="es-ES" sz="9600" b="1" cap="all" spc="0" dirty="0">
              <a:ln w="0"/>
              <a:solidFill>
                <a:srgbClr val="4B2B21"/>
              </a:solidFill>
              <a:effectLst>
                <a:reflection blurRad="12700" stA="50000" endPos="50000" dist="5000" dir="5400000" sy="-100000" rotWithShape="0"/>
              </a:effectLst>
              <a:latin typeface="Harringto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0"/>
            <a:ext cx="9144000" cy="6889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179512" y="1550977"/>
            <a:ext cx="83529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O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Misión </a:t>
            </a:r>
          </a:p>
          <a:p>
            <a:pPr lvl="1" algn="ctr"/>
            <a:r>
              <a:rPr lang="es-CO" sz="2500" b="1" dirty="0" smtClean="0">
                <a:latin typeface="Californian FB" pitchFamily="18" charset="0"/>
              </a:rPr>
              <a:t>En</a:t>
            </a:r>
            <a:r>
              <a:rPr lang="es-CO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s-CO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Daeg</a:t>
            </a:r>
            <a:r>
              <a:rPr lang="es-CO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,</a:t>
            </a:r>
            <a:r>
              <a:rPr lang="es-CO" sz="2500" b="1" dirty="0" smtClean="0">
                <a:latin typeface="Californian FB" pitchFamily="18" charset="0"/>
              </a:rPr>
              <a:t> centro de bienestar y relajamiento físico encontrarán un lugar para salir de la rutina, adquiriendo una mejor calidad de vida, consiguiendo un hábito saludable de bienestar donde descubran tranquilidad y felicidad. Dirigido a personas que desean encontrarse consigo mismo y desarrollar su mejor potencial.</a:t>
            </a:r>
          </a:p>
          <a:p>
            <a:pPr lvl="1" algn="ctr"/>
            <a:endParaRPr lang="es-CO" sz="2500" b="1" dirty="0" smtClean="0">
              <a:latin typeface="Californian FB" pitchFamily="18" charset="0"/>
            </a:endParaRPr>
          </a:p>
          <a:p>
            <a:pPr lvl="1" algn="ctr"/>
            <a:r>
              <a:rPr lang="es-CO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Visión</a:t>
            </a:r>
          </a:p>
          <a:p>
            <a:pPr lvl="1" algn="ctr"/>
            <a:r>
              <a:rPr lang="es-CO" sz="2500" b="1" dirty="0" smtClean="0">
                <a:latin typeface="Californian FB" pitchFamily="18" charset="0"/>
              </a:rPr>
              <a:t>Lograr un reconocimiento en el mercado a corto plazo donde se resalte la buena atención y calidad en los servicios,  generando una conexión emocional con el cliente. </a:t>
            </a:r>
          </a:p>
          <a:p>
            <a:pPr lvl="1" algn="ctr"/>
            <a:endParaRPr lang="es-CO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lvl="1" algn="just"/>
            <a:endParaRPr lang="es-CO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lvl="1" algn="just"/>
            <a:endParaRPr lang="es-CO" sz="2500" b="1" dirty="0">
              <a:latin typeface="Californian FB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99" y="260648"/>
            <a:ext cx="1626371" cy="129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1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-37530"/>
            <a:ext cx="9144000" cy="68890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476010" y="332656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ESTRATEGIA DE LA MEZCLA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pic>
        <p:nvPicPr>
          <p:cNvPr id="10" name="9 Imagen"/>
          <p:cNvPicPr/>
          <p:nvPr/>
        </p:nvPicPr>
        <p:blipFill rotWithShape="1">
          <a:blip r:embed="rId3" cstate="print"/>
          <a:srcRect t="2230" r="62561" b="17402"/>
          <a:stretch/>
        </p:blipFill>
        <p:spPr bwMode="auto">
          <a:xfrm>
            <a:off x="2411760" y="3691597"/>
            <a:ext cx="3776075" cy="324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40489"/>
            <a:ext cx="4607024" cy="294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1" t="13101" r="16938" b="14319"/>
          <a:stretch/>
        </p:blipFill>
        <p:spPr bwMode="auto">
          <a:xfrm>
            <a:off x="709899" y="1162065"/>
            <a:ext cx="2853989" cy="255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45495"/>
            <a:ext cx="1356363" cy="125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65" y="4905601"/>
            <a:ext cx="936104" cy="93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15691"/>
            <a:ext cx="9144000" cy="6889050"/>
          </a:xfrm>
          <a:prstGeom prst="rect">
            <a:avLst/>
          </a:prstGeom>
        </p:spPr>
      </p:pic>
      <p:sp>
        <p:nvSpPr>
          <p:cNvPr id="10" name="9 Bisel"/>
          <p:cNvSpPr/>
          <p:nvPr/>
        </p:nvSpPr>
        <p:spPr>
          <a:xfrm>
            <a:off x="7524328" y="3933056"/>
            <a:ext cx="1368152" cy="2232248"/>
          </a:xfrm>
          <a:prstGeom prst="beve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7" name="Picture 3" descr="C:\Users\abaez\Desktop\DOCUMENTOS ANA MARIA\U SABANA\TRABAJO DE GRADO\FOTOS PAG\figuras\baile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7531" r="14486" b="12890"/>
          <a:stretch/>
        </p:blipFill>
        <p:spPr bwMode="auto">
          <a:xfrm>
            <a:off x="7732170" y="4162241"/>
            <a:ext cx="925163" cy="17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472757" y="1600943"/>
            <a:ext cx="51845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CO" sz="2500" b="1" dirty="0" smtClean="0">
                <a:latin typeface="Californian FB" pitchFamily="18" charset="0"/>
              </a:rPr>
              <a:t>La </a:t>
            </a:r>
            <a:r>
              <a:rPr lang="es-CO" sz="2500" b="1" dirty="0">
                <a:latin typeface="Californian FB" pitchFamily="18" charset="0"/>
              </a:rPr>
              <a:t>demanda de un bien es elástica respecto al precio del </a:t>
            </a:r>
            <a:r>
              <a:rPr lang="es-CO" sz="2500" b="1" dirty="0" smtClean="0">
                <a:latin typeface="Californian FB" pitchFamily="18" charset="0"/>
              </a:rPr>
              <a:t>mismo</a:t>
            </a:r>
            <a:endParaRPr lang="es-CO" sz="2500" b="1" dirty="0">
              <a:latin typeface="Californian FB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3789040"/>
            <a:ext cx="70567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CO" sz="2500" b="1" dirty="0" smtClean="0">
                <a:latin typeface="Californian FB" pitchFamily="18" charset="0"/>
              </a:rPr>
              <a:t>La </a:t>
            </a:r>
            <a:r>
              <a:rPr lang="es-CO" sz="2500" b="1" dirty="0">
                <a:latin typeface="Californian FB" pitchFamily="18" charset="0"/>
              </a:rPr>
              <a:t>oferta esta </a:t>
            </a:r>
            <a:r>
              <a:rPr lang="es-CO" sz="2500" b="1" dirty="0" smtClean="0">
                <a:latin typeface="Californian FB" pitchFamily="18" charset="0"/>
              </a:rPr>
              <a:t>determinada </a:t>
            </a:r>
            <a:r>
              <a:rPr lang="es-CO" sz="2500" b="1" dirty="0">
                <a:latin typeface="Californian FB" pitchFamily="18" charset="0"/>
              </a:rPr>
              <a:t>por factores geográficos o por cuestiones de especialización</a:t>
            </a:r>
          </a:p>
          <a:p>
            <a:pPr lvl="1" algn="just"/>
            <a:endParaRPr lang="es-CO" sz="2500" b="1" dirty="0">
              <a:latin typeface="Californian FB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7975">
            <a:off x="530416" y="5220188"/>
            <a:ext cx="1033545" cy="84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13" y="5971505"/>
            <a:ext cx="1781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450">
            <a:off x="4318307" y="5175331"/>
            <a:ext cx="13811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01099"/>
            <a:ext cx="1247006" cy="78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43838"/>
            <a:ext cx="13430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716616" y="49148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ANÁLISIS DEL ENTORNO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pic>
        <p:nvPicPr>
          <p:cNvPr id="14" name="Picture 2" descr="http://imagenes2.acambiode.com/empresas/5/5/8/4/55844070092752654868485566484570/productos/signo%20pesos%20msn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943"/>
            <a:ext cx="2016224" cy="1972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-36512" y="0"/>
            <a:ext cx="9180512" cy="6889050"/>
          </a:xfrm>
          <a:prstGeom prst="rect">
            <a:avLst/>
          </a:prstGeom>
        </p:spPr>
      </p:pic>
      <p:sp>
        <p:nvSpPr>
          <p:cNvPr id="8" name="7 Bisel"/>
          <p:cNvSpPr/>
          <p:nvPr/>
        </p:nvSpPr>
        <p:spPr>
          <a:xfrm>
            <a:off x="7164288" y="260648"/>
            <a:ext cx="1656184" cy="1244615"/>
          </a:xfrm>
          <a:prstGeom prst="beve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C:\Users\abaez\Desktop\DOCUMENTOS ANA MARIA\U SABANA\TRABAJO DE GRADO\FOTOS PAG\figuras\numerologia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05" y="406705"/>
            <a:ext cx="12001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35888" y="1196752"/>
            <a:ext cx="667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 smtClean="0">
                <a:ln w="10541" cmpd="sng">
                  <a:solidFill>
                    <a:srgbClr val="4B2B21"/>
                  </a:solidFill>
                  <a:prstDash val="solid"/>
                </a:ln>
                <a:solidFill>
                  <a:srgbClr val="2C29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D</a:t>
            </a:r>
            <a:endParaRPr lang="es-ES" sz="5400" b="1" i="1" cap="none" spc="0" dirty="0">
              <a:ln w="10541" cmpd="sng">
                <a:solidFill>
                  <a:srgbClr val="4B2B21"/>
                </a:solidFill>
                <a:prstDash val="solid"/>
              </a:ln>
              <a:solidFill>
                <a:srgbClr val="2C29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34835" y="3933056"/>
            <a:ext cx="70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dirty="0">
                <a:ln w="10541" cmpd="sng">
                  <a:solidFill>
                    <a:srgbClr val="4B2B21"/>
                  </a:solidFill>
                  <a:prstDash val="solid"/>
                </a:ln>
                <a:solidFill>
                  <a:srgbClr val="2C29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530862" y="1201657"/>
            <a:ext cx="667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dirty="0">
                <a:ln w="10541" cmpd="sng">
                  <a:solidFill>
                    <a:srgbClr val="4B2B21"/>
                  </a:solidFill>
                  <a:prstDash val="solid"/>
                </a:ln>
                <a:solidFill>
                  <a:srgbClr val="2C29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006954" y="4061404"/>
            <a:ext cx="593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dirty="0">
                <a:ln w="10541" cmpd="sng">
                  <a:solidFill>
                    <a:srgbClr val="4B2B21"/>
                  </a:solidFill>
                  <a:prstDash val="solid"/>
                </a:ln>
                <a:solidFill>
                  <a:srgbClr val="2C29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66263" y="2061136"/>
            <a:ext cx="54366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Precio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Actividades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Estudio de mercadeo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Recursos</a:t>
            </a:r>
            <a:endParaRPr lang="es-CO" sz="2500" b="1" dirty="0">
              <a:latin typeface="Californian FB" pitchFamily="18" charset="0"/>
            </a:endParaRPr>
          </a:p>
          <a:p>
            <a:pPr lvl="1" algn="just"/>
            <a:endParaRPr lang="es-CO" sz="2500" b="1" dirty="0">
              <a:latin typeface="Californian FB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445986" y="2124987"/>
            <a:ext cx="54366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Publicidad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Salud y bienestar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Cumplimientos legales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Responsabilidad social</a:t>
            </a:r>
            <a:endParaRPr lang="es-CO" sz="2500" b="1" dirty="0">
              <a:latin typeface="Californian FB" pitchFamily="18" charset="0"/>
            </a:endParaRPr>
          </a:p>
          <a:p>
            <a:pPr lvl="1" algn="just"/>
            <a:endParaRPr lang="es-CO" sz="2500" b="1" dirty="0">
              <a:latin typeface="Californian FB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5576" y="4941456"/>
            <a:ext cx="54366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Capital humano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Experiencia socios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Portafolio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Ubicación</a:t>
            </a:r>
            <a:endParaRPr lang="es-CO" sz="2500" b="1" dirty="0">
              <a:latin typeface="Californian FB" pitchFamily="18" charset="0"/>
            </a:endParaRPr>
          </a:p>
          <a:p>
            <a:pPr lvl="1" algn="just"/>
            <a:endParaRPr lang="es-CO" sz="2500" b="1" dirty="0">
              <a:latin typeface="Californian FB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427984" y="4842064"/>
            <a:ext cx="54366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Reconocimiento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Competencia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s-CO" sz="2500" b="1" dirty="0" smtClean="0">
                <a:latin typeface="Californian FB" pitchFamily="18" charset="0"/>
              </a:rPr>
              <a:t>Retención de clientes</a:t>
            </a:r>
          </a:p>
          <a:p>
            <a:pPr lvl="1" algn="just"/>
            <a:endParaRPr lang="es-CO" sz="2500" b="1" dirty="0">
              <a:latin typeface="Californian FB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0"/>
            <a:ext cx="9144000" cy="6889050"/>
          </a:xfrm>
          <a:prstGeom prst="rect">
            <a:avLst/>
          </a:prstGeom>
        </p:spPr>
      </p:pic>
      <p:sp>
        <p:nvSpPr>
          <p:cNvPr id="8" name="7 Bisel"/>
          <p:cNvSpPr/>
          <p:nvPr/>
        </p:nvSpPr>
        <p:spPr>
          <a:xfrm>
            <a:off x="7308304" y="260648"/>
            <a:ext cx="1440160" cy="1440160"/>
          </a:xfrm>
          <a:prstGeom prst="beve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30" name="Picture 6" descr="C:\Users\abaez\Desktop\DOCUMENTOS ANA MARIA\U SABANA\TRABAJO DE GRADO\FOTOS PAG\imagesCAKXKX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03" y="480468"/>
            <a:ext cx="1062037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843808" y="480468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INVESTIGACIÓN DE </a:t>
            </a:r>
          </a:p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MERCADO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1412776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Problema</a:t>
            </a:r>
            <a:r>
              <a:rPr lang="es-CO" sz="2000" b="1" dirty="0" smtClean="0">
                <a:latin typeface="Californian FB" pitchFamily="18" charset="0"/>
              </a:rPr>
              <a:t> </a:t>
            </a:r>
          </a:p>
          <a:p>
            <a:r>
              <a:rPr lang="es-CO" sz="2000" b="1" dirty="0" smtClean="0">
                <a:latin typeface="Californian FB" pitchFamily="18" charset="0"/>
              </a:rPr>
              <a:t>Viabilidad para lanzar y posicionar en el mercado el centro de bienestar y relajamiento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s-C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Daeg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s-CO" sz="2000" b="1" dirty="0" smtClean="0">
                <a:latin typeface="Californian FB" pitchFamily="18" charset="0"/>
              </a:rPr>
              <a:t>como plan de negocio teniendo en cuenta que no contamos con información suficiente del mercado.</a:t>
            </a:r>
          </a:p>
          <a:p>
            <a:endParaRPr lang="es-CO" sz="2000" b="1" dirty="0" smtClean="0">
              <a:latin typeface="Californian FB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Objetivo</a:t>
            </a:r>
          </a:p>
          <a:p>
            <a:pPr lvl="0"/>
            <a:r>
              <a:rPr lang="es-CO" sz="2000" b="1" dirty="0" smtClean="0">
                <a:latin typeface="Californian FB" pitchFamily="18" charset="0"/>
              </a:rPr>
              <a:t>Estudiar las oportunidades del mercado para la apertura del centro de bienestar y Relajamiento </a:t>
            </a:r>
            <a:r>
              <a:rPr lang="es-C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Daeg</a:t>
            </a:r>
            <a:endParaRPr lang="es-C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lvl="0"/>
            <a:endParaRPr lang="es-C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Tipo de investigación  </a:t>
            </a:r>
          </a:p>
          <a:p>
            <a:pPr lvl="0"/>
            <a:endParaRPr lang="es-CO" sz="2000" b="1" dirty="0" smtClean="0">
              <a:latin typeface="Californian FB" pitchFamily="18" charset="0"/>
            </a:endParaRPr>
          </a:p>
          <a:p>
            <a:pPr lvl="0"/>
            <a:r>
              <a:rPr lang="es-CO" sz="2000" b="1" dirty="0" smtClean="0">
                <a:latin typeface="Californian FB" pitchFamily="18" charset="0"/>
              </a:rPr>
              <a:t>       * Exploratoria        </a:t>
            </a:r>
          </a:p>
          <a:p>
            <a:pPr lvl="0"/>
            <a:r>
              <a:rPr lang="es-CO" sz="2000" b="1" dirty="0">
                <a:latin typeface="Californian FB" pitchFamily="18" charset="0"/>
              </a:rPr>
              <a:t> </a:t>
            </a:r>
            <a:r>
              <a:rPr lang="es-CO" sz="2000" b="1" dirty="0" smtClean="0">
                <a:latin typeface="Californian FB" pitchFamily="18" charset="0"/>
              </a:rPr>
              <a:t>      * Descriptiva</a:t>
            </a:r>
          </a:p>
          <a:p>
            <a:pPr lvl="0">
              <a:buFont typeface="Wingdings" pitchFamily="2" charset="2"/>
              <a:buChar char="Ø"/>
            </a:pPr>
            <a:endParaRPr lang="es-C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Metodología</a:t>
            </a:r>
            <a:r>
              <a:rPr lang="es-CO" sz="2000" b="1" dirty="0" smtClean="0">
                <a:latin typeface="Californian FB" pitchFamily="18" charset="0"/>
              </a:rPr>
              <a:t> </a:t>
            </a:r>
          </a:p>
          <a:p>
            <a:pPr lvl="0"/>
            <a:r>
              <a:rPr lang="es-CO" sz="2000" b="1" dirty="0">
                <a:latin typeface="Californian FB" pitchFamily="18" charset="0"/>
              </a:rPr>
              <a:t>E</a:t>
            </a:r>
            <a:r>
              <a:rPr lang="es-CO" sz="2000" b="1" dirty="0" smtClean="0">
                <a:latin typeface="Californian FB" pitchFamily="18" charset="0"/>
              </a:rPr>
              <a:t>studio ad-hoc – encuesta (edad, estrato socioeconómico, ocupación, tiempo libre, actividades de su preferencia)</a:t>
            </a:r>
            <a:endParaRPr lang="en-US" sz="2000" b="1" dirty="0" smtClean="0">
              <a:latin typeface="Californian FB" pitchFamily="18" charset="0"/>
            </a:endParaRPr>
          </a:p>
          <a:p>
            <a:endParaRPr lang="en-US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347864" y="3861048"/>
            <a:ext cx="3654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endParaRPr lang="es-CO" b="1" dirty="0">
              <a:latin typeface="Californian FB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Técnicas de Investigación</a:t>
            </a:r>
            <a:r>
              <a:rPr lang="es-CO" sz="2000" b="1" dirty="0">
                <a:latin typeface="Californian FB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endParaRPr lang="es-CO" sz="2000" b="1" dirty="0">
              <a:latin typeface="Californian FB" pitchFamily="18" charset="0"/>
            </a:endParaRPr>
          </a:p>
          <a:p>
            <a:pPr lvl="0"/>
            <a:r>
              <a:rPr lang="es-CO" sz="2000" b="1" dirty="0">
                <a:latin typeface="Californian FB" pitchFamily="18" charset="0"/>
              </a:rPr>
              <a:t>       * Cuantitativa</a:t>
            </a:r>
          </a:p>
          <a:p>
            <a:endParaRPr lang="es-CO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61267"/>
            <a:ext cx="1441810" cy="10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-3666"/>
            <a:ext cx="9144000" cy="68890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14892" y="471726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ESTRATEGIA DE LA MEZCLA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6413" y="1196752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Objetivos de mercado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Californian FB" pitchFamily="18" charset="0"/>
              </a:rPr>
              <a:t>Clientes estables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Californian FB" pitchFamily="18" charset="0"/>
              </a:rPr>
              <a:t>Clases personalizadas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Californian FB" pitchFamily="18" charset="0"/>
              </a:rPr>
              <a:t>Variedad en las actividades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Californian FB" pitchFamily="18" charset="0"/>
              </a:rPr>
              <a:t>Precios justos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>
                <a:latin typeface="Californian FB" pitchFamily="18" charset="0"/>
              </a:rPr>
              <a:t>Horarios</a:t>
            </a:r>
            <a:r>
              <a:rPr lang="en-US" sz="2000" b="1" dirty="0" smtClean="0">
                <a:latin typeface="Californian FB" pitchFamily="18" charset="0"/>
              </a:rPr>
              <a:t> </a:t>
            </a:r>
            <a:r>
              <a:rPr lang="en-US" sz="2000" b="1" dirty="0" err="1" smtClean="0">
                <a:latin typeface="Californian FB" pitchFamily="18" charset="0"/>
              </a:rPr>
              <a:t>asequibles</a:t>
            </a:r>
            <a:endParaRPr lang="en-US" sz="2000" b="1" dirty="0" smtClean="0">
              <a:latin typeface="Californian FB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Californian FB" pitchFamily="18" charset="0"/>
              </a:rPr>
              <a:t>Política de fidelización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Californian FB" pitchFamily="18" charset="0"/>
              </a:rPr>
              <a:t>Satisfacción de cliente</a:t>
            </a:r>
            <a:r>
              <a:rPr lang="en-US" sz="2000" b="1" dirty="0">
                <a:latin typeface="Californian FB" pitchFamily="18" charset="0"/>
              </a:rPr>
              <a:t>s</a:t>
            </a:r>
            <a:endParaRPr lang="en-US" sz="2000" b="1" dirty="0" smtClean="0">
              <a:latin typeface="Californian FB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39744" y="1196752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Objetivos de venta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lvl="0"/>
            <a:r>
              <a:rPr lang="es-CO" sz="2000" b="1" dirty="0" smtClean="0">
                <a:latin typeface="Californian FB" pitchFamily="18" charset="0"/>
              </a:rPr>
              <a:t>Generar facturación en los 3 primeros años por un promedio de $596.561.085 por concepto de alquiler de salones, clases grupales de baile, aeróbicos, </a:t>
            </a:r>
            <a:r>
              <a:rPr lang="es-CO" sz="2000" b="1" dirty="0" err="1" smtClean="0">
                <a:latin typeface="Californian FB" pitchFamily="18" charset="0"/>
              </a:rPr>
              <a:t>pilates</a:t>
            </a:r>
            <a:r>
              <a:rPr lang="es-CO" sz="2000" b="1" dirty="0" smtClean="0">
                <a:latin typeface="Californian FB" pitchFamily="18" charset="0"/>
              </a:rPr>
              <a:t>, yoga y sesiones de numerología. </a:t>
            </a:r>
            <a:endParaRPr lang="en-US" sz="2000" b="1" dirty="0" smtClean="0">
              <a:latin typeface="Californian FB" pitchFamily="18" charset="0"/>
            </a:endParaRPr>
          </a:p>
          <a:p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24" y="4879864"/>
            <a:ext cx="19685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3569528"/>
            <a:ext cx="82809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b="1" dirty="0" smtClean="0">
              <a:latin typeface="Californian FB" pitchFamily="18" charset="0"/>
            </a:endParaRPr>
          </a:p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Objetivos de comunicación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2000" b="1" dirty="0" smtClean="0">
                <a:latin typeface="Californian FB" pitchFamily="18" charset="0"/>
              </a:rPr>
              <a:t>Posicionamiento en el mercado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2000" b="1" dirty="0" smtClean="0">
                <a:latin typeface="Californian FB" pitchFamily="18" charset="0"/>
              </a:rPr>
              <a:t>Reconocimiento en el mercado por atención y calidad en los servicios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Californian FB" pitchFamily="18" charset="0"/>
              </a:rPr>
              <a:t>Información oportuna a los clientes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Californian FB" pitchFamily="18" charset="0"/>
              </a:rPr>
              <a:t>Incentivar a los clientes a practicar varias actividades</a:t>
            </a:r>
          </a:p>
          <a:p>
            <a:endParaRPr lang="en-US" sz="2000" b="1" dirty="0" smtClean="0">
              <a:latin typeface="Californian FB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13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0"/>
            <a:ext cx="9144000" cy="68890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67644" y="1112368"/>
            <a:ext cx="640871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Indicadores</a:t>
            </a:r>
            <a:endParaRPr lang="es-C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lvl="0"/>
            <a:r>
              <a:rPr lang="es-CO" sz="2000" b="1" dirty="0" smtClean="0">
                <a:latin typeface="Californian FB" pitchFamily="18" charset="0"/>
              </a:rPr>
              <a:t>                                  Número de clientes nuevos inscritos</a:t>
            </a:r>
          </a:p>
          <a:p>
            <a:pPr lvl="0"/>
            <a:endParaRPr lang="en-US" sz="2000" b="1" dirty="0" smtClean="0">
              <a:latin typeface="Californian FB" pitchFamily="18" charset="0"/>
            </a:endParaRPr>
          </a:p>
          <a:p>
            <a:pPr lvl="0"/>
            <a:r>
              <a:rPr lang="es-CO" sz="2000" b="1" dirty="0" smtClean="0">
                <a:latin typeface="Californian FB" pitchFamily="18" charset="0"/>
              </a:rPr>
              <a:t>Porcentaje de ocupación de cada salón</a:t>
            </a:r>
            <a:endParaRPr lang="en-US" sz="2000" b="1" dirty="0" smtClean="0">
              <a:latin typeface="Californian FB" pitchFamily="18" charset="0"/>
            </a:endParaRPr>
          </a:p>
          <a:p>
            <a:pPr lvl="0"/>
            <a:endParaRPr lang="es-CO" sz="2000" b="1" dirty="0" smtClean="0">
              <a:latin typeface="Californian FB" pitchFamily="18" charset="0"/>
            </a:endParaRPr>
          </a:p>
          <a:p>
            <a:pPr lvl="0"/>
            <a:r>
              <a:rPr lang="es-CO" sz="2000" b="1" dirty="0" smtClean="0">
                <a:latin typeface="Californian FB" pitchFamily="18" charset="0"/>
              </a:rPr>
              <a:t>                                   Utilidad y rentabilidad del negocio</a:t>
            </a:r>
            <a:endParaRPr lang="en-US" sz="2000" b="1" dirty="0" smtClean="0">
              <a:latin typeface="Californian FB" pitchFamily="18" charset="0"/>
            </a:endParaRPr>
          </a:p>
          <a:p>
            <a:pPr lvl="0"/>
            <a:endParaRPr lang="es-CO" sz="2000" b="1" dirty="0" smtClean="0">
              <a:latin typeface="Californian FB" pitchFamily="18" charset="0"/>
            </a:endParaRPr>
          </a:p>
          <a:p>
            <a:pPr lvl="0"/>
            <a:r>
              <a:rPr lang="es-CO" sz="2000" b="1" dirty="0" smtClean="0">
                <a:latin typeface="Californian FB" pitchFamily="18" charset="0"/>
              </a:rPr>
              <a:t>Nivel de satisfacción de los clientes</a:t>
            </a:r>
            <a:endParaRPr lang="en-US" sz="2000" b="1" dirty="0" smtClean="0">
              <a:latin typeface="Californian FB" pitchFamily="18" charset="0"/>
            </a:endParaRPr>
          </a:p>
          <a:p>
            <a:pPr lvl="0"/>
            <a:endParaRPr lang="es-CO" sz="2000" b="1" dirty="0" smtClean="0">
              <a:latin typeface="Californian FB" pitchFamily="18" charset="0"/>
            </a:endParaRPr>
          </a:p>
          <a:p>
            <a:pPr lvl="0"/>
            <a:r>
              <a:rPr lang="es-CO" sz="2000" b="1" dirty="0" smtClean="0">
                <a:latin typeface="Californian FB" pitchFamily="18" charset="0"/>
              </a:rPr>
              <a:t>                                            Participación en el mercado</a:t>
            </a:r>
            <a:endParaRPr lang="en-US" sz="2000" b="1" dirty="0" smtClean="0">
              <a:latin typeface="Californian FB" pitchFamily="18" charset="0"/>
            </a:endParaRPr>
          </a:p>
          <a:p>
            <a:pPr lvl="0"/>
            <a:endParaRPr lang="es-CO" sz="2000" b="1" dirty="0" smtClean="0">
              <a:latin typeface="Californian FB" pitchFamily="18" charset="0"/>
            </a:endParaRPr>
          </a:p>
          <a:p>
            <a:pPr lvl="0"/>
            <a:r>
              <a:rPr lang="es-CO" sz="2000" b="1" dirty="0" smtClean="0">
                <a:latin typeface="Californian FB" pitchFamily="18" charset="0"/>
              </a:rPr>
              <a:t>Porcentaje de participación por actividad ofrecida</a:t>
            </a:r>
            <a:endParaRPr lang="en-US" sz="2000" b="1" dirty="0" smtClean="0">
              <a:latin typeface="Californian FB" pitchFamily="18" charset="0"/>
            </a:endParaRPr>
          </a:p>
          <a:p>
            <a:pPr lvl="0"/>
            <a:endParaRPr lang="es-CO" sz="2000" b="1" dirty="0" smtClean="0">
              <a:latin typeface="Californian FB" pitchFamily="18" charset="0"/>
            </a:endParaRPr>
          </a:p>
          <a:p>
            <a:pPr lvl="0"/>
            <a:r>
              <a:rPr lang="es-CO" sz="2000" b="1" dirty="0" smtClean="0">
                <a:latin typeface="Californian FB" pitchFamily="18" charset="0"/>
              </a:rPr>
              <a:t>                                 Porcentaje de retención de clientes</a:t>
            </a:r>
            <a:endParaRPr lang="en-US" sz="2000" b="1" dirty="0" smtClean="0">
              <a:latin typeface="Californian FB" pitchFamily="18" charset="0"/>
            </a:endParaRPr>
          </a:p>
          <a:p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3500791" y="332656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ESTRATEGIA DE LA MEZCLA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19" y="1412776"/>
            <a:ext cx="728105" cy="65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8" y="2065422"/>
            <a:ext cx="788450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64" y="2495957"/>
            <a:ext cx="783951" cy="78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3346"/>
            <a:ext cx="843666" cy="54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19" y="3710187"/>
            <a:ext cx="1199439" cy="66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6187">
            <a:off x="369147" y="4337707"/>
            <a:ext cx="918848" cy="63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08" y="4848126"/>
            <a:ext cx="983415" cy="76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8" y="5610273"/>
            <a:ext cx="13906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8871"/>
          <a:stretch/>
        </p:blipFill>
        <p:spPr>
          <a:xfrm>
            <a:off x="0" y="0"/>
            <a:ext cx="9144000" cy="6889050"/>
          </a:xfrm>
          <a:prstGeom prst="rect">
            <a:avLst/>
          </a:prstGeom>
        </p:spPr>
      </p:pic>
      <p:sp>
        <p:nvSpPr>
          <p:cNvPr id="8" name="7 Bisel"/>
          <p:cNvSpPr/>
          <p:nvPr/>
        </p:nvSpPr>
        <p:spPr>
          <a:xfrm>
            <a:off x="7355865" y="4941168"/>
            <a:ext cx="1440160" cy="1152128"/>
          </a:xfrm>
          <a:prstGeom prst="beve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3491880" y="260648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abic Typesetting" pitchFamily="66" charset="-78"/>
              </a:rPr>
              <a:t>ESTUDIO ECONÓMICO Y FINANCIERO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abic Typesetting" pitchFamily="66" charset="-7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108520" y="1097093"/>
            <a:ext cx="556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Ingresos Operacionales proyectados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021227"/>
              </p:ext>
            </p:extLst>
          </p:nvPr>
        </p:nvGraphicFramePr>
        <p:xfrm>
          <a:off x="323528" y="1628800"/>
          <a:ext cx="5760642" cy="2160243"/>
        </p:xfrm>
        <a:graphic>
          <a:graphicData uri="http://schemas.openxmlformats.org/drawingml/2006/table">
            <a:tbl>
              <a:tblPr/>
              <a:tblGrid>
                <a:gridCol w="1886882"/>
                <a:gridCol w="774752"/>
                <a:gridCol w="774752"/>
                <a:gridCol w="774752"/>
                <a:gridCol w="774752"/>
                <a:gridCol w="774752"/>
              </a:tblGrid>
              <a:tr h="24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Volumen (Clases)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Año 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Año 2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Año 3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Año 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Año 5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Clase de Yoga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2,880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3,744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6,365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10,080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14,321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Clase de Pilates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2,880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3,744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6,365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10,080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14,321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Aeróbicos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latin typeface="Arial"/>
                          <a:ea typeface="Times New Roman"/>
                          <a:cs typeface="Arial"/>
                        </a:rPr>
                        <a:t>2,80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3,744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"/>
                          <a:ea typeface="Times New Roman"/>
                          <a:cs typeface="Arial"/>
                        </a:rPr>
                        <a:t>6,365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10,080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14,321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Clase de Baile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5,760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7,488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12,730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20,160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28,642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Alquiler Salón 5 -10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180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234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398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630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895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Alquiler Salón 10 - 15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180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234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398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630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"/>
                          <a:ea typeface="Times New Roman"/>
                          <a:cs typeface="Arial"/>
                        </a:rPr>
                        <a:t>895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Numerología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120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156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265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420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597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Crecimiento año tras año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30.0%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latin typeface="Arial"/>
                          <a:ea typeface="Times New Roman"/>
                          <a:cs typeface="Arial"/>
                        </a:rPr>
                        <a:t>70.0%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"/>
                          <a:ea typeface="Times New Roman"/>
                          <a:cs typeface="Arial"/>
                        </a:rPr>
                        <a:t>58.4%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latin typeface="Arial"/>
                          <a:ea typeface="Times New Roman"/>
                          <a:cs typeface="Arial"/>
                        </a:rPr>
                        <a:t>42.1%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6521099" y="2259585"/>
            <a:ext cx="211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latin typeface="Californian FB" pitchFamily="18" charset="0"/>
              </a:rPr>
              <a:t>Volumen de clases</a:t>
            </a:r>
          </a:p>
          <a:p>
            <a:r>
              <a:rPr lang="es-CO" b="1" dirty="0" smtClean="0">
                <a:latin typeface="Californian FB" pitchFamily="18" charset="0"/>
              </a:rPr>
              <a:t> DAEG proyectadas</a:t>
            </a:r>
            <a:endParaRPr lang="en-US" b="1" dirty="0">
              <a:latin typeface="Californian FB" pitchFamily="18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25523"/>
              </p:ext>
            </p:extLst>
          </p:nvPr>
        </p:nvGraphicFramePr>
        <p:xfrm>
          <a:off x="291012" y="4653136"/>
          <a:ext cx="6585244" cy="1549896"/>
        </p:xfrm>
        <a:graphic>
          <a:graphicData uri="http://schemas.openxmlformats.org/drawingml/2006/table">
            <a:tbl>
              <a:tblPr/>
              <a:tblGrid>
                <a:gridCol w="1379685"/>
                <a:gridCol w="1015719"/>
                <a:gridCol w="1015719"/>
                <a:gridCol w="1015719"/>
                <a:gridCol w="1079201"/>
                <a:gridCol w="1079201"/>
              </a:tblGrid>
              <a:tr h="193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Precios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93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Clase de Yoga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25.000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26.000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Arial"/>
                        </a:rPr>
                        <a:t> $         27.000 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28.000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29.000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Clase de Pilates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25.000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26.000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Arial"/>
                        </a:rPr>
                        <a:t> $         27.000 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28.000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29.000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Aeróbicos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25.000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26.000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27.000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28.000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29.000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Clase de Baile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25.000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26.000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27.000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Arial"/>
                        </a:rPr>
                        <a:t> $            28.000 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29.000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Alquiler Salón 5 -10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8.000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8.300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8.600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  8.900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  9.200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Alquiler Salón 10 - 15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10.000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10.400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10.800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11.200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     11.600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Numerología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120.000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125.000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 $       130.000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Arial"/>
                        </a:rPr>
                        <a:t> $          135.000 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Arial"/>
                        </a:rPr>
                        <a:t> $          140.000 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2748" y="3861048"/>
            <a:ext cx="3619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fornian FB" pitchFamily="18" charset="0"/>
                <a:ea typeface="Calibri" pitchFamily="34" charset="0"/>
                <a:cs typeface="Arial" pitchFamily="34" charset="0"/>
              </a:rPr>
              <a:t>Precios de las clases proyectados a 5 años DAEG</a:t>
            </a:r>
            <a:endParaRPr kumimoji="0" lang="es-CO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fornian FB" pitchFamily="18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36232"/>
            <a:ext cx="1152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397193" y="63627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Ana María Báez Cuevas</a:t>
            </a:r>
          </a:p>
          <a:p>
            <a:r>
              <a:rPr lang="es-CO" sz="1200" b="1" dirty="0" smtClean="0">
                <a:solidFill>
                  <a:srgbClr val="4B2B21"/>
                </a:solidFill>
                <a:latin typeface="Californian FB" pitchFamily="18" charset="0"/>
              </a:rPr>
              <a:t>Carolina Eslava Bonilla</a:t>
            </a:r>
          </a:p>
          <a:p>
            <a:endParaRPr lang="es-CO" dirty="0">
              <a:solidFill>
                <a:srgbClr val="FFFF99"/>
              </a:solidFill>
              <a:latin typeface="Californian FB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99" y="3578692"/>
            <a:ext cx="1233487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26" y="1175281"/>
            <a:ext cx="1071561" cy="10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796</Words>
  <Application>Microsoft Office PowerPoint</Application>
  <PresentationFormat>Presentación en pantalla (4:3)</PresentationFormat>
  <Paragraphs>240</Paragraphs>
  <Slides>15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Baez</dc:creator>
  <cp:lastModifiedBy>Ana Maria Baez</cp:lastModifiedBy>
  <cp:revision>114</cp:revision>
  <dcterms:created xsi:type="dcterms:W3CDTF">2012-08-16T00:38:30Z</dcterms:created>
  <dcterms:modified xsi:type="dcterms:W3CDTF">2012-09-02T18:27:21Z</dcterms:modified>
</cp:coreProperties>
</file>