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3"/>
  </p:notesMasterIdLst>
  <p:sldIdLst>
    <p:sldId id="256" r:id="rId2"/>
    <p:sldId id="364" r:id="rId3"/>
    <p:sldId id="370" r:id="rId4"/>
    <p:sldId id="363" r:id="rId5"/>
    <p:sldId id="367" r:id="rId6"/>
    <p:sldId id="368" r:id="rId7"/>
    <p:sldId id="366" r:id="rId8"/>
    <p:sldId id="369" r:id="rId9"/>
    <p:sldId id="305" r:id="rId10"/>
    <p:sldId id="371" r:id="rId11"/>
    <p:sldId id="372" r:id="rId1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A6DF1C-C1CB-4E7E-A804-F8D8527687B9}" v="136" dt="2019-11-08T05:38:21.74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0" autoAdjust="0"/>
    <p:restoredTop sz="90046" autoAdjust="0"/>
  </p:normalViewPr>
  <p:slideViewPr>
    <p:cSldViewPr>
      <p:cViewPr varScale="1">
        <p:scale>
          <a:sx n="65" d="100"/>
          <a:sy n="65" d="100"/>
        </p:scale>
        <p:origin x="1572" y="6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BB8B3-919E-47D9-A961-4F937D1E25F3}" type="datetimeFigureOut">
              <a:rPr lang="en-AU" smtClean="0"/>
              <a:t>17/01/2020</a:t>
            </a:fld>
            <a:endParaRPr lang="en-AU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0604B-E07A-409B-AF0E-C42491D3603A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228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0604B-E07A-409B-AF0E-C42491D3603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1803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0604B-E07A-409B-AF0E-C42491D3603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0279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0604B-E07A-409B-AF0E-C42491D3603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15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0604B-E07A-409B-AF0E-C42491D3603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571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0604B-E07A-409B-AF0E-C42491D3603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90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Cyberbullying or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cyberharassment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form of bullying or harassment using electronic means. Cyberbullying and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cyberharassment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also known as online bullying. It has become increasingly common, especially among teenagers</a:t>
            </a:r>
            <a:endParaRPr lang="en-A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0604B-E07A-409B-AF0E-C42491D3603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255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 grooming is befriending and establishing an emotional connection with a child, and sometimes the family, to lower the child's inhibitions with the objective of sexual abuse.</a:t>
            </a:r>
            <a:endParaRPr lang="en-A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0604B-E07A-409B-AF0E-C42491D3603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036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Sexting is sending, receiving, or forwarding sexually explicit messages, photographs, or images, primarily between mobile phones, of oneself to others. It may also include the use of a computer or any digital device</a:t>
            </a:r>
            <a:endParaRPr lang="en-A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0604B-E07A-409B-AF0E-C42491D3603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169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0604B-E07A-409B-AF0E-C42491D3603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552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Lag</a:t>
            </a:r>
            <a:r>
              <a:rPr lang="es-ES" baseline="0" dirty="0"/>
              <a:t> </a:t>
            </a:r>
            <a:r>
              <a:rPr lang="es-ES" baseline="0" dirty="0" err="1"/>
              <a:t>terms</a:t>
            </a:r>
            <a:r>
              <a:rPr lang="es-ES" baseline="0" dirty="0"/>
              <a:t> =periodos del </a:t>
            </a:r>
            <a:r>
              <a:rPr lang="es-ES" baseline="0"/>
              <a:t>pasado considerados</a:t>
            </a:r>
            <a:endParaRPr lang="en-A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0604B-E07A-409B-AF0E-C42491D3603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93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0604B-E07A-409B-AF0E-C42491D3603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12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378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154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131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9520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0183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06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75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7896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132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23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477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96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227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387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820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80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90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956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5BAEB3F-9D2D-4E67-BF64-52E97A6FC7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0053" y="1700511"/>
            <a:ext cx="9123947" cy="5181600"/>
          </a:xfrm>
          <a:prstGeom prst="rect">
            <a:avLst/>
          </a:prstGeom>
        </p:spPr>
      </p:pic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xfrm>
            <a:off x="128488" y="117156"/>
            <a:ext cx="8838372" cy="3283591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 marR="5080" algn="ctr">
              <a:lnSpc>
                <a:spcPts val="6120"/>
              </a:lnSpc>
              <a:spcBef>
                <a:spcPts val="1205"/>
              </a:spcBef>
            </a:pPr>
            <a:r>
              <a:rPr lang="en-AU" sz="6000" spc="-5" dirty="0">
                <a:solidFill>
                  <a:schemeClr val="tx1"/>
                </a:solidFill>
                <a:latin typeface="Arial"/>
                <a:cs typeface="Arial"/>
              </a:rPr>
              <a:t>How much technology can help our kinds and how much it can damage their lives?</a:t>
            </a:r>
            <a:endParaRPr sz="6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86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117389"/>
            <a:ext cx="609600" cy="609600"/>
          </a:xfrm>
          <a:prstGeom prst="rect">
            <a:avLst/>
          </a:prstGeom>
        </p:spPr>
      </p:pic>
      <p:pic>
        <p:nvPicPr>
          <p:cNvPr id="79" name="Picture 2" descr="https://co.creativecommons.org/wp-content/uploads/2008/02/by-nc-sa.png">
            <a:extLst>
              <a:ext uri="{FF2B5EF4-FFF2-40B4-BE49-F238E27FC236}">
                <a16:creationId xmlns:a16="http://schemas.microsoft.com/office/drawing/2014/main" id="{65DE03C4-66B0-4121-8F42-B94DB846F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2" y="6193589"/>
            <a:ext cx="130674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object 83">
            <a:extLst>
              <a:ext uri="{FF2B5EF4-FFF2-40B4-BE49-F238E27FC236}">
                <a16:creationId xmlns:a16="http://schemas.microsoft.com/office/drawing/2014/main" id="{5A0F8E4D-4BF0-4514-BE38-D28FD9D159F1}"/>
              </a:ext>
            </a:extLst>
          </p:cNvPr>
          <p:cNvSpPr txBox="1"/>
          <p:nvPr/>
        </p:nvSpPr>
        <p:spPr>
          <a:xfrm>
            <a:off x="2247386" y="6161553"/>
            <a:ext cx="4600575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2000" spc="-5" dirty="0">
                <a:latin typeface="Arial"/>
                <a:cs typeface="Arial"/>
              </a:rPr>
              <a:t>TED </a:t>
            </a:r>
            <a:r>
              <a:rPr lang="es-ES" sz="2000" spc="-5" dirty="0" err="1">
                <a:latin typeface="Arial"/>
                <a:cs typeface="Arial"/>
              </a:rPr>
              <a:t>Talk</a:t>
            </a:r>
            <a:r>
              <a:rPr lang="es-ES" sz="2000" spc="-5" dirty="0">
                <a:latin typeface="Arial"/>
                <a:cs typeface="Arial"/>
              </a:rPr>
              <a:t> Prof. Dr. Ana X. Halabi</a:t>
            </a:r>
            <a:endParaRPr lang="es-ES" sz="20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s-ES" sz="1100" spc="-5" dirty="0">
                <a:latin typeface="Arial"/>
                <a:cs typeface="Arial"/>
              </a:rPr>
              <a:t>Universidad de La Sabana –  8NOV19 – ana.halabi@unisabana.edu.co</a:t>
            </a:r>
            <a:endParaRPr lang="es-ES" sz="1100" dirty="0"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0204E9-4FD6-428B-9865-C58BA024F8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68" t="26494" r="79819" b="68424"/>
          <a:stretch/>
        </p:blipFill>
        <p:spPr>
          <a:xfrm>
            <a:off x="7083488" y="6193589"/>
            <a:ext cx="1146112" cy="4892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902" y="6236970"/>
            <a:ext cx="8426450" cy="0"/>
          </a:xfrm>
          <a:custGeom>
            <a:avLst/>
            <a:gdLst/>
            <a:ahLst/>
            <a:cxnLst/>
            <a:rect l="l" t="t" r="r" b="b"/>
            <a:pathLst>
              <a:path w="8426450">
                <a:moveTo>
                  <a:pt x="0" y="0"/>
                </a:moveTo>
                <a:lnTo>
                  <a:pt x="8426450" y="0"/>
                </a:lnTo>
              </a:path>
            </a:pathLst>
          </a:custGeom>
          <a:ln w="6096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4024DC-67B7-4A2B-A522-A4E22536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56" b="17778"/>
          <a:stretch/>
        </p:blipFill>
        <p:spPr>
          <a:xfrm>
            <a:off x="5105400" y="838200"/>
            <a:ext cx="3462121" cy="4616157"/>
          </a:xfrm>
          <a:prstGeom prst="rect">
            <a:avLst/>
          </a:prstGeom>
        </p:spPr>
      </p:pic>
      <p:sp>
        <p:nvSpPr>
          <p:cNvPr id="15" name="object 83">
            <a:extLst>
              <a:ext uri="{FF2B5EF4-FFF2-40B4-BE49-F238E27FC236}">
                <a16:creationId xmlns:a16="http://schemas.microsoft.com/office/drawing/2014/main" id="{0C096FA0-4DCF-423B-AD66-4BE02CB06455}"/>
              </a:ext>
            </a:extLst>
          </p:cNvPr>
          <p:cNvSpPr txBox="1"/>
          <p:nvPr/>
        </p:nvSpPr>
        <p:spPr>
          <a:xfrm>
            <a:off x="2438400" y="6248400"/>
            <a:ext cx="4600575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2000" spc="-5" dirty="0">
                <a:latin typeface="Arial"/>
                <a:cs typeface="Arial"/>
              </a:rPr>
              <a:t>TED </a:t>
            </a:r>
            <a:r>
              <a:rPr lang="es-ES" sz="2000" spc="-5" dirty="0" err="1">
                <a:latin typeface="Arial"/>
                <a:cs typeface="Arial"/>
              </a:rPr>
              <a:t>Talk</a:t>
            </a:r>
            <a:r>
              <a:rPr lang="es-ES" sz="2000" spc="-5" dirty="0">
                <a:latin typeface="Arial"/>
                <a:cs typeface="Arial"/>
              </a:rPr>
              <a:t> Prof. Dr. Ana X. Halabi</a:t>
            </a:r>
            <a:endParaRPr lang="es-ES" sz="20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s-ES" sz="1100" spc="-5" dirty="0">
                <a:latin typeface="Arial"/>
                <a:cs typeface="Arial"/>
              </a:rPr>
              <a:t>Universidad de La Sabana –  8NOV19 – ana.halabi@unisabana.edu.co</a:t>
            </a:r>
            <a:endParaRPr lang="es-ES" sz="1100" dirty="0">
              <a:latin typeface="Arial"/>
              <a:cs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805C400-2587-4187-B775-762669E05CCB}"/>
              </a:ext>
            </a:extLst>
          </p:cNvPr>
          <p:cNvSpPr/>
          <p:nvPr/>
        </p:nvSpPr>
        <p:spPr>
          <a:xfrm>
            <a:off x="304800" y="685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3600" b="1" kern="0" dirty="0">
                <a:latin typeface="Arial"/>
                <a:ea typeface="+mj-ea"/>
                <a:cs typeface="Arial"/>
              </a:rPr>
              <a:t>…because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AU" sz="3600" b="1" kern="0" dirty="0">
                <a:latin typeface="Arial"/>
                <a:ea typeface="+mj-ea"/>
                <a:cs typeface="Arial"/>
              </a:rPr>
              <a:t>they constantly watch us ... and see us use them.</a:t>
            </a:r>
          </a:p>
        </p:txBody>
      </p:sp>
    </p:spTree>
    <p:extLst>
      <p:ext uri="{BB962C8B-B14F-4D97-AF65-F5344CB8AC3E}">
        <p14:creationId xmlns:p14="http://schemas.microsoft.com/office/powerpoint/2010/main" val="121395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5BAEB3F-9D2D-4E67-BF64-52E97A6FC7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0053" y="1700511"/>
            <a:ext cx="9123947" cy="5181600"/>
          </a:xfrm>
          <a:prstGeom prst="rect">
            <a:avLst/>
          </a:prstGeom>
        </p:spPr>
      </p:pic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xfrm>
            <a:off x="128488" y="117156"/>
            <a:ext cx="8838372" cy="3283591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 marR="5080" algn="ctr">
              <a:lnSpc>
                <a:spcPts val="6120"/>
              </a:lnSpc>
              <a:spcBef>
                <a:spcPts val="1205"/>
              </a:spcBef>
            </a:pPr>
            <a:r>
              <a:rPr lang="en-AU" sz="6000" spc="-5" dirty="0">
                <a:solidFill>
                  <a:schemeClr val="tx1"/>
                </a:solidFill>
                <a:latin typeface="Arial"/>
                <a:cs typeface="Arial"/>
              </a:rPr>
              <a:t>How much technology can help our kinds and how much it can damage their lives?</a:t>
            </a:r>
            <a:endParaRPr sz="6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86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117389"/>
            <a:ext cx="609600" cy="609600"/>
          </a:xfrm>
          <a:prstGeom prst="rect">
            <a:avLst/>
          </a:prstGeom>
        </p:spPr>
      </p:pic>
      <p:pic>
        <p:nvPicPr>
          <p:cNvPr id="79" name="Picture 2" descr="https://co.creativecommons.org/wp-content/uploads/2008/02/by-nc-sa.png">
            <a:extLst>
              <a:ext uri="{FF2B5EF4-FFF2-40B4-BE49-F238E27FC236}">
                <a16:creationId xmlns:a16="http://schemas.microsoft.com/office/drawing/2014/main" id="{65DE03C4-66B0-4121-8F42-B94DB846F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2" y="6193589"/>
            <a:ext cx="130674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object 83">
            <a:extLst>
              <a:ext uri="{FF2B5EF4-FFF2-40B4-BE49-F238E27FC236}">
                <a16:creationId xmlns:a16="http://schemas.microsoft.com/office/drawing/2014/main" id="{5A0F8E4D-4BF0-4514-BE38-D28FD9D159F1}"/>
              </a:ext>
            </a:extLst>
          </p:cNvPr>
          <p:cNvSpPr txBox="1"/>
          <p:nvPr/>
        </p:nvSpPr>
        <p:spPr>
          <a:xfrm>
            <a:off x="2247386" y="6161553"/>
            <a:ext cx="4600575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2000" spc="-5" dirty="0">
                <a:latin typeface="Arial"/>
                <a:cs typeface="Arial"/>
              </a:rPr>
              <a:t>TED </a:t>
            </a:r>
            <a:r>
              <a:rPr lang="es-ES" sz="2000" spc="-5" dirty="0" err="1">
                <a:latin typeface="Arial"/>
                <a:cs typeface="Arial"/>
              </a:rPr>
              <a:t>Talk</a:t>
            </a:r>
            <a:r>
              <a:rPr lang="es-ES" sz="2000" spc="-5" dirty="0">
                <a:latin typeface="Arial"/>
                <a:cs typeface="Arial"/>
              </a:rPr>
              <a:t> Prof. Dr. Ana X. Halabi</a:t>
            </a:r>
            <a:endParaRPr lang="es-ES" sz="20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s-ES" sz="1100" spc="-5" dirty="0">
                <a:latin typeface="Arial"/>
                <a:cs typeface="Arial"/>
              </a:rPr>
              <a:t>Universidad de La Sabana –  8NOV19 – ana.halabi@unisabana.edu.co</a:t>
            </a:r>
            <a:endParaRPr lang="es-ES" sz="1100" dirty="0"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0204E9-4FD6-428B-9865-C58BA024F8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68" t="26494" r="79819" b="68424"/>
          <a:stretch/>
        </p:blipFill>
        <p:spPr>
          <a:xfrm>
            <a:off x="7083488" y="6193589"/>
            <a:ext cx="1146112" cy="48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5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198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4" descr="Image result for good feelings come from 4 special brain chemicals">
            <a:extLst>
              <a:ext uri="{FF2B5EF4-FFF2-40B4-BE49-F238E27FC236}">
                <a16:creationId xmlns:a16="http://schemas.microsoft.com/office/drawing/2014/main" id="{7CD12D78-5432-4EAA-9D65-33501AAD2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7" r="-4" b="7431"/>
          <a:stretch/>
        </p:blipFill>
        <p:spPr bwMode="auto">
          <a:xfrm>
            <a:off x="5415058" y="10"/>
            <a:ext cx="3728942" cy="2285990"/>
          </a:xfrm>
          <a:custGeom>
            <a:avLst/>
            <a:gdLst>
              <a:gd name="connsiteX0" fmla="*/ 0 w 4971922"/>
              <a:gd name="connsiteY0" fmla="*/ 0 h 2286000"/>
              <a:gd name="connsiteX1" fmla="*/ 1343538 w 4971922"/>
              <a:gd name="connsiteY1" fmla="*/ 0 h 2286000"/>
              <a:gd name="connsiteX2" fmla="*/ 1343538 w 4971922"/>
              <a:gd name="connsiteY2" fmla="*/ 1 h 2286000"/>
              <a:gd name="connsiteX3" fmla="*/ 4971922 w 4971922"/>
              <a:gd name="connsiteY3" fmla="*/ 1 h 2286000"/>
              <a:gd name="connsiteX4" fmla="*/ 4971922 w 4971922"/>
              <a:gd name="connsiteY4" fmla="*/ 2286000 h 2286000"/>
              <a:gd name="connsiteX5" fmla="*/ 232518 w 4971922"/>
              <a:gd name="connsiteY5" fmla="*/ 2286000 h 2286000"/>
              <a:gd name="connsiteX6" fmla="*/ 227089 w 4971922"/>
              <a:gd name="connsiteY6" fmla="*/ 2167128 h 2286000"/>
              <a:gd name="connsiteX7" fmla="*/ 218852 w 4971922"/>
              <a:gd name="connsiteY7" fmla="*/ 2014881 h 2286000"/>
              <a:gd name="connsiteX8" fmla="*/ 210952 w 4971922"/>
              <a:gd name="connsiteY8" fmla="*/ 1861947 h 2286000"/>
              <a:gd name="connsiteX9" fmla="*/ 200867 w 4971922"/>
              <a:gd name="connsiteY9" fmla="*/ 1709014 h 2286000"/>
              <a:gd name="connsiteX10" fmla="*/ 188764 w 4971922"/>
              <a:gd name="connsiteY10" fmla="*/ 1554023 h 2286000"/>
              <a:gd name="connsiteX11" fmla="*/ 176662 w 4971922"/>
              <a:gd name="connsiteY11" fmla="*/ 1401090 h 2286000"/>
              <a:gd name="connsiteX12" fmla="*/ 162710 w 4971922"/>
              <a:gd name="connsiteY12" fmla="*/ 1245413 h 2286000"/>
              <a:gd name="connsiteX13" fmla="*/ 147414 w 4971922"/>
              <a:gd name="connsiteY13" fmla="*/ 1089051 h 2286000"/>
              <a:gd name="connsiteX14" fmla="*/ 131278 w 4971922"/>
              <a:gd name="connsiteY14" fmla="*/ 934746 h 2286000"/>
              <a:gd name="connsiteX15" fmla="*/ 112452 w 4971922"/>
              <a:gd name="connsiteY15" fmla="*/ 778383 h 2286000"/>
              <a:gd name="connsiteX16" fmla="*/ 92281 w 4971922"/>
              <a:gd name="connsiteY16" fmla="*/ 622707 h 2286000"/>
              <a:gd name="connsiteX17" fmla="*/ 72278 w 4971922"/>
              <a:gd name="connsiteY17" fmla="*/ 466344 h 2286000"/>
              <a:gd name="connsiteX18" fmla="*/ 48914 w 4971922"/>
              <a:gd name="connsiteY18" fmla="*/ 310668 h 2286000"/>
              <a:gd name="connsiteX19" fmla="*/ 25045 w 4971922"/>
              <a:gd name="connsiteY19" fmla="*/ 155677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71922" h="2286000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71922" y="1"/>
                </a:lnTo>
                <a:lnTo>
                  <a:pt x="4971922" y="2286000"/>
                </a:lnTo>
                <a:lnTo>
                  <a:pt x="232518" y="2286000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8">
            <a:extLst>
              <a:ext uri="{FF2B5EF4-FFF2-40B4-BE49-F238E27FC236}">
                <a16:creationId xmlns:a16="http://schemas.microsoft.com/office/drawing/2014/main" id="{E1073BAB-131A-4FF3-BE69-DCB27A2F451C}"/>
              </a:ext>
            </a:extLst>
          </p:cNvPr>
          <p:cNvSpPr txBox="1"/>
          <p:nvPr/>
        </p:nvSpPr>
        <p:spPr>
          <a:xfrm>
            <a:off x="539009" y="1752600"/>
            <a:ext cx="4641142" cy="2209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27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5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you know that over exposure to screens kill around 80% of our kid’s neurons, more specifically in an area of the brain called insula, which has to do with compassion and empathy? </a:t>
            </a:r>
            <a:endParaRPr lang="en-US" sz="2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 descr="Image result for good feelings insula come from 4 special brain chemicals">
            <a:extLst>
              <a:ext uri="{FF2B5EF4-FFF2-40B4-BE49-F238E27FC236}">
                <a16:creationId xmlns:a16="http://schemas.microsoft.com/office/drawing/2014/main" id="{8DAAAC6E-B848-4D94-BF20-46AF01AB0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3" r="-5" b="3510"/>
          <a:stretch/>
        </p:blipFill>
        <p:spPr bwMode="auto">
          <a:xfrm>
            <a:off x="5577835" y="2286000"/>
            <a:ext cx="3566165" cy="2286000"/>
          </a:xfrm>
          <a:custGeom>
            <a:avLst/>
            <a:gdLst>
              <a:gd name="connsiteX0" fmla="*/ 15482 w 4754886"/>
              <a:gd name="connsiteY0" fmla="*/ 0 h 2286000"/>
              <a:gd name="connsiteX1" fmla="*/ 4754886 w 4754886"/>
              <a:gd name="connsiteY1" fmla="*/ 0 h 2286000"/>
              <a:gd name="connsiteX2" fmla="*/ 4754886 w 4754886"/>
              <a:gd name="connsiteY2" fmla="*/ 2286000 h 2286000"/>
              <a:gd name="connsiteX3" fmla="*/ 0 w 4754886"/>
              <a:gd name="connsiteY3" fmla="*/ 2286000 h 2286000"/>
              <a:gd name="connsiteX4" fmla="*/ 8036 w 4754886"/>
              <a:gd name="connsiteY4" fmla="*/ 2135352 h 2286000"/>
              <a:gd name="connsiteX5" fmla="*/ 12742 w 4754886"/>
              <a:gd name="connsiteY5" fmla="*/ 2007793 h 2286000"/>
              <a:gd name="connsiteX6" fmla="*/ 17953 w 4754886"/>
              <a:gd name="connsiteY6" fmla="*/ 1877492 h 2286000"/>
              <a:gd name="connsiteX7" fmla="*/ 22827 w 4754886"/>
              <a:gd name="connsiteY7" fmla="*/ 1745133 h 2286000"/>
              <a:gd name="connsiteX8" fmla="*/ 26021 w 4754886"/>
              <a:gd name="connsiteY8" fmla="*/ 1612087 h 2286000"/>
              <a:gd name="connsiteX9" fmla="*/ 28879 w 4754886"/>
              <a:gd name="connsiteY9" fmla="*/ 1476299 h 2286000"/>
              <a:gd name="connsiteX10" fmla="*/ 31904 w 4754886"/>
              <a:gd name="connsiteY10" fmla="*/ 1339139 h 2286000"/>
              <a:gd name="connsiteX11" fmla="*/ 33921 w 4754886"/>
              <a:gd name="connsiteY11" fmla="*/ 1199236 h 2286000"/>
              <a:gd name="connsiteX12" fmla="*/ 33921 w 4754886"/>
              <a:gd name="connsiteY12" fmla="*/ 1057961 h 2286000"/>
              <a:gd name="connsiteX13" fmla="*/ 34930 w 4754886"/>
              <a:gd name="connsiteY13" fmla="*/ 915315 h 2286000"/>
              <a:gd name="connsiteX14" fmla="*/ 33921 w 4754886"/>
              <a:gd name="connsiteY14" fmla="*/ 771297 h 2286000"/>
              <a:gd name="connsiteX15" fmla="*/ 31904 w 4754886"/>
              <a:gd name="connsiteY15" fmla="*/ 625221 h 2286000"/>
              <a:gd name="connsiteX16" fmla="*/ 30055 w 4754886"/>
              <a:gd name="connsiteY16" fmla="*/ 479146 h 2286000"/>
              <a:gd name="connsiteX17" fmla="*/ 26021 w 4754886"/>
              <a:gd name="connsiteY17" fmla="*/ 331013 h 2286000"/>
              <a:gd name="connsiteX18" fmla="*/ 21819 w 4754886"/>
              <a:gd name="connsiteY18" fmla="*/ 181509 h 2286000"/>
              <a:gd name="connsiteX19" fmla="*/ 16944 w 4754886"/>
              <a:gd name="connsiteY19" fmla="*/ 32004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54886" h="2286000">
                <a:moveTo>
                  <a:pt x="15482" y="0"/>
                </a:moveTo>
                <a:lnTo>
                  <a:pt x="4754886" y="0"/>
                </a:lnTo>
                <a:lnTo>
                  <a:pt x="4754886" y="2286000"/>
                </a:lnTo>
                <a:lnTo>
                  <a:pt x="0" y="2286000"/>
                </a:lnTo>
                <a:lnTo>
                  <a:pt x="8036" y="2135352"/>
                </a:lnTo>
                <a:lnTo>
                  <a:pt x="12742" y="2007793"/>
                </a:lnTo>
                <a:lnTo>
                  <a:pt x="17953" y="1877492"/>
                </a:lnTo>
                <a:lnTo>
                  <a:pt x="22827" y="1745133"/>
                </a:lnTo>
                <a:lnTo>
                  <a:pt x="26021" y="1612087"/>
                </a:lnTo>
                <a:lnTo>
                  <a:pt x="28879" y="1476299"/>
                </a:lnTo>
                <a:lnTo>
                  <a:pt x="31904" y="1339139"/>
                </a:lnTo>
                <a:lnTo>
                  <a:pt x="33921" y="1199236"/>
                </a:lnTo>
                <a:lnTo>
                  <a:pt x="33921" y="1057961"/>
                </a:lnTo>
                <a:lnTo>
                  <a:pt x="34930" y="915315"/>
                </a:lnTo>
                <a:lnTo>
                  <a:pt x="33921" y="771297"/>
                </a:lnTo>
                <a:lnTo>
                  <a:pt x="31904" y="625221"/>
                </a:lnTo>
                <a:lnTo>
                  <a:pt x="30055" y="479146"/>
                </a:lnTo>
                <a:lnTo>
                  <a:pt x="26021" y="331013"/>
                </a:lnTo>
                <a:lnTo>
                  <a:pt x="21819" y="181509"/>
                </a:lnTo>
                <a:lnTo>
                  <a:pt x="16944" y="320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technology kids">
            <a:extLst>
              <a:ext uri="{FF2B5EF4-FFF2-40B4-BE49-F238E27FC236}">
                <a16:creationId xmlns:a16="http://schemas.microsoft.com/office/drawing/2014/main" id="{59767CCC-9FBD-4063-849B-F573BECCA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" r="5" b="5"/>
          <a:stretch/>
        </p:blipFill>
        <p:spPr bwMode="auto">
          <a:xfrm>
            <a:off x="5414176" y="4572000"/>
            <a:ext cx="3729824" cy="2286000"/>
          </a:xfrm>
          <a:custGeom>
            <a:avLst/>
            <a:gdLst>
              <a:gd name="connsiteX0" fmla="*/ 218212 w 4973099"/>
              <a:gd name="connsiteY0" fmla="*/ 0 h 2286000"/>
              <a:gd name="connsiteX1" fmla="*/ 4973099 w 4973099"/>
              <a:gd name="connsiteY1" fmla="*/ 0 h 2286000"/>
              <a:gd name="connsiteX2" fmla="*/ 4973099 w 4973099"/>
              <a:gd name="connsiteY2" fmla="*/ 2286000 h 2286000"/>
              <a:gd name="connsiteX3" fmla="*/ 897889 w 4973099"/>
              <a:gd name="connsiteY3" fmla="*/ 2286000 h 2286000"/>
              <a:gd name="connsiteX4" fmla="*/ 0 w 4973099"/>
              <a:gd name="connsiteY4" fmla="*/ 2286000 h 2286000"/>
              <a:gd name="connsiteX5" fmla="*/ 5883 w 4973099"/>
              <a:gd name="connsiteY5" fmla="*/ 2245538 h 2286000"/>
              <a:gd name="connsiteX6" fmla="*/ 23197 w 4973099"/>
              <a:gd name="connsiteY6" fmla="*/ 2126894 h 2286000"/>
              <a:gd name="connsiteX7" fmla="*/ 35299 w 4973099"/>
              <a:gd name="connsiteY7" fmla="*/ 2040483 h 2286000"/>
              <a:gd name="connsiteX8" fmla="*/ 48074 w 4973099"/>
              <a:gd name="connsiteY8" fmla="*/ 1937613 h 2286000"/>
              <a:gd name="connsiteX9" fmla="*/ 63370 w 4973099"/>
              <a:gd name="connsiteY9" fmla="*/ 1815541 h 2286000"/>
              <a:gd name="connsiteX10" fmla="*/ 79507 w 4973099"/>
              <a:gd name="connsiteY10" fmla="*/ 1680438 h 2286000"/>
              <a:gd name="connsiteX11" fmla="*/ 96484 w 4973099"/>
              <a:gd name="connsiteY11" fmla="*/ 1528191 h 2286000"/>
              <a:gd name="connsiteX12" fmla="*/ 114469 w 4973099"/>
              <a:gd name="connsiteY12" fmla="*/ 1362227 h 2286000"/>
              <a:gd name="connsiteX13" fmla="*/ 132455 w 4973099"/>
              <a:gd name="connsiteY13" fmla="*/ 1181862 h 2286000"/>
              <a:gd name="connsiteX14" fmla="*/ 150776 w 4973099"/>
              <a:gd name="connsiteY14" fmla="*/ 989838 h 2286000"/>
              <a:gd name="connsiteX15" fmla="*/ 167753 w 4973099"/>
              <a:gd name="connsiteY15" fmla="*/ 782726 h 2286000"/>
              <a:gd name="connsiteX16" fmla="*/ 184058 w 4973099"/>
              <a:gd name="connsiteY16" fmla="*/ 566013 h 2286000"/>
              <a:gd name="connsiteX17" fmla="*/ 198850 w 4973099"/>
              <a:gd name="connsiteY17" fmla="*/ 336956 h 2286000"/>
              <a:gd name="connsiteX18" fmla="*/ 212969 w 4973099"/>
              <a:gd name="connsiteY18" fmla="*/ 9829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73099" h="2286000">
                <a:moveTo>
                  <a:pt x="218212" y="0"/>
                </a:moveTo>
                <a:lnTo>
                  <a:pt x="4973099" y="0"/>
                </a:lnTo>
                <a:lnTo>
                  <a:pt x="4973099" y="2286000"/>
                </a:lnTo>
                <a:lnTo>
                  <a:pt x="897889" y="2286000"/>
                </a:lnTo>
                <a:lnTo>
                  <a:pt x="0" y="2286000"/>
                </a:lnTo>
                <a:lnTo>
                  <a:pt x="5883" y="2245538"/>
                </a:lnTo>
                <a:lnTo>
                  <a:pt x="23197" y="2126894"/>
                </a:lnTo>
                <a:lnTo>
                  <a:pt x="35299" y="2040483"/>
                </a:lnTo>
                <a:lnTo>
                  <a:pt x="48074" y="1937613"/>
                </a:lnTo>
                <a:lnTo>
                  <a:pt x="63370" y="1815541"/>
                </a:lnTo>
                <a:lnTo>
                  <a:pt x="79507" y="1680438"/>
                </a:lnTo>
                <a:lnTo>
                  <a:pt x="96484" y="1528191"/>
                </a:lnTo>
                <a:lnTo>
                  <a:pt x="114469" y="1362227"/>
                </a:lnTo>
                <a:lnTo>
                  <a:pt x="132455" y="1181862"/>
                </a:lnTo>
                <a:lnTo>
                  <a:pt x="150776" y="989838"/>
                </a:lnTo>
                <a:lnTo>
                  <a:pt x="167753" y="782726"/>
                </a:lnTo>
                <a:lnTo>
                  <a:pt x="184058" y="566013"/>
                </a:lnTo>
                <a:lnTo>
                  <a:pt x="198850" y="336956"/>
                </a:lnTo>
                <a:lnTo>
                  <a:pt x="212969" y="982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44387"/>
            <a:ext cx="304800" cy="256081"/>
          </a:xfrm>
          <a:prstGeom prst="rect">
            <a:avLst/>
          </a:prstGeom>
        </p:spPr>
      </p:pic>
      <p:pic>
        <p:nvPicPr>
          <p:cNvPr id="22" name="0 Imagen">
            <a:extLst>
              <a:ext uri="{FF2B5EF4-FFF2-40B4-BE49-F238E27FC236}">
                <a16:creationId xmlns:a16="http://schemas.microsoft.com/office/drawing/2014/main" id="{96BD2348-3521-473B-BDD8-B6F15E83C12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44387"/>
            <a:ext cx="304800" cy="256081"/>
          </a:xfrm>
          <a:prstGeom prst="rect">
            <a:avLst/>
          </a:prstGeom>
        </p:spPr>
      </p:pic>
      <p:sp>
        <p:nvSpPr>
          <p:cNvPr id="36" name="object 83">
            <a:extLst>
              <a:ext uri="{FF2B5EF4-FFF2-40B4-BE49-F238E27FC236}">
                <a16:creationId xmlns:a16="http://schemas.microsoft.com/office/drawing/2014/main" id="{45C9BA9C-7F14-4F14-A6D9-F2C337307F36}"/>
              </a:ext>
            </a:extLst>
          </p:cNvPr>
          <p:cNvSpPr txBox="1"/>
          <p:nvPr/>
        </p:nvSpPr>
        <p:spPr>
          <a:xfrm>
            <a:off x="457200" y="6135725"/>
            <a:ext cx="4600575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2000" spc="-5" dirty="0">
                <a:latin typeface="Arial"/>
                <a:cs typeface="Arial"/>
              </a:rPr>
              <a:t>TED </a:t>
            </a:r>
            <a:r>
              <a:rPr lang="es-ES" sz="2000" spc="-5" dirty="0" err="1">
                <a:latin typeface="Arial"/>
                <a:cs typeface="Arial"/>
              </a:rPr>
              <a:t>Talk</a:t>
            </a:r>
            <a:r>
              <a:rPr lang="es-ES" sz="2000" spc="-5" dirty="0">
                <a:latin typeface="Arial"/>
                <a:cs typeface="Arial"/>
              </a:rPr>
              <a:t> Prof. Dr. Ana X. Halabi</a:t>
            </a:r>
            <a:endParaRPr lang="es-ES" sz="20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s-ES" sz="1100" spc="-5" dirty="0">
                <a:latin typeface="Arial"/>
                <a:cs typeface="Arial"/>
              </a:rPr>
              <a:t>Universidad de La Sabana –  8NOV19 – ana.halabi@unisabana.edu.co</a:t>
            </a:r>
            <a:endParaRPr lang="es-ES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89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77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2" name="Freeform: Shape 81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3397D9-E5A0-4449-A03A-328453A70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021" y="1442495"/>
            <a:ext cx="4087416" cy="2513760"/>
          </a:xfrm>
          <a:prstGeom prst="rect">
            <a:avLst/>
          </a:prstGeom>
          <a:effectLst/>
        </p:spPr>
      </p:pic>
      <p:sp>
        <p:nvSpPr>
          <p:cNvPr id="143" name="Rectangle 83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E1073BAB-131A-4FF3-BE69-DCB27A2F451C}"/>
              </a:ext>
            </a:extLst>
          </p:cNvPr>
          <p:cNvSpPr txBox="1"/>
          <p:nvPr/>
        </p:nvSpPr>
        <p:spPr>
          <a:xfrm>
            <a:off x="542341" y="1442495"/>
            <a:ext cx="3124882" cy="3510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500" spc="-5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Did you know that </a:t>
            </a:r>
            <a:r>
              <a:rPr lang="en-AU" sz="2500" spc="-5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1 videogame played by our kids is equivalent to a shot the heroine? the brain cannot bear so much pleasure. </a:t>
            </a:r>
          </a:p>
          <a:p>
            <a:pPr marL="127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AU" sz="1100" spc="-5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World Psychiatric Association (WPA) </a:t>
            </a:r>
            <a:endParaRPr lang="en-US" sz="11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44387"/>
            <a:ext cx="304800" cy="256081"/>
          </a:xfrm>
          <a:prstGeom prst="rect">
            <a:avLst/>
          </a:prstGeom>
        </p:spPr>
      </p:pic>
      <p:pic>
        <p:nvPicPr>
          <p:cNvPr id="22" name="0 Imagen">
            <a:extLst>
              <a:ext uri="{FF2B5EF4-FFF2-40B4-BE49-F238E27FC236}">
                <a16:creationId xmlns:a16="http://schemas.microsoft.com/office/drawing/2014/main" id="{96BD2348-3521-473B-BDD8-B6F15E83C12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44387"/>
            <a:ext cx="304800" cy="256081"/>
          </a:xfrm>
          <a:prstGeom prst="rect">
            <a:avLst/>
          </a:prstGeom>
        </p:spPr>
      </p:pic>
      <p:sp>
        <p:nvSpPr>
          <p:cNvPr id="4" name="AutoShape 2" descr="Image result for 1 videogame played by our kids is equivalent to a shot the heroine, the brain cannot bear so much pleasure.">
            <a:extLst>
              <a:ext uri="{FF2B5EF4-FFF2-40B4-BE49-F238E27FC236}">
                <a16:creationId xmlns:a16="http://schemas.microsoft.com/office/drawing/2014/main" id="{C0FD6D54-5B40-4856-AF0C-67DF331B4F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A76A50-0419-4C0F-9075-7CEB8AD0D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411" y="3522325"/>
            <a:ext cx="3048000" cy="1876425"/>
          </a:xfrm>
          <a:prstGeom prst="rect">
            <a:avLst/>
          </a:prstGeom>
        </p:spPr>
      </p:pic>
      <p:sp>
        <p:nvSpPr>
          <p:cNvPr id="24" name="object 83">
            <a:extLst>
              <a:ext uri="{FF2B5EF4-FFF2-40B4-BE49-F238E27FC236}">
                <a16:creationId xmlns:a16="http://schemas.microsoft.com/office/drawing/2014/main" id="{A84FBC6F-7A19-415D-90CB-51EDD17A0418}"/>
              </a:ext>
            </a:extLst>
          </p:cNvPr>
          <p:cNvSpPr txBox="1"/>
          <p:nvPr/>
        </p:nvSpPr>
        <p:spPr>
          <a:xfrm>
            <a:off x="37681" y="6143170"/>
            <a:ext cx="407068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2000" spc="-5" dirty="0">
                <a:solidFill>
                  <a:schemeClr val="bg1"/>
                </a:solidFill>
                <a:latin typeface="Arial"/>
                <a:cs typeface="Arial"/>
              </a:rPr>
              <a:t>TED </a:t>
            </a:r>
            <a:r>
              <a:rPr lang="es-ES" sz="2000" spc="-5" dirty="0" err="1">
                <a:solidFill>
                  <a:schemeClr val="bg1"/>
                </a:solidFill>
                <a:latin typeface="Arial"/>
                <a:cs typeface="Arial"/>
              </a:rPr>
              <a:t>Talk</a:t>
            </a:r>
            <a:r>
              <a:rPr lang="es-ES" sz="2000" spc="-5" dirty="0">
                <a:solidFill>
                  <a:schemeClr val="bg1"/>
                </a:solidFill>
                <a:latin typeface="Arial"/>
                <a:cs typeface="Arial"/>
              </a:rPr>
              <a:t> Prof. Dr. Ana X. Halabi</a:t>
            </a:r>
            <a:endParaRPr lang="es-ES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s-ES" sz="1100" spc="-5" dirty="0">
                <a:solidFill>
                  <a:schemeClr val="bg1"/>
                </a:solidFill>
                <a:latin typeface="Arial"/>
                <a:cs typeface="Arial"/>
              </a:rPr>
              <a:t>Universidad de La Sabana –  8NOV19 – ana.halabi@unisabana.edu.co</a:t>
            </a:r>
            <a:endParaRPr lang="es-E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423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44387"/>
            <a:ext cx="304800" cy="256081"/>
          </a:xfrm>
          <a:prstGeom prst="rect">
            <a:avLst/>
          </a:prstGeom>
        </p:spPr>
      </p:pic>
      <p:sp>
        <p:nvSpPr>
          <p:cNvPr id="14" name="object 9"/>
          <p:cNvSpPr txBox="1">
            <a:spLocks/>
          </p:cNvSpPr>
          <p:nvPr/>
        </p:nvSpPr>
        <p:spPr>
          <a:xfrm>
            <a:off x="304800" y="136951"/>
            <a:ext cx="8279084" cy="1575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urier New"/>
                <a:ea typeface="+mj-ea"/>
                <a:cs typeface="Courier New"/>
              </a:defRPr>
            </a:lvl1pPr>
          </a:lstStyle>
          <a:p>
            <a:pPr marL="12700">
              <a:lnSpc>
                <a:spcPts val="4155"/>
              </a:lnSpc>
              <a:spcBef>
                <a:spcPts val="100"/>
              </a:spcBef>
            </a:pPr>
            <a:r>
              <a:rPr lang="es-ES" sz="3600" b="1" kern="0" dirty="0" err="1">
                <a:latin typeface="Arial"/>
                <a:cs typeface="Arial"/>
              </a:rPr>
              <a:t>Risks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our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kids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face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many</a:t>
            </a:r>
            <a:r>
              <a:rPr lang="es-ES" sz="3600" b="1" kern="0" dirty="0">
                <a:latin typeface="Arial"/>
                <a:cs typeface="Arial"/>
              </a:rPr>
              <a:t> times </a:t>
            </a:r>
            <a:r>
              <a:rPr lang="es-ES" sz="3600" b="1" kern="0" dirty="0" err="1">
                <a:latin typeface="Arial"/>
                <a:cs typeface="Arial"/>
              </a:rPr>
              <a:t>far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from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our</a:t>
            </a:r>
            <a:r>
              <a:rPr lang="es-ES" sz="3600" b="1" kern="0" dirty="0">
                <a:latin typeface="Arial"/>
                <a:cs typeface="Arial"/>
              </a:rPr>
              <a:t> control</a:t>
            </a:r>
            <a:br>
              <a:rPr lang="es-ES" sz="3600" b="1" kern="0" dirty="0">
                <a:latin typeface="Arial"/>
                <a:cs typeface="Arial"/>
              </a:rPr>
            </a:br>
            <a:endParaRPr lang="es-ES" sz="2800" kern="0" dirty="0">
              <a:solidFill>
                <a:srgbClr val="868686"/>
              </a:solidFill>
              <a:latin typeface="Arial"/>
              <a:cs typeface="Arial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027E245-A147-405C-BE87-2EF5CA8517E1}"/>
              </a:ext>
            </a:extLst>
          </p:cNvPr>
          <p:cNvGrpSpPr/>
          <p:nvPr/>
        </p:nvGrpSpPr>
        <p:grpSpPr>
          <a:xfrm>
            <a:off x="304800" y="1323456"/>
            <a:ext cx="2029504" cy="625273"/>
            <a:chOff x="1676400" y="2667000"/>
            <a:chExt cx="2898613" cy="524625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9A373A7-58D8-4873-98DC-2F827CCE2519}"/>
                </a:ext>
              </a:extLst>
            </p:cNvPr>
            <p:cNvSpPr/>
            <p:nvPr/>
          </p:nvSpPr>
          <p:spPr>
            <a:xfrm>
              <a:off x="1676400" y="2667000"/>
              <a:ext cx="2898613" cy="5246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500"/>
            </a:p>
          </p:txBody>
        </p:sp>
        <p:sp>
          <p:nvSpPr>
            <p:cNvPr id="20" name="3 Rectángulo">
              <a:extLst>
                <a:ext uri="{FF2B5EF4-FFF2-40B4-BE49-F238E27FC236}">
                  <a16:creationId xmlns:a16="http://schemas.microsoft.com/office/drawing/2014/main" id="{E83D2EF4-A2BE-45DD-A8F2-944245F35A7F}"/>
                </a:ext>
              </a:extLst>
            </p:cNvPr>
            <p:cNvSpPr/>
            <p:nvPr/>
          </p:nvSpPr>
          <p:spPr>
            <a:xfrm>
              <a:off x="1737376" y="2714571"/>
              <a:ext cx="195061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500" i="1" dirty="0" err="1">
                  <a:latin typeface="Arial"/>
                  <a:cs typeface="Arial"/>
                </a:rPr>
                <a:t>Cyberbulling</a:t>
              </a:r>
              <a:endParaRPr lang="en-AU" sz="2500" dirty="0"/>
            </a:p>
          </p:txBody>
        </p:sp>
      </p:grpSp>
      <p:pic>
        <p:nvPicPr>
          <p:cNvPr id="22" name="0 Imagen">
            <a:extLst>
              <a:ext uri="{FF2B5EF4-FFF2-40B4-BE49-F238E27FC236}">
                <a16:creationId xmlns:a16="http://schemas.microsoft.com/office/drawing/2014/main" id="{96BD2348-3521-473B-BDD8-B6F15E83C1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44387"/>
            <a:ext cx="304800" cy="256081"/>
          </a:xfrm>
          <a:prstGeom prst="rect">
            <a:avLst/>
          </a:prstGeom>
        </p:spPr>
      </p:pic>
      <p:sp>
        <p:nvSpPr>
          <p:cNvPr id="25" name="object 83">
            <a:extLst>
              <a:ext uri="{FF2B5EF4-FFF2-40B4-BE49-F238E27FC236}">
                <a16:creationId xmlns:a16="http://schemas.microsoft.com/office/drawing/2014/main" id="{B37E1167-00BA-4E71-8780-033063291316}"/>
              </a:ext>
            </a:extLst>
          </p:cNvPr>
          <p:cNvSpPr txBox="1"/>
          <p:nvPr/>
        </p:nvSpPr>
        <p:spPr>
          <a:xfrm>
            <a:off x="2667000" y="6177571"/>
            <a:ext cx="4600575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2000" spc="-5" dirty="0">
                <a:latin typeface="Arial"/>
                <a:cs typeface="Arial"/>
              </a:rPr>
              <a:t>TED </a:t>
            </a:r>
            <a:r>
              <a:rPr lang="es-ES" sz="2000" spc="-5" dirty="0" err="1">
                <a:latin typeface="Arial"/>
                <a:cs typeface="Arial"/>
              </a:rPr>
              <a:t>Talk</a:t>
            </a:r>
            <a:r>
              <a:rPr lang="es-ES" sz="2000" spc="-5" dirty="0">
                <a:latin typeface="Arial"/>
                <a:cs typeface="Arial"/>
              </a:rPr>
              <a:t> Prof. Dr. Ana X. Halabi</a:t>
            </a:r>
            <a:endParaRPr lang="es-ES" sz="20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s-ES" sz="1100" spc="-5" dirty="0">
                <a:latin typeface="Arial"/>
                <a:cs typeface="Arial"/>
              </a:rPr>
              <a:t>Universidad de La Sabana –  8NOV19 – ana.halabi@unisabana.edu.co</a:t>
            </a:r>
            <a:endParaRPr lang="es-ES" sz="1100" dirty="0"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106EB8-D837-457B-9766-908420583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2209800"/>
            <a:ext cx="61626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44387"/>
            <a:ext cx="304800" cy="256081"/>
          </a:xfrm>
          <a:prstGeom prst="rect">
            <a:avLst/>
          </a:prstGeom>
        </p:spPr>
      </p:pic>
      <p:sp>
        <p:nvSpPr>
          <p:cNvPr id="14" name="object 9"/>
          <p:cNvSpPr txBox="1">
            <a:spLocks/>
          </p:cNvSpPr>
          <p:nvPr/>
        </p:nvSpPr>
        <p:spPr>
          <a:xfrm>
            <a:off x="304800" y="136951"/>
            <a:ext cx="8279084" cy="1575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urier New"/>
                <a:ea typeface="+mj-ea"/>
                <a:cs typeface="Courier New"/>
              </a:defRPr>
            </a:lvl1pPr>
          </a:lstStyle>
          <a:p>
            <a:pPr marL="12700">
              <a:lnSpc>
                <a:spcPts val="4155"/>
              </a:lnSpc>
              <a:spcBef>
                <a:spcPts val="100"/>
              </a:spcBef>
            </a:pPr>
            <a:r>
              <a:rPr lang="es-ES" sz="3600" b="1" kern="0" dirty="0" err="1">
                <a:latin typeface="Arial"/>
                <a:cs typeface="Arial"/>
              </a:rPr>
              <a:t>Risks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our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kids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face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many</a:t>
            </a:r>
            <a:r>
              <a:rPr lang="es-ES" sz="3600" b="1" kern="0" dirty="0">
                <a:latin typeface="Arial"/>
                <a:cs typeface="Arial"/>
              </a:rPr>
              <a:t> times </a:t>
            </a:r>
            <a:r>
              <a:rPr lang="es-ES" sz="3600" b="1" kern="0" dirty="0" err="1">
                <a:latin typeface="Arial"/>
                <a:cs typeface="Arial"/>
              </a:rPr>
              <a:t>far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from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our</a:t>
            </a:r>
            <a:r>
              <a:rPr lang="es-ES" sz="3600" b="1" kern="0" dirty="0">
                <a:latin typeface="Arial"/>
                <a:cs typeface="Arial"/>
              </a:rPr>
              <a:t> control</a:t>
            </a:r>
            <a:br>
              <a:rPr lang="es-ES" sz="3600" b="1" kern="0" dirty="0">
                <a:latin typeface="Arial"/>
                <a:cs typeface="Arial"/>
              </a:rPr>
            </a:br>
            <a:endParaRPr lang="es-ES" sz="2800" kern="0" dirty="0">
              <a:solidFill>
                <a:srgbClr val="868686"/>
              </a:solidFill>
              <a:latin typeface="Arial"/>
              <a:cs typeface="Arial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027E245-A147-405C-BE87-2EF5CA8517E1}"/>
              </a:ext>
            </a:extLst>
          </p:cNvPr>
          <p:cNvGrpSpPr/>
          <p:nvPr/>
        </p:nvGrpSpPr>
        <p:grpSpPr>
          <a:xfrm>
            <a:off x="304800" y="1323458"/>
            <a:ext cx="2514600" cy="625271"/>
            <a:chOff x="1676400" y="2667000"/>
            <a:chExt cx="2898613" cy="524623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9A373A7-58D8-4873-98DC-2F827CCE2519}"/>
                </a:ext>
              </a:extLst>
            </p:cNvPr>
            <p:cNvSpPr/>
            <p:nvPr/>
          </p:nvSpPr>
          <p:spPr>
            <a:xfrm>
              <a:off x="1676400" y="2667000"/>
              <a:ext cx="2898613" cy="5246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500"/>
            </a:p>
          </p:txBody>
        </p:sp>
        <p:sp>
          <p:nvSpPr>
            <p:cNvPr id="20" name="3 Rectángulo">
              <a:extLst>
                <a:ext uri="{FF2B5EF4-FFF2-40B4-BE49-F238E27FC236}">
                  <a16:creationId xmlns:a16="http://schemas.microsoft.com/office/drawing/2014/main" id="{E83D2EF4-A2BE-45DD-A8F2-944245F35A7F}"/>
                </a:ext>
              </a:extLst>
            </p:cNvPr>
            <p:cNvSpPr/>
            <p:nvPr/>
          </p:nvSpPr>
          <p:spPr>
            <a:xfrm>
              <a:off x="1737376" y="2714571"/>
              <a:ext cx="2131660" cy="400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500" i="1" dirty="0">
                  <a:latin typeface="Arial"/>
                  <a:cs typeface="Arial"/>
                </a:rPr>
                <a:t>Child Grooming</a:t>
              </a:r>
              <a:endParaRPr lang="en-AU" sz="2500" dirty="0"/>
            </a:p>
          </p:txBody>
        </p:sp>
      </p:grpSp>
      <p:pic>
        <p:nvPicPr>
          <p:cNvPr id="22" name="0 Imagen">
            <a:extLst>
              <a:ext uri="{FF2B5EF4-FFF2-40B4-BE49-F238E27FC236}">
                <a16:creationId xmlns:a16="http://schemas.microsoft.com/office/drawing/2014/main" id="{96BD2348-3521-473B-BDD8-B6F15E83C1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44387"/>
            <a:ext cx="304800" cy="256081"/>
          </a:xfrm>
          <a:prstGeom prst="rect">
            <a:avLst/>
          </a:prstGeom>
        </p:spPr>
      </p:pic>
      <p:sp>
        <p:nvSpPr>
          <p:cNvPr id="25" name="object 83">
            <a:extLst>
              <a:ext uri="{FF2B5EF4-FFF2-40B4-BE49-F238E27FC236}">
                <a16:creationId xmlns:a16="http://schemas.microsoft.com/office/drawing/2014/main" id="{B37E1167-00BA-4E71-8780-033063291316}"/>
              </a:ext>
            </a:extLst>
          </p:cNvPr>
          <p:cNvSpPr txBox="1"/>
          <p:nvPr/>
        </p:nvSpPr>
        <p:spPr>
          <a:xfrm>
            <a:off x="2667000" y="6177571"/>
            <a:ext cx="4600575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2000" spc="-5" dirty="0">
                <a:latin typeface="Arial"/>
                <a:cs typeface="Arial"/>
              </a:rPr>
              <a:t>TED </a:t>
            </a:r>
            <a:r>
              <a:rPr lang="es-ES" sz="2000" spc="-5" dirty="0" err="1">
                <a:latin typeface="Arial"/>
                <a:cs typeface="Arial"/>
              </a:rPr>
              <a:t>Talk</a:t>
            </a:r>
            <a:r>
              <a:rPr lang="es-ES" sz="2000" spc="-5" dirty="0">
                <a:latin typeface="Arial"/>
                <a:cs typeface="Arial"/>
              </a:rPr>
              <a:t> Prof. Dr. Ana X. Halabi</a:t>
            </a:r>
            <a:endParaRPr lang="es-ES" sz="20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s-ES" sz="1100" spc="-5" dirty="0">
                <a:latin typeface="Arial"/>
                <a:cs typeface="Arial"/>
              </a:rPr>
              <a:t>Universidad de La Sabana –  8NOV19 – ana.halabi@unisabana.edu.co</a:t>
            </a:r>
            <a:endParaRPr lang="es-ES" sz="1100" dirty="0">
              <a:latin typeface="Arial"/>
              <a:cs typeface="Arial"/>
            </a:endParaRPr>
          </a:p>
        </p:txBody>
      </p:sp>
      <p:pic>
        <p:nvPicPr>
          <p:cNvPr id="5122" name="Picture 2" descr="Image result for Child grooming">
            <a:extLst>
              <a:ext uri="{FF2B5EF4-FFF2-40B4-BE49-F238E27FC236}">
                <a16:creationId xmlns:a16="http://schemas.microsoft.com/office/drawing/2014/main" id="{1483596C-C116-4C02-819F-A1DE0693D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22020"/>
            <a:ext cx="33718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0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44387"/>
            <a:ext cx="304800" cy="256081"/>
          </a:xfrm>
          <a:prstGeom prst="rect">
            <a:avLst/>
          </a:prstGeom>
        </p:spPr>
      </p:pic>
      <p:sp>
        <p:nvSpPr>
          <p:cNvPr id="14" name="object 9"/>
          <p:cNvSpPr txBox="1">
            <a:spLocks/>
          </p:cNvSpPr>
          <p:nvPr/>
        </p:nvSpPr>
        <p:spPr>
          <a:xfrm>
            <a:off x="304800" y="136951"/>
            <a:ext cx="8279084" cy="1575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urier New"/>
                <a:ea typeface="+mj-ea"/>
                <a:cs typeface="Courier New"/>
              </a:defRPr>
            </a:lvl1pPr>
          </a:lstStyle>
          <a:p>
            <a:pPr marL="12700">
              <a:lnSpc>
                <a:spcPts val="4155"/>
              </a:lnSpc>
              <a:spcBef>
                <a:spcPts val="100"/>
              </a:spcBef>
            </a:pPr>
            <a:r>
              <a:rPr lang="es-ES" sz="3600" b="1" kern="0" dirty="0" err="1">
                <a:latin typeface="Arial"/>
                <a:cs typeface="Arial"/>
              </a:rPr>
              <a:t>Risks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our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kids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face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many</a:t>
            </a:r>
            <a:r>
              <a:rPr lang="es-ES" sz="3600" b="1" kern="0" dirty="0">
                <a:latin typeface="Arial"/>
                <a:cs typeface="Arial"/>
              </a:rPr>
              <a:t> times </a:t>
            </a:r>
            <a:r>
              <a:rPr lang="es-ES" sz="3600" b="1" kern="0" dirty="0" err="1">
                <a:latin typeface="Arial"/>
                <a:cs typeface="Arial"/>
              </a:rPr>
              <a:t>far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from</a:t>
            </a:r>
            <a:r>
              <a:rPr lang="es-ES" sz="3600" b="1" kern="0" dirty="0">
                <a:latin typeface="Arial"/>
                <a:cs typeface="Arial"/>
              </a:rPr>
              <a:t> </a:t>
            </a:r>
            <a:r>
              <a:rPr lang="es-ES" sz="3600" b="1" kern="0" dirty="0" err="1">
                <a:latin typeface="Arial"/>
                <a:cs typeface="Arial"/>
              </a:rPr>
              <a:t>our</a:t>
            </a:r>
            <a:r>
              <a:rPr lang="es-ES" sz="3600" b="1" kern="0" dirty="0">
                <a:latin typeface="Arial"/>
                <a:cs typeface="Arial"/>
              </a:rPr>
              <a:t> control</a:t>
            </a:r>
            <a:br>
              <a:rPr lang="es-ES" sz="3600" b="1" kern="0" dirty="0">
                <a:latin typeface="Arial"/>
                <a:cs typeface="Arial"/>
              </a:rPr>
            </a:br>
            <a:endParaRPr lang="es-ES" sz="2800" kern="0" dirty="0">
              <a:solidFill>
                <a:srgbClr val="868686"/>
              </a:solidFill>
              <a:latin typeface="Arial"/>
              <a:cs typeface="Arial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027E245-A147-405C-BE87-2EF5CA8517E1}"/>
              </a:ext>
            </a:extLst>
          </p:cNvPr>
          <p:cNvGrpSpPr/>
          <p:nvPr/>
        </p:nvGrpSpPr>
        <p:grpSpPr>
          <a:xfrm>
            <a:off x="304800" y="1323458"/>
            <a:ext cx="1295400" cy="625271"/>
            <a:chOff x="1676400" y="2667000"/>
            <a:chExt cx="2898613" cy="524623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9A373A7-58D8-4873-98DC-2F827CCE2519}"/>
                </a:ext>
              </a:extLst>
            </p:cNvPr>
            <p:cNvSpPr/>
            <p:nvPr/>
          </p:nvSpPr>
          <p:spPr>
            <a:xfrm>
              <a:off x="1676400" y="2667000"/>
              <a:ext cx="2898613" cy="5246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500"/>
            </a:p>
          </p:txBody>
        </p:sp>
        <p:sp>
          <p:nvSpPr>
            <p:cNvPr id="20" name="3 Rectángulo">
              <a:extLst>
                <a:ext uri="{FF2B5EF4-FFF2-40B4-BE49-F238E27FC236}">
                  <a16:creationId xmlns:a16="http://schemas.microsoft.com/office/drawing/2014/main" id="{E83D2EF4-A2BE-45DD-A8F2-944245F35A7F}"/>
                </a:ext>
              </a:extLst>
            </p:cNvPr>
            <p:cNvSpPr/>
            <p:nvPr/>
          </p:nvSpPr>
          <p:spPr>
            <a:xfrm>
              <a:off x="1737376" y="2714571"/>
              <a:ext cx="1443504" cy="400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500" i="1" dirty="0" err="1">
                  <a:latin typeface="Arial"/>
                  <a:cs typeface="Arial"/>
                </a:rPr>
                <a:t>Sexting</a:t>
              </a:r>
              <a:endParaRPr lang="en-AU" sz="2500" dirty="0"/>
            </a:p>
          </p:txBody>
        </p:sp>
      </p:grpSp>
      <p:pic>
        <p:nvPicPr>
          <p:cNvPr id="22" name="0 Imagen">
            <a:extLst>
              <a:ext uri="{FF2B5EF4-FFF2-40B4-BE49-F238E27FC236}">
                <a16:creationId xmlns:a16="http://schemas.microsoft.com/office/drawing/2014/main" id="{96BD2348-3521-473B-BDD8-B6F15E83C1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44387"/>
            <a:ext cx="304800" cy="256081"/>
          </a:xfrm>
          <a:prstGeom prst="rect">
            <a:avLst/>
          </a:prstGeom>
        </p:spPr>
      </p:pic>
      <p:sp>
        <p:nvSpPr>
          <p:cNvPr id="25" name="object 83">
            <a:extLst>
              <a:ext uri="{FF2B5EF4-FFF2-40B4-BE49-F238E27FC236}">
                <a16:creationId xmlns:a16="http://schemas.microsoft.com/office/drawing/2014/main" id="{B37E1167-00BA-4E71-8780-033063291316}"/>
              </a:ext>
            </a:extLst>
          </p:cNvPr>
          <p:cNvSpPr txBox="1"/>
          <p:nvPr/>
        </p:nvSpPr>
        <p:spPr>
          <a:xfrm>
            <a:off x="2667000" y="6177571"/>
            <a:ext cx="4600575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2000" spc="-5" dirty="0">
                <a:latin typeface="Arial"/>
                <a:cs typeface="Arial"/>
              </a:rPr>
              <a:t>TED </a:t>
            </a:r>
            <a:r>
              <a:rPr lang="es-ES" sz="2000" spc="-5" dirty="0" err="1">
                <a:latin typeface="Arial"/>
                <a:cs typeface="Arial"/>
              </a:rPr>
              <a:t>Talk</a:t>
            </a:r>
            <a:r>
              <a:rPr lang="es-ES" sz="2000" spc="-5" dirty="0">
                <a:latin typeface="Arial"/>
                <a:cs typeface="Arial"/>
              </a:rPr>
              <a:t> Prof. Dr. Ana X. Halabi</a:t>
            </a:r>
            <a:endParaRPr lang="es-ES" sz="20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s-ES" sz="1100" spc="-5" dirty="0">
                <a:latin typeface="Arial"/>
                <a:cs typeface="Arial"/>
              </a:rPr>
              <a:t>Universidad de La Sabana –  8NOV19 – ana.halabi@unisabana.edu.co</a:t>
            </a:r>
            <a:endParaRPr lang="es-ES" sz="1100" dirty="0">
              <a:latin typeface="Arial"/>
              <a:cs typeface="Arial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85846CF-95BC-4A20-84B7-703634F1E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0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7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081" name="Picture 7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082" name="Oval 7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83" name="Picture 8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084" name="Picture 8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085" name="Rectangle 8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6" name="Rectangle 86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83">
            <a:extLst>
              <a:ext uri="{FF2B5EF4-FFF2-40B4-BE49-F238E27FC236}">
                <a16:creationId xmlns:a16="http://schemas.microsoft.com/office/drawing/2014/main" id="{AB3B6311-F611-42B7-8CE8-41F60FD6759C}"/>
              </a:ext>
            </a:extLst>
          </p:cNvPr>
          <p:cNvSpPr txBox="1"/>
          <p:nvPr/>
        </p:nvSpPr>
        <p:spPr>
          <a:xfrm>
            <a:off x="6143943" y="1325880"/>
            <a:ext cx="2514282" cy="3066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2200" spc="-5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When a kid plays </a:t>
            </a:r>
            <a:r>
              <a:rPr lang="en-AU" sz="2200" b="1" spc="-5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fortnite</a:t>
            </a:r>
            <a:r>
              <a:rPr lang="en-AU" sz="2200" b="1" spc="-5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AU" sz="2200" spc="-5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his/her blood pressure goes up to 200 to 210</a:t>
            </a:r>
            <a:endParaRPr lang="en-US" sz="2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9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1" name="Freeform: Shape 90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57465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8" name="Picture 6" descr="Image result for fortnite">
            <a:extLst>
              <a:ext uri="{FF2B5EF4-FFF2-40B4-BE49-F238E27FC236}">
                <a16:creationId xmlns:a16="http://schemas.microsoft.com/office/drawing/2014/main" id="{6B3B0F47-0794-4EA2-B69D-38A4E778A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890" y="2117807"/>
            <a:ext cx="4702997" cy="26219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44387"/>
            <a:ext cx="304800" cy="256081"/>
          </a:xfrm>
          <a:prstGeom prst="rect">
            <a:avLst/>
          </a:prstGeom>
        </p:spPr>
      </p:pic>
      <p:pic>
        <p:nvPicPr>
          <p:cNvPr id="22" name="0 Imagen">
            <a:extLst>
              <a:ext uri="{FF2B5EF4-FFF2-40B4-BE49-F238E27FC236}">
                <a16:creationId xmlns:a16="http://schemas.microsoft.com/office/drawing/2014/main" id="{96BD2348-3521-473B-BDD8-B6F15E83C12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44387"/>
            <a:ext cx="304800" cy="256081"/>
          </a:xfrm>
          <a:prstGeom prst="rect">
            <a:avLst/>
          </a:prstGeom>
        </p:spPr>
      </p:pic>
      <p:sp>
        <p:nvSpPr>
          <p:cNvPr id="31" name="object 83">
            <a:extLst>
              <a:ext uri="{FF2B5EF4-FFF2-40B4-BE49-F238E27FC236}">
                <a16:creationId xmlns:a16="http://schemas.microsoft.com/office/drawing/2014/main" id="{2BB1E514-8C59-4E39-A026-96A6C5D1C85D}"/>
              </a:ext>
            </a:extLst>
          </p:cNvPr>
          <p:cNvSpPr txBox="1"/>
          <p:nvPr/>
        </p:nvSpPr>
        <p:spPr>
          <a:xfrm>
            <a:off x="727471" y="6096000"/>
            <a:ext cx="4600575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2000" spc="-5" dirty="0">
                <a:latin typeface="Arial"/>
                <a:cs typeface="Arial"/>
              </a:rPr>
              <a:t>TED </a:t>
            </a:r>
            <a:r>
              <a:rPr lang="es-ES" sz="2000" spc="-5" dirty="0" err="1">
                <a:latin typeface="Arial"/>
                <a:cs typeface="Arial"/>
              </a:rPr>
              <a:t>Talk</a:t>
            </a:r>
            <a:r>
              <a:rPr lang="es-ES" sz="2000" spc="-5" dirty="0">
                <a:latin typeface="Arial"/>
                <a:cs typeface="Arial"/>
              </a:rPr>
              <a:t> Prof. Dr. Ana X. Halabi</a:t>
            </a:r>
            <a:endParaRPr lang="es-ES" sz="20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s-ES" sz="1100" spc="-5" dirty="0">
                <a:latin typeface="Arial"/>
                <a:cs typeface="Arial"/>
              </a:rPr>
              <a:t>Universidad de La Sabana –  8NOV19 – ana.halabi@unisabana.edu.co</a:t>
            </a:r>
            <a:endParaRPr lang="es-ES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773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44387"/>
            <a:ext cx="304800" cy="256081"/>
          </a:xfrm>
          <a:prstGeom prst="rect">
            <a:avLst/>
          </a:prstGeom>
        </p:spPr>
      </p:pic>
      <p:pic>
        <p:nvPicPr>
          <p:cNvPr id="22" name="0 Imagen">
            <a:extLst>
              <a:ext uri="{FF2B5EF4-FFF2-40B4-BE49-F238E27FC236}">
                <a16:creationId xmlns:a16="http://schemas.microsoft.com/office/drawing/2014/main" id="{96BD2348-3521-473B-BDD8-B6F15E83C1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44387"/>
            <a:ext cx="304800" cy="256081"/>
          </a:xfrm>
          <a:prstGeom prst="rect">
            <a:avLst/>
          </a:prstGeom>
        </p:spPr>
      </p:pic>
      <p:pic>
        <p:nvPicPr>
          <p:cNvPr id="3074" name="Picture 2" descr="Image result for pampers for gamers">
            <a:extLst>
              <a:ext uri="{FF2B5EF4-FFF2-40B4-BE49-F238E27FC236}">
                <a16:creationId xmlns:a16="http://schemas.microsoft.com/office/drawing/2014/main" id="{8367397D-D954-45A6-B332-D5E1069A1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1417"/>
            <a:ext cx="5562600" cy="412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83">
            <a:extLst>
              <a:ext uri="{FF2B5EF4-FFF2-40B4-BE49-F238E27FC236}">
                <a16:creationId xmlns:a16="http://schemas.microsoft.com/office/drawing/2014/main" id="{AB3B6311-F611-42B7-8CE8-41F60FD6759C}"/>
              </a:ext>
            </a:extLst>
          </p:cNvPr>
          <p:cNvSpPr txBox="1"/>
          <p:nvPr/>
        </p:nvSpPr>
        <p:spPr>
          <a:xfrm>
            <a:off x="2667000" y="6177571"/>
            <a:ext cx="4600575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2000" spc="-5" dirty="0">
                <a:latin typeface="Arial"/>
                <a:cs typeface="Arial"/>
              </a:rPr>
              <a:t>TED </a:t>
            </a:r>
            <a:r>
              <a:rPr lang="es-ES" sz="2000" spc="-5" dirty="0" err="1">
                <a:latin typeface="Arial"/>
                <a:cs typeface="Arial"/>
              </a:rPr>
              <a:t>Talk</a:t>
            </a:r>
            <a:r>
              <a:rPr lang="es-ES" sz="2000" spc="-5" dirty="0">
                <a:latin typeface="Arial"/>
                <a:cs typeface="Arial"/>
              </a:rPr>
              <a:t> Prof. Dr. Ana X. Halabi</a:t>
            </a:r>
            <a:endParaRPr lang="es-ES" sz="20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s-ES" sz="1100" spc="-5" dirty="0">
                <a:latin typeface="Arial"/>
                <a:cs typeface="Arial"/>
              </a:rPr>
              <a:t>Universidad de La Sabana –  8NOV19 – ana.halabi@unisabana.edu.co</a:t>
            </a:r>
            <a:endParaRPr lang="es-ES" sz="1100" dirty="0">
              <a:latin typeface="Arial"/>
              <a:cs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8BDEA6F-B9D2-48F6-86B5-7F9CCABC92AC}"/>
              </a:ext>
            </a:extLst>
          </p:cNvPr>
          <p:cNvGrpSpPr/>
          <p:nvPr/>
        </p:nvGrpSpPr>
        <p:grpSpPr>
          <a:xfrm>
            <a:off x="228601" y="161256"/>
            <a:ext cx="8622632" cy="1290611"/>
            <a:chOff x="1676402" y="2605313"/>
            <a:chExt cx="19294174" cy="108286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32D4DE1-B0E9-4AED-8A20-8533B5725F30}"/>
                </a:ext>
              </a:extLst>
            </p:cNvPr>
            <p:cNvSpPr/>
            <p:nvPr/>
          </p:nvSpPr>
          <p:spPr>
            <a:xfrm>
              <a:off x="1703325" y="2642329"/>
              <a:ext cx="19267251" cy="10458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500"/>
            </a:p>
          </p:txBody>
        </p:sp>
        <p:sp>
          <p:nvSpPr>
            <p:cNvPr id="8" name="3 Rectángulo">
              <a:extLst>
                <a:ext uri="{FF2B5EF4-FFF2-40B4-BE49-F238E27FC236}">
                  <a16:creationId xmlns:a16="http://schemas.microsoft.com/office/drawing/2014/main" id="{26E95D2A-9D10-4F1D-B02F-15D1B102571C}"/>
                </a:ext>
              </a:extLst>
            </p:cNvPr>
            <p:cNvSpPr/>
            <p:nvPr/>
          </p:nvSpPr>
          <p:spPr>
            <a:xfrm>
              <a:off x="1676402" y="2605313"/>
              <a:ext cx="19267251" cy="1045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500" i="1" dirty="0">
                  <a:latin typeface="Arial"/>
                  <a:cs typeface="Arial"/>
                </a:rPr>
                <a:t>Kids are wearing diapers, so as not to stand and go to the bathroom but keep playing. Some of them last 8 hours. You have to understand that this is addiction.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657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902" y="6236970"/>
            <a:ext cx="8426450" cy="0"/>
          </a:xfrm>
          <a:custGeom>
            <a:avLst/>
            <a:gdLst/>
            <a:ahLst/>
            <a:cxnLst/>
            <a:rect l="l" t="t" r="r" b="b"/>
            <a:pathLst>
              <a:path w="8426450">
                <a:moveTo>
                  <a:pt x="0" y="0"/>
                </a:moveTo>
                <a:lnTo>
                  <a:pt x="8426450" y="0"/>
                </a:lnTo>
              </a:path>
            </a:pathLst>
          </a:custGeom>
          <a:ln w="6096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0C096FA0-4DCF-423B-AD66-4BE02CB06455}"/>
              </a:ext>
            </a:extLst>
          </p:cNvPr>
          <p:cNvSpPr txBox="1"/>
          <p:nvPr/>
        </p:nvSpPr>
        <p:spPr>
          <a:xfrm>
            <a:off x="2438400" y="6248400"/>
            <a:ext cx="4600575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2000" spc="-5" dirty="0">
                <a:latin typeface="Arial"/>
                <a:cs typeface="Arial"/>
              </a:rPr>
              <a:t>TED </a:t>
            </a:r>
            <a:r>
              <a:rPr lang="es-ES" sz="2000" spc="-5" dirty="0" err="1">
                <a:latin typeface="Arial"/>
                <a:cs typeface="Arial"/>
              </a:rPr>
              <a:t>Talk</a:t>
            </a:r>
            <a:r>
              <a:rPr lang="es-ES" sz="2000" spc="-5" dirty="0">
                <a:latin typeface="Arial"/>
                <a:cs typeface="Arial"/>
              </a:rPr>
              <a:t> Prof. Dr. Ana X. Halabi</a:t>
            </a:r>
            <a:endParaRPr lang="es-ES" sz="20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s-ES" sz="1100" spc="-5" dirty="0">
                <a:latin typeface="Arial"/>
                <a:cs typeface="Arial"/>
              </a:rPr>
              <a:t>Universidad de La Sabana –  8NOV19 – ana.halabi@unisabana.edu.co</a:t>
            </a:r>
            <a:endParaRPr lang="es-ES" sz="1100" dirty="0">
              <a:latin typeface="Arial"/>
              <a:cs typeface="Arial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CCBE885-3A53-4AC2-B458-7F5694CE7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97" r="59167" b="42393"/>
          <a:stretch/>
        </p:blipFill>
        <p:spPr>
          <a:xfrm>
            <a:off x="1772304" y="228600"/>
            <a:ext cx="6814800" cy="273718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8AC3DBB-99AA-4775-B5F7-25006A6848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9" t="6897" r="60834" b="37322"/>
          <a:stretch/>
        </p:blipFill>
        <p:spPr>
          <a:xfrm>
            <a:off x="358902" y="3124200"/>
            <a:ext cx="5729077" cy="28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28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610</Words>
  <Application>Microsoft Office PowerPoint</Application>
  <PresentationFormat>Presentación en pantalla (4:3)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How much technology can help our kinds and how much it can damage their lives?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How much technology can help our kinds and how much it can damage their lives?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technology can help our kinds and how much it can damage their lives?</dc:title>
  <dc:creator>Ana Ximena Halabi Echeverri</dc:creator>
  <cp:lastModifiedBy>Javier Orlando Saenz Romero</cp:lastModifiedBy>
  <cp:revision>1</cp:revision>
  <dcterms:created xsi:type="dcterms:W3CDTF">2019-11-08T05:11:52Z</dcterms:created>
  <dcterms:modified xsi:type="dcterms:W3CDTF">2020-01-17T14:00:10Z</dcterms:modified>
</cp:coreProperties>
</file>