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210077-B188-49BC-84BD-7514D8A00CB5}" type="datetimeFigureOut">
              <a:rPr lang="es-ES" smtClean="0"/>
              <a:pPr/>
              <a:t>12/12/2017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120FB1-5CBE-4DF4-98DC-2CCACD1F1A62}"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32</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3120FB1-5CBE-4DF4-98DC-2CCACD1F1A62}"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49DD070-FF23-475B-B24F-F058AC2B52BF}" type="datetimeFigureOut">
              <a:rPr lang="es-ES" smtClean="0"/>
              <a:pPr/>
              <a:t>12/12/2017</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FFCD0B0-809A-4C6B-86E5-6D8666250CC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
        <p:nvSpPr>
          <p:cNvPr id="7" name="6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
        <p:nvSpPr>
          <p:cNvPr id="8" name="7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
        <p:nvSpPr>
          <p:cNvPr id="6" name="5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49DD070-FF23-475B-B24F-F058AC2B52BF}" type="datetimeFigureOut">
              <a:rPr lang="es-ES" smtClean="0"/>
              <a:pPr/>
              <a:t>12/12/2017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849DD070-FF23-475B-B24F-F058AC2B52BF}" type="datetimeFigureOut">
              <a:rPr lang="es-ES" smtClean="0"/>
              <a:pPr/>
              <a:t>12/12/2017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FCD0B0-809A-4C6B-86E5-6D8666250CC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49DD070-FF23-475B-B24F-F058AC2B52BF}" type="datetimeFigureOut">
              <a:rPr lang="es-ES" smtClean="0"/>
              <a:pPr/>
              <a:t>12/12/2017</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FFCD0B0-809A-4C6B-86E5-6D8666250CC5}"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9DD070-FF23-475B-B24F-F058AC2B52BF}" type="datetimeFigureOut">
              <a:rPr lang="es-ES" smtClean="0"/>
              <a:pPr/>
              <a:t>12/12/2017</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FCD0B0-809A-4C6B-86E5-6D8666250CC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3200" b="1" dirty="0"/>
              <a:t>DIAGNOSTICO INTEGRAL DE LA GESTIÓN DEL </a:t>
            </a:r>
            <a:r>
              <a:rPr lang="es-ES" sz="3200" b="1" dirty="0" smtClean="0"/>
              <a:t>CONOCIMIENTO EN </a:t>
            </a:r>
            <a:r>
              <a:rPr lang="es-ES" sz="3200" b="1" dirty="0"/>
              <a:t>LA EMPRESA INTCOMEX COLOMBIA LTDA.</a:t>
            </a:r>
            <a:r>
              <a:rPr lang="es-ES" sz="3200" dirty="0"/>
              <a:t/>
            </a:r>
            <a:br>
              <a:rPr lang="es-ES" sz="3200" dirty="0"/>
            </a:br>
            <a:endParaRPr lang="es-ES" sz="3200" dirty="0"/>
          </a:p>
        </p:txBody>
      </p:sp>
      <p:sp>
        <p:nvSpPr>
          <p:cNvPr id="3" name="2 Subtítulo"/>
          <p:cNvSpPr>
            <a:spLocks noGrp="1"/>
          </p:cNvSpPr>
          <p:nvPr>
            <p:ph type="subTitle" idx="1"/>
          </p:nvPr>
        </p:nvSpPr>
        <p:spPr/>
        <p:txBody>
          <a:bodyPr>
            <a:normAutofit fontScale="92500" lnSpcReduction="20000"/>
          </a:bodyPr>
          <a:lstStyle/>
          <a:p>
            <a:r>
              <a:rPr lang="es-ES" b="1" dirty="0" smtClean="0">
                <a:effectLst>
                  <a:outerShdw blurRad="50800" dist="38100" algn="tr" rotWithShape="0">
                    <a:prstClr val="black">
                      <a:alpha val="40000"/>
                    </a:prstClr>
                  </a:outerShdw>
                </a:effectLst>
              </a:rPr>
              <a:t>VILMA </a:t>
            </a:r>
            <a:r>
              <a:rPr lang="es-ES" b="1" dirty="0">
                <a:effectLst>
                  <a:outerShdw blurRad="50800" dist="38100" algn="tr" rotWithShape="0">
                    <a:prstClr val="black">
                      <a:alpha val="40000"/>
                    </a:prstClr>
                  </a:outerShdw>
                </a:effectLst>
              </a:rPr>
              <a:t>DIAZ DAZA</a:t>
            </a:r>
            <a:endParaRPr lang="es-ES" dirty="0"/>
          </a:p>
          <a:p>
            <a:r>
              <a:rPr lang="es-ES" b="1" dirty="0">
                <a:effectLst>
                  <a:outerShdw blurRad="50800" dist="38100" algn="tr" rotWithShape="0">
                    <a:prstClr val="black">
                      <a:alpha val="40000"/>
                    </a:prstClr>
                  </a:outerShdw>
                </a:effectLst>
              </a:rPr>
              <a:t>MILDRETT NAVARRO </a:t>
            </a:r>
            <a:endParaRPr lang="es-ES" dirty="0"/>
          </a:p>
          <a:p>
            <a:r>
              <a:rPr lang="es-ES" b="1" dirty="0">
                <a:effectLst>
                  <a:outerShdw blurRad="50800" dist="38100" algn="tr" rotWithShape="0">
                    <a:prstClr val="black">
                      <a:alpha val="40000"/>
                    </a:prstClr>
                  </a:outerShdw>
                </a:effectLst>
              </a:rPr>
              <a:t>VIVIANA CARDENAS</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1268760"/>
            <a:ext cx="7488832" cy="3672408"/>
          </a:xfrm>
          <a:prstGeom prst="rect">
            <a:avLst/>
          </a:prstGeom>
          <a:noFill/>
          <a:ln w="9525">
            <a:noFill/>
            <a:miter lim="800000"/>
            <a:headEnd/>
            <a:tailEnd/>
          </a:ln>
        </p:spPr>
      </p:pic>
      <p:sp>
        <p:nvSpPr>
          <p:cNvPr id="35841" name="Rectangle 1"/>
          <p:cNvSpPr>
            <a:spLocks noChangeArrowheads="1"/>
          </p:cNvSpPr>
          <p:nvPr/>
        </p:nvSpPr>
        <p:spPr bwMode="auto">
          <a:xfrm>
            <a:off x="1763688" y="5116542"/>
            <a:ext cx="522007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b="1" i="0" u="none" strike="noStrike" cap="none" normalizeH="0" baseline="0" dirty="0" smtClean="0">
                <a:ln>
                  <a:noFill/>
                </a:ln>
                <a:solidFill>
                  <a:schemeClr val="tx1"/>
                </a:solidFill>
                <a:effectLst/>
                <a:latin typeface="+mj-lt"/>
                <a:ea typeface="Times New Roman" pitchFamily="18" charset="0"/>
                <a:cs typeface="Arial" pitchFamily="34" charset="0"/>
              </a:rPr>
              <a:t>Gráfica No. 3. Aspectos importantes para el desempeño laboral:</a:t>
            </a:r>
            <a:endParaRPr kumimoji="0" lang="es-CO"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0" y="1052736"/>
            <a:ext cx="9144000" cy="3552601"/>
          </a:xfrm>
          <a:prstGeom prst="rect">
            <a:avLst/>
          </a:prstGeom>
          <a:noFill/>
          <a:ln w="9525">
            <a:noFill/>
            <a:miter lim="800000"/>
            <a:headEnd/>
            <a:tailEnd/>
          </a:ln>
        </p:spPr>
      </p:pic>
      <p:sp>
        <p:nvSpPr>
          <p:cNvPr id="3" name="2 Rectángulo"/>
          <p:cNvSpPr/>
          <p:nvPr/>
        </p:nvSpPr>
        <p:spPr>
          <a:xfrm>
            <a:off x="2286000" y="4942909"/>
            <a:ext cx="4572000" cy="646331"/>
          </a:xfrm>
          <a:prstGeom prst="rect">
            <a:avLst/>
          </a:prstGeom>
        </p:spPr>
        <p:txBody>
          <a:bodyPr>
            <a:spAutoFit/>
          </a:bodyPr>
          <a:lstStyle/>
          <a:p>
            <a:r>
              <a:rPr lang="es-CO" b="1" dirty="0"/>
              <a:t>Gráfica No. 4. Áreas de mayor aporte al conocimiento de la Empresa:</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899592" y="836712"/>
            <a:ext cx="7272808" cy="4176463"/>
          </a:xfrm>
          <a:prstGeom prst="rect">
            <a:avLst/>
          </a:prstGeom>
          <a:noFill/>
          <a:ln w="9525">
            <a:noFill/>
            <a:miter lim="800000"/>
            <a:headEnd/>
            <a:tailEnd/>
          </a:ln>
        </p:spPr>
      </p:pic>
      <p:sp>
        <p:nvSpPr>
          <p:cNvPr id="37889" name="Rectangle 1"/>
          <p:cNvSpPr>
            <a:spLocks noChangeArrowheads="1"/>
          </p:cNvSpPr>
          <p:nvPr/>
        </p:nvSpPr>
        <p:spPr bwMode="auto">
          <a:xfrm>
            <a:off x="2123728" y="5158933"/>
            <a:ext cx="48245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b="1" i="0" u="none" strike="noStrike" cap="none" normalizeH="0" baseline="0" dirty="0" smtClean="0">
                <a:ln>
                  <a:noFill/>
                </a:ln>
                <a:solidFill>
                  <a:schemeClr val="tx1"/>
                </a:solidFill>
                <a:effectLst/>
                <a:latin typeface="+mj-lt"/>
                <a:ea typeface="Times New Roman" pitchFamily="18" charset="0"/>
                <a:cs typeface="Arial" pitchFamily="34" charset="0"/>
              </a:rPr>
              <a:t>Gráfica No. 5. Principales fuentes del conocimiento</a:t>
            </a:r>
            <a:endParaRPr kumimoji="0" lang="es-CO"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872208" y="4848835"/>
            <a:ext cx="536408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b="1" i="0" u="none" strike="noStrike" cap="none" normalizeH="0" baseline="0" dirty="0" smtClean="0">
                <a:ln>
                  <a:noFill/>
                </a:ln>
                <a:solidFill>
                  <a:schemeClr val="tx1"/>
                </a:solidFill>
                <a:effectLst/>
                <a:latin typeface="+mj-lt"/>
                <a:ea typeface="Times New Roman" pitchFamily="18" charset="0"/>
                <a:cs typeface="Arial" pitchFamily="34" charset="0"/>
              </a:rPr>
              <a:t>Gráfica No. 6. Aspectos de mejora como consecuencia del conocimiento</a:t>
            </a:r>
            <a:endParaRPr kumimoji="0" lang="es-ES"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mj-lt"/>
              <a:cs typeface="Arial" pitchFamily="34" charset="0"/>
            </a:endParaRPr>
          </a:p>
        </p:txBody>
      </p:sp>
      <p:pic>
        <p:nvPicPr>
          <p:cNvPr id="41985" name="Imagen 6"/>
          <p:cNvPicPr>
            <a:picLocks noChangeAspect="1" noChangeArrowheads="1"/>
          </p:cNvPicPr>
          <p:nvPr/>
        </p:nvPicPr>
        <p:blipFill>
          <a:blip r:embed="rId3" cstate="print"/>
          <a:srcRect/>
          <a:stretch>
            <a:fillRect/>
          </a:stretch>
        </p:blipFill>
        <p:spPr bwMode="auto">
          <a:xfrm>
            <a:off x="271503" y="980728"/>
            <a:ext cx="8620977" cy="3679676"/>
          </a:xfrm>
          <a:prstGeom prst="rect">
            <a:avLst/>
          </a:prstGeom>
          <a:noFill/>
        </p:spPr>
      </p:pic>
      <p:sp>
        <p:nvSpPr>
          <p:cNvPr id="41987" name="Rectangle 3"/>
          <p:cNvSpPr>
            <a:spLocks noChangeArrowheads="1"/>
          </p:cNvSpPr>
          <p:nvPr/>
        </p:nvSpPr>
        <p:spPr bwMode="auto">
          <a:xfrm>
            <a:off x="0" y="2552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539552" y="836712"/>
            <a:ext cx="8064896" cy="4392488"/>
          </a:xfrm>
          <a:prstGeom prst="rect">
            <a:avLst/>
          </a:prstGeom>
          <a:noFill/>
          <a:ln w="9525">
            <a:noFill/>
            <a:miter lim="800000"/>
            <a:headEnd/>
            <a:tailEnd/>
          </a:ln>
        </p:spPr>
      </p:pic>
      <p:sp>
        <p:nvSpPr>
          <p:cNvPr id="3" name="2 Rectángulo"/>
          <p:cNvSpPr/>
          <p:nvPr/>
        </p:nvSpPr>
        <p:spPr>
          <a:xfrm>
            <a:off x="2411760" y="5373216"/>
            <a:ext cx="4572000" cy="923330"/>
          </a:xfrm>
          <a:prstGeom prst="rect">
            <a:avLst/>
          </a:prstGeom>
        </p:spPr>
        <p:txBody>
          <a:bodyPr>
            <a:spAutoFit/>
          </a:bodyPr>
          <a:lstStyle/>
          <a:p>
            <a:r>
              <a:rPr lang="es-CO" b="1" dirty="0"/>
              <a:t>Gráfica No. 7. Herramientas de conocimiento más utilizadas en la </a:t>
            </a:r>
            <a:r>
              <a:rPr lang="es-CO" b="1" dirty="0" smtClean="0"/>
              <a:t>empresa</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836712"/>
            <a:ext cx="7920880" cy="3668613"/>
          </a:xfrm>
          <a:prstGeom prst="rect">
            <a:avLst/>
          </a:prstGeom>
          <a:noFill/>
          <a:ln w="9525">
            <a:noFill/>
            <a:miter lim="800000"/>
            <a:headEnd/>
            <a:tailEnd/>
          </a:ln>
        </p:spPr>
      </p:pic>
      <p:sp>
        <p:nvSpPr>
          <p:cNvPr id="3" name="2 Rectángulo"/>
          <p:cNvSpPr/>
          <p:nvPr/>
        </p:nvSpPr>
        <p:spPr>
          <a:xfrm>
            <a:off x="2195736" y="4869160"/>
            <a:ext cx="4572000" cy="646331"/>
          </a:xfrm>
          <a:prstGeom prst="rect">
            <a:avLst/>
          </a:prstGeom>
        </p:spPr>
        <p:txBody>
          <a:bodyPr>
            <a:spAutoFit/>
          </a:bodyPr>
          <a:lstStyle/>
          <a:p>
            <a:r>
              <a:rPr lang="es-CO" b="1" dirty="0"/>
              <a:t>Gráfica No. 8. Medios de información de logros corporativos</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395536" y="764704"/>
            <a:ext cx="8352927" cy="3600400"/>
          </a:xfrm>
          <a:prstGeom prst="rect">
            <a:avLst/>
          </a:prstGeom>
          <a:noFill/>
          <a:ln w="9525">
            <a:noFill/>
            <a:miter lim="800000"/>
            <a:headEnd/>
            <a:tailEnd/>
          </a:ln>
        </p:spPr>
      </p:pic>
      <p:sp>
        <p:nvSpPr>
          <p:cNvPr id="3" name="2 Rectángulo"/>
          <p:cNvSpPr/>
          <p:nvPr/>
        </p:nvSpPr>
        <p:spPr>
          <a:xfrm>
            <a:off x="2286000" y="4725144"/>
            <a:ext cx="4572000" cy="646331"/>
          </a:xfrm>
          <a:prstGeom prst="rect">
            <a:avLst/>
          </a:prstGeom>
        </p:spPr>
        <p:txBody>
          <a:bodyPr>
            <a:spAutoFit/>
          </a:bodyPr>
          <a:lstStyle/>
          <a:p>
            <a:r>
              <a:rPr lang="es-CO" b="1" dirty="0"/>
              <a:t>Grafico No. 9. Medios para conocer el entorno externo</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467544" y="764704"/>
            <a:ext cx="8136904" cy="4032448"/>
          </a:xfrm>
          <a:prstGeom prst="rect">
            <a:avLst/>
          </a:prstGeom>
          <a:noFill/>
          <a:ln w="9525">
            <a:noFill/>
            <a:miter lim="800000"/>
            <a:headEnd/>
            <a:tailEnd/>
          </a:ln>
        </p:spPr>
      </p:pic>
      <p:sp>
        <p:nvSpPr>
          <p:cNvPr id="3" name="2 Rectángulo"/>
          <p:cNvSpPr/>
          <p:nvPr/>
        </p:nvSpPr>
        <p:spPr>
          <a:xfrm>
            <a:off x="2286000" y="5230941"/>
            <a:ext cx="4572000" cy="646331"/>
          </a:xfrm>
          <a:prstGeom prst="rect">
            <a:avLst/>
          </a:prstGeom>
        </p:spPr>
        <p:txBody>
          <a:bodyPr>
            <a:spAutoFit/>
          </a:bodyPr>
          <a:lstStyle/>
          <a:p>
            <a:r>
              <a:rPr lang="es-CO" b="1" dirty="0"/>
              <a:t>Gráfica No. 10. Resultados de capacitación reflejados</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1052736"/>
            <a:ext cx="7704856" cy="3424014"/>
          </a:xfrm>
          <a:prstGeom prst="rect">
            <a:avLst/>
          </a:prstGeom>
          <a:noFill/>
          <a:ln w="9525">
            <a:noFill/>
            <a:miter lim="800000"/>
            <a:headEnd/>
            <a:tailEnd/>
          </a:ln>
        </p:spPr>
      </p:pic>
      <p:sp>
        <p:nvSpPr>
          <p:cNvPr id="3" name="2 Rectángulo"/>
          <p:cNvSpPr/>
          <p:nvPr/>
        </p:nvSpPr>
        <p:spPr>
          <a:xfrm>
            <a:off x="2286000" y="4942909"/>
            <a:ext cx="4572000" cy="646331"/>
          </a:xfrm>
          <a:prstGeom prst="rect">
            <a:avLst/>
          </a:prstGeom>
        </p:spPr>
        <p:txBody>
          <a:bodyPr>
            <a:spAutoFit/>
          </a:bodyPr>
          <a:lstStyle/>
          <a:p>
            <a:r>
              <a:rPr lang="es-CO" b="1" dirty="0"/>
              <a:t>Gráfica No. 11. Principales objetivos de la capacitación</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539552" y="1052736"/>
            <a:ext cx="7992888" cy="3816424"/>
          </a:xfrm>
          <a:prstGeom prst="rect">
            <a:avLst/>
          </a:prstGeom>
          <a:noFill/>
          <a:ln w="9525">
            <a:noFill/>
            <a:miter lim="800000"/>
            <a:headEnd/>
            <a:tailEnd/>
          </a:ln>
        </p:spPr>
      </p:pic>
      <p:sp>
        <p:nvSpPr>
          <p:cNvPr id="3" name="2 Rectángulo"/>
          <p:cNvSpPr/>
          <p:nvPr/>
        </p:nvSpPr>
        <p:spPr>
          <a:xfrm>
            <a:off x="2232248" y="5229200"/>
            <a:ext cx="4572000" cy="646331"/>
          </a:xfrm>
          <a:prstGeom prst="rect">
            <a:avLst/>
          </a:prstGeom>
        </p:spPr>
        <p:txBody>
          <a:bodyPr>
            <a:spAutoFit/>
          </a:bodyPr>
          <a:lstStyle/>
          <a:p>
            <a:r>
              <a:rPr lang="es-CO" b="1" dirty="0"/>
              <a:t>Gráfica No.12. Medios para proteger el conocimiento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smtClean="0"/>
              <a:t>Esta </a:t>
            </a:r>
            <a:r>
              <a:rPr lang="es-ES" dirty="0"/>
              <a:t>investigación está enfocada  en conocer la real aplicación de todos los esquemas de Gestión del Conocimiento que se están desarrollando o implementando en </a:t>
            </a:r>
            <a:r>
              <a:rPr lang="es-ES" dirty="0" err="1"/>
              <a:t>Intcomex</a:t>
            </a:r>
            <a:r>
              <a:rPr lang="es-ES" dirty="0"/>
              <a:t> Colombia Ltda., el apoyo de la directivas y la asimilación de la totalidad de los empleados.</a:t>
            </a:r>
          </a:p>
          <a:p>
            <a:pPr algn="just"/>
            <a:endParaRPr lang="es-ES" dirty="0"/>
          </a:p>
        </p:txBody>
      </p:sp>
      <p:sp>
        <p:nvSpPr>
          <p:cNvPr id="2" name="1 Título"/>
          <p:cNvSpPr>
            <a:spLocks noGrp="1"/>
          </p:cNvSpPr>
          <p:nvPr>
            <p:ph type="title"/>
          </p:nvPr>
        </p:nvSpPr>
        <p:spPr/>
        <p:txBody>
          <a:bodyPr/>
          <a:lstStyle/>
          <a:p>
            <a:r>
              <a:rPr lang="en-US" dirty="0" err="1" smtClean="0"/>
              <a:t>Objetivo</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539552" y="548680"/>
            <a:ext cx="8064896" cy="4824536"/>
          </a:xfrm>
          <a:prstGeom prst="rect">
            <a:avLst/>
          </a:prstGeom>
          <a:noFill/>
          <a:ln w="9525">
            <a:noFill/>
            <a:miter lim="800000"/>
            <a:headEnd/>
            <a:tailEnd/>
          </a:ln>
        </p:spPr>
      </p:pic>
      <p:sp>
        <p:nvSpPr>
          <p:cNvPr id="3" name="2 Rectángulo"/>
          <p:cNvSpPr/>
          <p:nvPr/>
        </p:nvSpPr>
        <p:spPr>
          <a:xfrm>
            <a:off x="2483768" y="5446965"/>
            <a:ext cx="4572000" cy="646331"/>
          </a:xfrm>
          <a:prstGeom prst="rect">
            <a:avLst/>
          </a:prstGeom>
        </p:spPr>
        <p:txBody>
          <a:bodyPr>
            <a:spAutoFit/>
          </a:bodyPr>
          <a:lstStyle/>
          <a:p>
            <a:r>
              <a:rPr lang="es-CO" b="1" dirty="0"/>
              <a:t>Gráfica No. 13. Rasgos que identifican la cultura de la Empresa</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467544" y="692696"/>
            <a:ext cx="8064896" cy="4464496"/>
          </a:xfrm>
          <a:prstGeom prst="rect">
            <a:avLst/>
          </a:prstGeom>
          <a:noFill/>
          <a:ln w="9525">
            <a:noFill/>
            <a:miter lim="800000"/>
            <a:headEnd/>
            <a:tailEnd/>
          </a:ln>
        </p:spPr>
      </p:pic>
      <p:sp>
        <p:nvSpPr>
          <p:cNvPr id="3" name="2 Rectángulo"/>
          <p:cNvSpPr/>
          <p:nvPr/>
        </p:nvSpPr>
        <p:spPr>
          <a:xfrm>
            <a:off x="2411760" y="5457998"/>
            <a:ext cx="4572000" cy="923330"/>
          </a:xfrm>
          <a:prstGeom prst="rect">
            <a:avLst/>
          </a:prstGeom>
        </p:spPr>
        <p:txBody>
          <a:bodyPr>
            <a:spAutoFit/>
          </a:bodyPr>
          <a:lstStyle/>
          <a:p>
            <a:r>
              <a:rPr lang="es-ES" b="1" dirty="0"/>
              <a:t>Gráfica No. 14. Rasgos de las personas que la empresa considera más importantes para el desempeño laboral</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764704"/>
            <a:ext cx="7704855" cy="3481735"/>
          </a:xfrm>
          <a:prstGeom prst="rect">
            <a:avLst/>
          </a:prstGeom>
          <a:noFill/>
          <a:ln w="9525">
            <a:noFill/>
            <a:miter lim="800000"/>
            <a:headEnd/>
            <a:tailEnd/>
          </a:ln>
        </p:spPr>
      </p:pic>
      <p:sp>
        <p:nvSpPr>
          <p:cNvPr id="3" name="2 Rectángulo"/>
          <p:cNvSpPr/>
          <p:nvPr/>
        </p:nvSpPr>
        <p:spPr>
          <a:xfrm>
            <a:off x="2286000" y="4798893"/>
            <a:ext cx="4572000" cy="646331"/>
          </a:xfrm>
          <a:prstGeom prst="rect">
            <a:avLst/>
          </a:prstGeom>
        </p:spPr>
        <p:txBody>
          <a:bodyPr>
            <a:spAutoFit/>
          </a:bodyPr>
          <a:lstStyle/>
          <a:p>
            <a:r>
              <a:rPr lang="es-CO" b="1" dirty="0"/>
              <a:t>Gráfica No. 15. Rangos de experiencia- Personal no directivo</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827584" y="1196752"/>
            <a:ext cx="7344816" cy="3888432"/>
          </a:xfrm>
          <a:prstGeom prst="rect">
            <a:avLst/>
          </a:prstGeom>
          <a:noFill/>
          <a:ln w="9525">
            <a:noFill/>
            <a:miter lim="800000"/>
            <a:headEnd/>
            <a:tailEnd/>
          </a:ln>
        </p:spPr>
      </p:pic>
      <p:sp>
        <p:nvSpPr>
          <p:cNvPr id="3" name="2 Rectángulo"/>
          <p:cNvSpPr/>
          <p:nvPr/>
        </p:nvSpPr>
        <p:spPr>
          <a:xfrm>
            <a:off x="2339752" y="5518973"/>
            <a:ext cx="4572000" cy="646331"/>
          </a:xfrm>
          <a:prstGeom prst="rect">
            <a:avLst/>
          </a:prstGeom>
        </p:spPr>
        <p:txBody>
          <a:bodyPr>
            <a:spAutoFit/>
          </a:bodyPr>
          <a:lstStyle/>
          <a:p>
            <a:r>
              <a:rPr lang="es-CO" b="1" dirty="0"/>
              <a:t>Grafica No. 16. Rangos de experiencia- Personal directivo</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971601" y="1286843"/>
            <a:ext cx="7200799" cy="3222277"/>
          </a:xfrm>
          <a:prstGeom prst="rect">
            <a:avLst/>
          </a:prstGeom>
          <a:noFill/>
          <a:ln w="9525">
            <a:noFill/>
            <a:miter lim="800000"/>
            <a:headEnd/>
            <a:tailEnd/>
          </a:ln>
        </p:spPr>
      </p:pic>
      <p:sp>
        <p:nvSpPr>
          <p:cNvPr id="3" name="2 Rectángulo"/>
          <p:cNvSpPr/>
          <p:nvPr/>
        </p:nvSpPr>
        <p:spPr>
          <a:xfrm>
            <a:off x="2376264" y="4881934"/>
            <a:ext cx="4572000" cy="923330"/>
          </a:xfrm>
          <a:prstGeom prst="rect">
            <a:avLst/>
          </a:prstGeom>
        </p:spPr>
        <p:txBody>
          <a:bodyPr>
            <a:spAutoFit/>
          </a:bodyPr>
          <a:lstStyle/>
          <a:p>
            <a:r>
              <a:rPr lang="es-CO" b="1" dirty="0"/>
              <a:t>Grafica No. 17. Inversión en Capacitación – promedio anual Cargo no directivo</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827585" y="1268760"/>
            <a:ext cx="7560839" cy="3672408"/>
          </a:xfrm>
          <a:prstGeom prst="rect">
            <a:avLst/>
          </a:prstGeom>
          <a:noFill/>
          <a:ln w="9525">
            <a:noFill/>
            <a:miter lim="800000"/>
            <a:headEnd/>
            <a:tailEnd/>
          </a:ln>
        </p:spPr>
      </p:pic>
      <p:sp>
        <p:nvSpPr>
          <p:cNvPr id="3" name="2 Rectángulo"/>
          <p:cNvSpPr/>
          <p:nvPr/>
        </p:nvSpPr>
        <p:spPr>
          <a:xfrm>
            <a:off x="2286000" y="5313982"/>
            <a:ext cx="4572000" cy="923330"/>
          </a:xfrm>
          <a:prstGeom prst="rect">
            <a:avLst/>
          </a:prstGeom>
        </p:spPr>
        <p:txBody>
          <a:bodyPr>
            <a:spAutoFit/>
          </a:bodyPr>
          <a:lstStyle/>
          <a:p>
            <a:r>
              <a:rPr lang="es-CO" b="1" dirty="0"/>
              <a:t>Grafica No. 18. Inversión en Capacitación – promedio anual Cargo directivo</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980728"/>
            <a:ext cx="7704855" cy="3529359"/>
          </a:xfrm>
          <a:prstGeom prst="rect">
            <a:avLst/>
          </a:prstGeom>
          <a:noFill/>
          <a:ln w="9525">
            <a:noFill/>
            <a:miter lim="800000"/>
            <a:headEnd/>
            <a:tailEnd/>
          </a:ln>
        </p:spPr>
      </p:pic>
      <p:sp>
        <p:nvSpPr>
          <p:cNvPr id="3" name="2 Rectángulo"/>
          <p:cNvSpPr/>
          <p:nvPr/>
        </p:nvSpPr>
        <p:spPr>
          <a:xfrm>
            <a:off x="2286000" y="4881934"/>
            <a:ext cx="4572000" cy="923330"/>
          </a:xfrm>
          <a:prstGeom prst="rect">
            <a:avLst/>
          </a:prstGeom>
        </p:spPr>
        <p:txBody>
          <a:bodyPr>
            <a:spAutoFit/>
          </a:bodyPr>
          <a:lstStyle/>
          <a:p>
            <a:r>
              <a:rPr lang="es-CO" b="1" dirty="0"/>
              <a:t>Grafica No. 19. Promedio de tiempo anual de capacitación. Cargo no directivo</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908720"/>
            <a:ext cx="7704855" cy="3370485"/>
          </a:xfrm>
          <a:prstGeom prst="rect">
            <a:avLst/>
          </a:prstGeom>
          <a:noFill/>
          <a:ln w="9525">
            <a:noFill/>
            <a:miter lim="800000"/>
            <a:headEnd/>
            <a:tailEnd/>
          </a:ln>
        </p:spPr>
      </p:pic>
      <p:sp>
        <p:nvSpPr>
          <p:cNvPr id="3" name="2 Rectángulo"/>
          <p:cNvSpPr/>
          <p:nvPr/>
        </p:nvSpPr>
        <p:spPr>
          <a:xfrm>
            <a:off x="2286000" y="4726885"/>
            <a:ext cx="4572000" cy="646331"/>
          </a:xfrm>
          <a:prstGeom prst="rect">
            <a:avLst/>
          </a:prstGeom>
        </p:spPr>
        <p:txBody>
          <a:bodyPr>
            <a:spAutoFit/>
          </a:bodyPr>
          <a:lstStyle/>
          <a:p>
            <a:r>
              <a:rPr lang="es-CO" b="1" dirty="0"/>
              <a:t>Grafica No. 20. Promedio de tiempo anual de capacitación. Cargo directivo</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683568" y="908720"/>
            <a:ext cx="7776864" cy="3552031"/>
          </a:xfrm>
          <a:prstGeom prst="rect">
            <a:avLst/>
          </a:prstGeom>
          <a:noFill/>
          <a:ln w="9525">
            <a:noFill/>
            <a:miter lim="800000"/>
            <a:headEnd/>
            <a:tailEnd/>
          </a:ln>
        </p:spPr>
      </p:pic>
      <p:sp>
        <p:nvSpPr>
          <p:cNvPr id="3" name="2 Rectángulo"/>
          <p:cNvSpPr/>
          <p:nvPr/>
        </p:nvSpPr>
        <p:spPr>
          <a:xfrm>
            <a:off x="2339752" y="4869160"/>
            <a:ext cx="5184576" cy="1477328"/>
          </a:xfrm>
          <a:prstGeom prst="rect">
            <a:avLst/>
          </a:prstGeom>
        </p:spPr>
        <p:txBody>
          <a:bodyPr wrap="square">
            <a:spAutoFit/>
          </a:bodyPr>
          <a:lstStyle/>
          <a:p>
            <a:pPr algn="just"/>
            <a:r>
              <a:rPr lang="es-ES" b="1" dirty="0"/>
              <a:t>Gráfica No.21. Capacidad de la empresa para resolver problemas, innovar o aprender frente a: mercados, clientes, competencia, procesos, productos, proveedores, colaboradores</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3" cstate="print"/>
          <a:srcRect/>
          <a:stretch>
            <a:fillRect/>
          </a:stretch>
        </p:blipFill>
        <p:spPr bwMode="auto">
          <a:xfrm>
            <a:off x="395536" y="836712"/>
            <a:ext cx="8208912" cy="4149625"/>
          </a:xfrm>
          <a:prstGeom prst="rect">
            <a:avLst/>
          </a:prstGeom>
          <a:noFill/>
          <a:ln w="9525">
            <a:noFill/>
            <a:miter lim="800000"/>
            <a:headEnd/>
            <a:tailEnd/>
          </a:ln>
        </p:spPr>
      </p:pic>
      <p:sp>
        <p:nvSpPr>
          <p:cNvPr id="3" name="2 Rectángulo"/>
          <p:cNvSpPr/>
          <p:nvPr/>
        </p:nvSpPr>
        <p:spPr>
          <a:xfrm>
            <a:off x="2339752" y="5313982"/>
            <a:ext cx="4572000" cy="923330"/>
          </a:xfrm>
          <a:prstGeom prst="rect">
            <a:avLst/>
          </a:prstGeom>
        </p:spPr>
        <p:txBody>
          <a:bodyPr>
            <a:spAutoFit/>
          </a:bodyPr>
          <a:lstStyle/>
          <a:p>
            <a:r>
              <a:rPr lang="es-ES" b="1" dirty="0"/>
              <a:t>Gráfica No.22. Enunciados relacionados con el conocimiento en esta empresa</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ES" dirty="0"/>
              <a:t>Para la realización del estudio de Gestión del Conocimiento en la Compañía INTOMEX Colombia Ltda., utilizamos la herramienta de encuesta sugería por la Universidad de la Sabana, denominada “Estado de la Gestión del Conocimiento”, dicha encuesta fue aplicada a un total de 50 empleados de la Organización de las diferentes </a:t>
            </a:r>
            <a:r>
              <a:rPr lang="es-ES" dirty="0" smtClean="0"/>
              <a:t>áreas.</a:t>
            </a:r>
            <a:endParaRPr lang="es-ES" dirty="0"/>
          </a:p>
          <a:p>
            <a:pPr algn="just"/>
            <a:endParaRPr lang="es-ES" dirty="0"/>
          </a:p>
          <a:p>
            <a:pPr algn="just"/>
            <a:r>
              <a:rPr lang="es-ES" dirty="0"/>
              <a:t>El instrumento contempló variables como: categorías del conocimiento, áreas y fuentes que aportan mayor conocimiento a la organización, aspectos en donde se generan mejoras como consecuencia del uso y creación de conocimiento en la empresa, herramientas y medios de conocimiento más utilizados, protección del conocimiento, etc.</a:t>
            </a:r>
          </a:p>
          <a:p>
            <a:endParaRPr lang="es-ES" dirty="0"/>
          </a:p>
        </p:txBody>
      </p:sp>
      <p:sp>
        <p:nvSpPr>
          <p:cNvPr id="2" name="1 Título"/>
          <p:cNvSpPr>
            <a:spLocks noGrp="1"/>
          </p:cNvSpPr>
          <p:nvPr>
            <p:ph type="title"/>
          </p:nvPr>
        </p:nvSpPr>
        <p:spPr/>
        <p:txBody>
          <a:bodyPr/>
          <a:lstStyle/>
          <a:p>
            <a:r>
              <a:rPr lang="en-US" dirty="0" err="1" smtClean="0"/>
              <a:t>Metodologia</a:t>
            </a: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lvl="0" algn="just"/>
            <a:r>
              <a:rPr lang="es-ES" dirty="0" smtClean="0"/>
              <a:t>Siendo una compañía muy joven en el mercado laboral colombiano, y perteneciendo a uno de los sectores más apetecidos no cuenta con un Sistema de Gestión de Conocimiento robusto que le permita competir y dar ese valor agregado a sus empleados.</a:t>
            </a:r>
          </a:p>
          <a:p>
            <a:pPr algn="just"/>
            <a:endParaRPr lang="es-ES" dirty="0" smtClean="0"/>
          </a:p>
          <a:p>
            <a:pPr lvl="0" algn="just"/>
            <a:r>
              <a:rPr lang="es-ES" dirty="0" err="1" smtClean="0"/>
              <a:t>Intcomex</a:t>
            </a:r>
            <a:r>
              <a:rPr lang="es-ES" dirty="0" smtClean="0"/>
              <a:t> Colombia debe buscar los mecanismos que le permitan ser un competidor fuerte no solo por su oferta salarial, sino por el conocimiento que pueda gestionar en sus empleados.</a:t>
            </a:r>
          </a:p>
          <a:p>
            <a:pPr lvl="0" algn="just"/>
            <a:endParaRPr lang="es-CO" dirty="0" smtClean="0"/>
          </a:p>
          <a:p>
            <a:pPr algn="just"/>
            <a:r>
              <a:rPr lang="es-ES" dirty="0" smtClean="0"/>
              <a:t>Lo empleados están comprometidos con la Misión, Visión y Objetivos de la Organización y es un punto a favor del cual deben ser consciente las directivas de la organización para capitalizarlo y hacer que sus empelados sean más competitivos en cuanto a gestión y resultados se refiere.</a:t>
            </a:r>
          </a:p>
          <a:p>
            <a:pPr lvl="0"/>
            <a:endParaRPr lang="es-ES" dirty="0" smtClean="0"/>
          </a:p>
          <a:p>
            <a:endParaRPr lang="es-ES" dirty="0"/>
          </a:p>
        </p:txBody>
      </p:sp>
      <p:sp>
        <p:nvSpPr>
          <p:cNvPr id="3" name="2 Título"/>
          <p:cNvSpPr>
            <a:spLocks noGrp="1"/>
          </p:cNvSpPr>
          <p:nvPr>
            <p:ph type="title"/>
          </p:nvPr>
        </p:nvSpPr>
        <p:spPr/>
        <p:txBody>
          <a:bodyPr>
            <a:normAutofit fontScale="90000"/>
          </a:bodyPr>
          <a:lstStyle/>
          <a:p>
            <a:r>
              <a:rPr lang="es-CO" dirty="0" smtClean="0"/>
              <a:t>Conclusiones y Recomendaciones</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8680"/>
            <a:ext cx="8363272" cy="5458611"/>
          </a:xfrm>
        </p:spPr>
        <p:txBody>
          <a:bodyPr>
            <a:normAutofit fontScale="77500" lnSpcReduction="20000"/>
          </a:bodyPr>
          <a:lstStyle/>
          <a:p>
            <a:pPr algn="just"/>
            <a:r>
              <a:rPr lang="es-ES" dirty="0" smtClean="0"/>
              <a:t> El mayor impedimento detectado en </a:t>
            </a:r>
            <a:r>
              <a:rPr lang="es-ES" dirty="0" err="1" smtClean="0"/>
              <a:t>Intcomex</a:t>
            </a:r>
            <a:r>
              <a:rPr lang="es-ES" dirty="0" smtClean="0"/>
              <a:t> parecen ser los mismo que se presentan previamente a la implementación de cualquier nueva herramienta de gestión o cuando se abordan procesos de cambio interno, son temores, barreras iniciales y condiciones indispensables ante la implementación de un programa de gestión del conocimiento, pero esto obviamente, implicaría un cambio significativo en la forma de actuar y pensar de las personas que componen la organización.</a:t>
            </a:r>
          </a:p>
          <a:p>
            <a:pPr algn="just"/>
            <a:endParaRPr lang="es-ES" dirty="0" smtClean="0"/>
          </a:p>
          <a:p>
            <a:pPr lvl="0" algn="just"/>
            <a:r>
              <a:rPr lang="es-ES" dirty="0" smtClean="0"/>
              <a:t>Los directivos son conscientes del valor del conocimiento, no obstante, muchos tienen otras prioridades estratégicas.  </a:t>
            </a:r>
          </a:p>
          <a:p>
            <a:pPr algn="just"/>
            <a:endParaRPr lang="es-ES" dirty="0" smtClean="0"/>
          </a:p>
          <a:p>
            <a:pPr lvl="0" algn="just"/>
            <a:r>
              <a:rPr lang="es-ES" dirty="0" smtClean="0"/>
              <a:t>Otro de los atenuantes encontrados en la investigación realizada en </a:t>
            </a:r>
            <a:r>
              <a:rPr lang="es-ES" dirty="0" err="1" smtClean="0"/>
              <a:t>Intcomex</a:t>
            </a:r>
            <a:r>
              <a:rPr lang="es-ES" dirty="0" smtClean="0"/>
              <a:t> ha sido el tiempo disponible de las personas participantes en los proyectos como un factor limitativo. En general siempre implica realizar un esfuerzo adicional.</a:t>
            </a:r>
          </a:p>
          <a:p>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8680"/>
            <a:ext cx="8219256" cy="5458611"/>
          </a:xfrm>
        </p:spPr>
        <p:txBody>
          <a:bodyPr>
            <a:normAutofit fontScale="92500" lnSpcReduction="20000"/>
          </a:bodyPr>
          <a:lstStyle/>
          <a:p>
            <a:pPr lvl="0" algn="just"/>
            <a:r>
              <a:rPr lang="es-ES" dirty="0" err="1" smtClean="0"/>
              <a:t>Intcomex</a:t>
            </a:r>
            <a:r>
              <a:rPr lang="es-ES" dirty="0" smtClean="0"/>
              <a:t> Colombia actualmente no cuenta con un programa que desarrolle prácticas relativas a la transferencia de mejores prácticas, lecciones aprendidas y capitalización del conocimiento interno mediante socialización, es decir, debe conseguir la forma de convertir el conocimiento individual en conocimiento colectivo.</a:t>
            </a:r>
          </a:p>
          <a:p>
            <a:pPr algn="just"/>
            <a:endParaRPr lang="es-ES" dirty="0" smtClean="0"/>
          </a:p>
          <a:p>
            <a:pPr lvl="0" algn="just"/>
            <a:r>
              <a:rPr lang="es-ES" dirty="0" err="1" smtClean="0"/>
              <a:t>Intcomex</a:t>
            </a:r>
            <a:r>
              <a:rPr lang="es-ES" dirty="0" smtClean="0"/>
              <a:t> Colombia cuenta con todos los elementos necesarios para llevar a cabo una excelente gestión del conocimiento a nivel corporativo, para esto es necesario que las directivas se concienticen de la importancia del mismo y empoderen al área de Gestión Humana y determine una inversión económica necesaria para la implementación exitosa del mismo.</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lgn="just"/>
            <a:r>
              <a:rPr lang="es-ES" dirty="0" smtClean="0"/>
              <a:t>INTCOMEX </a:t>
            </a:r>
            <a:r>
              <a:rPr lang="es-ES" dirty="0"/>
              <a:t>es un grupo líder de compañías privadas enfocadas en la distribución de componentes, periféricos y accesorios de computación en Latino América y el Caribe.</a:t>
            </a:r>
          </a:p>
          <a:p>
            <a:pPr algn="just"/>
            <a:endParaRPr lang="es-ES" dirty="0"/>
          </a:p>
          <a:p>
            <a:pPr algn="just"/>
            <a:r>
              <a:rPr lang="es-ES" dirty="0"/>
              <a:t>La Actividad Económica de </a:t>
            </a:r>
            <a:r>
              <a:rPr lang="es-ES" dirty="0" err="1"/>
              <a:t>Intcomex</a:t>
            </a:r>
            <a:r>
              <a:rPr lang="es-ES" dirty="0"/>
              <a:t> Colombia es la comercialización al por mayor de Productos de Tecnología, modalidad de distribución dual en productos IT.</a:t>
            </a:r>
          </a:p>
          <a:p>
            <a:pPr algn="just">
              <a:buNone/>
            </a:pPr>
            <a:r>
              <a:rPr lang="es-ES" b="1" dirty="0"/>
              <a:t> </a:t>
            </a:r>
            <a:endParaRPr lang="es-ES" dirty="0"/>
          </a:p>
          <a:p>
            <a:pPr algn="just"/>
            <a:r>
              <a:rPr lang="es-ES" dirty="0" smtClean="0"/>
              <a:t>Fue fundada </a:t>
            </a:r>
            <a:r>
              <a:rPr lang="es-ES" dirty="0"/>
              <a:t>en 1989 en Miami – Estados Unidos por los dueños actuales</a:t>
            </a:r>
            <a:r>
              <a:rPr lang="es-ES" b="1" dirty="0"/>
              <a:t> </a:t>
            </a:r>
            <a:r>
              <a:rPr lang="es-ES" dirty="0"/>
              <a:t>Mike y </a:t>
            </a:r>
            <a:r>
              <a:rPr lang="es-ES" dirty="0" err="1"/>
              <a:t>Antony</a:t>
            </a:r>
            <a:r>
              <a:rPr lang="es-ES" dirty="0"/>
              <a:t> </a:t>
            </a:r>
            <a:r>
              <a:rPr lang="es-ES" dirty="0" err="1"/>
              <a:t>Shalom</a:t>
            </a:r>
            <a:r>
              <a:rPr lang="es-ES" dirty="0"/>
              <a:t>. En Colombia inicio operaciones en Diciembre de 2002.</a:t>
            </a:r>
          </a:p>
        </p:txBody>
      </p:sp>
      <p:sp>
        <p:nvSpPr>
          <p:cNvPr id="2" name="1 Título"/>
          <p:cNvSpPr>
            <a:spLocks noGrp="1"/>
          </p:cNvSpPr>
          <p:nvPr>
            <p:ph type="title"/>
          </p:nvPr>
        </p:nvSpPr>
        <p:spPr/>
        <p:txBody>
          <a:bodyPr/>
          <a:lstStyle/>
          <a:p>
            <a:r>
              <a:rPr lang="es-CO" dirty="0" smtClean="0"/>
              <a:t>INTCOMEX</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algn="just"/>
            <a:r>
              <a:rPr lang="es-ES" dirty="0" err="1" smtClean="0"/>
              <a:t>Intcomex</a:t>
            </a:r>
            <a:r>
              <a:rPr lang="es-ES" dirty="0" smtClean="0"/>
              <a:t> </a:t>
            </a:r>
            <a:r>
              <a:rPr lang="es-ES" dirty="0"/>
              <a:t>cuenta con presencia en 23 países de Latinoamérica y el Caribe, con oficinas de distribución y ventas; en Colombia posee oficinas en </a:t>
            </a:r>
            <a:r>
              <a:rPr lang="es-ES" dirty="0" smtClean="0"/>
              <a:t>Bogotá </a:t>
            </a:r>
            <a:r>
              <a:rPr lang="es-ES" dirty="0"/>
              <a:t>(3), en Cali (1), en Medellín (1), en Barranquilla (1).</a:t>
            </a:r>
          </a:p>
          <a:p>
            <a:endParaRPr lang="es-ES" dirty="0"/>
          </a:p>
        </p:txBody>
      </p:sp>
      <p:pic>
        <p:nvPicPr>
          <p:cNvPr id="1026" name="Picture 2"/>
          <p:cNvPicPr>
            <a:picLocks noChangeAspect="1" noChangeArrowheads="1"/>
          </p:cNvPicPr>
          <p:nvPr/>
        </p:nvPicPr>
        <p:blipFill>
          <a:blip r:embed="rId3" cstate="print"/>
          <a:srcRect/>
          <a:stretch>
            <a:fillRect/>
          </a:stretch>
        </p:blipFill>
        <p:spPr bwMode="auto">
          <a:xfrm>
            <a:off x="4860032" y="3029793"/>
            <a:ext cx="3268663" cy="37115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340768"/>
            <a:ext cx="8363272" cy="4968552"/>
          </a:xfrm>
        </p:spPr>
        <p:txBody>
          <a:bodyPr>
            <a:noAutofit/>
          </a:bodyPr>
          <a:lstStyle/>
          <a:p>
            <a:pPr marL="365125" indent="-365125">
              <a:buNone/>
            </a:pPr>
            <a:r>
              <a:rPr lang="es-ES" sz="2000" b="1" dirty="0" smtClean="0"/>
              <a:t>Misión:</a:t>
            </a:r>
            <a:endParaRPr lang="es-ES" sz="2000" dirty="0" smtClean="0"/>
          </a:p>
          <a:p>
            <a:pPr>
              <a:buNone/>
            </a:pPr>
            <a:r>
              <a:rPr lang="es-ES" sz="2000" b="1" i="1" dirty="0" smtClean="0"/>
              <a:t> </a:t>
            </a:r>
            <a:r>
              <a:rPr lang="es-ES" sz="2000" b="1" dirty="0" smtClean="0"/>
              <a:t>Corporativa: </a:t>
            </a:r>
            <a:r>
              <a:rPr lang="es-ES" sz="2000" dirty="0" smtClean="0"/>
              <a:t>Distribuir productos de tecnología de alto volumen, accesorios, artículos de consumo y ofrecer servicios de logística por toda Latinoamérica y el Caribe. Nuestros clientes incluirán minoristas y distribuidores  de los canales de distribución tradicional o no tradicional.</a:t>
            </a:r>
          </a:p>
          <a:p>
            <a:pPr>
              <a:buNone/>
            </a:pPr>
            <a:r>
              <a:rPr lang="es-ES" sz="2000" b="1" dirty="0" smtClean="0"/>
              <a:t>Colombia:</a:t>
            </a:r>
            <a:r>
              <a:rPr lang="es-ES" sz="2000" b="1" i="1" dirty="0" smtClean="0"/>
              <a:t>  </a:t>
            </a:r>
            <a:r>
              <a:rPr lang="es-ES" sz="2000" dirty="0" smtClean="0"/>
              <a:t>Atender las necesidades tecnológicas de la sociedad, superando las expectativas, ofreciendo a nuestros clientes un portafolio de productos y soluciones innovadoras, que aseguren un desarrollo sostenible, maximizando valor a los socios estratégicos, accionistas y colaboradores.</a:t>
            </a:r>
          </a:p>
          <a:p>
            <a:pPr>
              <a:buNone/>
            </a:pPr>
            <a:r>
              <a:rPr lang="es-ES" sz="2000" b="1" dirty="0" smtClean="0"/>
              <a:t> </a:t>
            </a:r>
          </a:p>
          <a:p>
            <a:pPr>
              <a:buNone/>
            </a:pPr>
            <a:r>
              <a:rPr lang="es-ES" sz="2000" b="1" dirty="0" smtClean="0"/>
              <a:t>Visión:  </a:t>
            </a:r>
            <a:r>
              <a:rPr lang="es-ES" sz="2000" dirty="0" smtClean="0"/>
              <a:t>Ser la primera opción entre los  distribuidores de tecnología para Latinoamérica  y el Caribe.</a:t>
            </a:r>
          </a:p>
        </p:txBody>
      </p:sp>
      <p:sp>
        <p:nvSpPr>
          <p:cNvPr id="3" name="2 Título"/>
          <p:cNvSpPr>
            <a:spLocks noGrp="1"/>
          </p:cNvSpPr>
          <p:nvPr>
            <p:ph type="title"/>
          </p:nvPr>
        </p:nvSpPr>
        <p:spPr/>
        <p:txBody>
          <a:bodyPr/>
          <a:lstStyle/>
          <a:p>
            <a:r>
              <a:rPr lang="es-CO" dirty="0" smtClean="0"/>
              <a:t>Direccionamiento estratégico</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92075" indent="17463" algn="just">
              <a:buNone/>
            </a:pPr>
            <a:r>
              <a:rPr lang="es-ES" dirty="0" smtClean="0"/>
              <a:t>Para la aplicación de las encuestas hicimos un acompañamiento uno a uno, buscando garantizar que cada una de las respuestas estuviera enmarcada en la realidad de la situación que vive el personal de </a:t>
            </a:r>
            <a:r>
              <a:rPr lang="es-ES" dirty="0" err="1" smtClean="0"/>
              <a:t>Intcomex</a:t>
            </a:r>
            <a:r>
              <a:rPr lang="es-ES" dirty="0" smtClean="0"/>
              <a:t> actualmente.</a:t>
            </a:r>
          </a:p>
          <a:p>
            <a:pPr>
              <a:buNone/>
            </a:pPr>
            <a:r>
              <a:rPr lang="es-CO" dirty="0" smtClean="0"/>
              <a:t>Personal encuestado: </a:t>
            </a:r>
          </a:p>
          <a:p>
            <a:pPr>
              <a:buNone/>
            </a:pPr>
            <a:endParaRPr lang="es-CO" dirty="0" smtClean="0"/>
          </a:p>
          <a:p>
            <a:pPr>
              <a:buNone/>
            </a:pPr>
            <a:endParaRPr lang="es-ES" dirty="0" smtClean="0"/>
          </a:p>
          <a:p>
            <a:pPr>
              <a:buNone/>
            </a:pPr>
            <a:endParaRPr lang="es-ES" dirty="0"/>
          </a:p>
        </p:txBody>
      </p:sp>
      <p:sp>
        <p:nvSpPr>
          <p:cNvPr id="3" name="2 Título"/>
          <p:cNvSpPr>
            <a:spLocks noGrp="1"/>
          </p:cNvSpPr>
          <p:nvPr>
            <p:ph type="title"/>
          </p:nvPr>
        </p:nvSpPr>
        <p:spPr/>
        <p:txBody>
          <a:bodyPr/>
          <a:lstStyle/>
          <a:p>
            <a:r>
              <a:rPr lang="es-CO" dirty="0" smtClean="0"/>
              <a:t>Descripción de Resultados</a:t>
            </a:r>
            <a:endParaRPr lang="es-ES" dirty="0"/>
          </a:p>
        </p:txBody>
      </p:sp>
      <p:pic>
        <p:nvPicPr>
          <p:cNvPr id="2052" name="Picture 4"/>
          <p:cNvPicPr>
            <a:picLocks noChangeAspect="1" noChangeArrowheads="1"/>
          </p:cNvPicPr>
          <p:nvPr/>
        </p:nvPicPr>
        <p:blipFill>
          <a:blip r:embed="rId3" cstate="print"/>
          <a:srcRect/>
          <a:stretch>
            <a:fillRect/>
          </a:stretch>
        </p:blipFill>
        <p:spPr bwMode="auto">
          <a:xfrm>
            <a:off x="2843808" y="4437112"/>
            <a:ext cx="7058154" cy="227037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O" dirty="0" smtClean="0"/>
              <a:t>Diagnóstico</a:t>
            </a:r>
            <a:endParaRPr lang="es-E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1187624" y="1700808"/>
            <a:ext cx="6763001" cy="2929141"/>
          </a:xfrm>
          <a:prstGeom prst="rect">
            <a:avLst/>
          </a:prstGeom>
          <a:noFill/>
          <a:ln w="9525">
            <a:noFill/>
            <a:miter lim="800000"/>
            <a:headEnd/>
            <a:tailEnd/>
          </a:ln>
          <a:effectLst/>
        </p:spPr>
      </p:pic>
      <p:sp>
        <p:nvSpPr>
          <p:cNvPr id="5" name="4 Rectángulo"/>
          <p:cNvSpPr/>
          <p:nvPr/>
        </p:nvSpPr>
        <p:spPr>
          <a:xfrm>
            <a:off x="1619672" y="4798893"/>
            <a:ext cx="6264696" cy="646331"/>
          </a:xfrm>
          <a:prstGeom prst="rect">
            <a:avLst/>
          </a:prstGeom>
        </p:spPr>
        <p:txBody>
          <a:bodyPr wrap="square">
            <a:spAutoFit/>
          </a:bodyPr>
          <a:lstStyle/>
          <a:p>
            <a:r>
              <a:rPr lang="es-MX" b="1" dirty="0"/>
              <a:t>Gráfica No 1. Aspectos del conocimiento que posee la empresa:</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300979" y="934169"/>
            <a:ext cx="8591501" cy="2926879"/>
          </a:xfrm>
          <a:prstGeom prst="rect">
            <a:avLst/>
          </a:prstGeom>
          <a:noFill/>
          <a:ln w="9525">
            <a:noFill/>
            <a:miter lim="800000"/>
            <a:headEnd/>
            <a:tailEnd/>
          </a:ln>
          <a:effectLst/>
        </p:spPr>
      </p:pic>
      <p:sp>
        <p:nvSpPr>
          <p:cNvPr id="4099" name="Rectangle 3"/>
          <p:cNvSpPr>
            <a:spLocks noChangeArrowheads="1"/>
          </p:cNvSpPr>
          <p:nvPr/>
        </p:nvSpPr>
        <p:spPr bwMode="auto">
          <a:xfrm>
            <a:off x="1907704" y="4272771"/>
            <a:ext cx="525658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mj-lt"/>
                <a:ea typeface="Times New Roman" pitchFamily="18" charset="0"/>
                <a:cs typeface="Arial" pitchFamily="34" charset="0"/>
              </a:rPr>
              <a:t>Gráfica No 2.  Categorías de conocimiento a las que se da mayor importancia:</a:t>
            </a:r>
            <a:endParaRPr kumimoji="0" lang="es-MX"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865</Words>
  <Application>Microsoft Office PowerPoint</Application>
  <PresentationFormat>Presentación en pantalla (4:3)</PresentationFormat>
  <Paragraphs>96</Paragraphs>
  <Slides>32</Slides>
  <Notes>32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Calibri</vt:lpstr>
      <vt:lpstr>Lucida Sans Unicode</vt:lpstr>
      <vt:lpstr>Times New Roman</vt:lpstr>
      <vt:lpstr>Verdana</vt:lpstr>
      <vt:lpstr>Wingdings 2</vt:lpstr>
      <vt:lpstr>Wingdings 3</vt:lpstr>
      <vt:lpstr>Concurrencia</vt:lpstr>
      <vt:lpstr>DIAGNOSTICO INTEGRAL DE LA GESTIÓN DEL CONOCIMIENTO EN LA EMPRESA INTCOMEX COLOMBIA LTDA. </vt:lpstr>
      <vt:lpstr>Objetivo</vt:lpstr>
      <vt:lpstr>Metodologia</vt:lpstr>
      <vt:lpstr>INTCOMEX</vt:lpstr>
      <vt:lpstr>Presentación de PowerPoint</vt:lpstr>
      <vt:lpstr>Direccionamiento estratégico</vt:lpstr>
      <vt:lpstr>Descripción de Resultados</vt:lpstr>
      <vt:lpstr>Diagnóstico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 y Recomendaciones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DIAGNOSTICO INTEGRAL DE LA GESTIÓN DEL CONOCIMIENTO EN LA EMPRESA INTCOMEX COLOMBIA LTDA.</dc:title>
  <dc:creator>Martha Liliana Donoso Tovar</dc:creator>
  <cp:lastModifiedBy>Generico Pat Biblioteca</cp:lastModifiedBy>
  <cp:revision>2</cp:revision>
  <dcterms:modified xsi:type="dcterms:W3CDTF">2017-12-12T14:09:39Z</dcterms:modified>
</cp:coreProperties>
</file>