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96" r:id="rId4"/>
    <p:sldId id="272" r:id="rId5"/>
    <p:sldId id="273" r:id="rId6"/>
    <p:sldId id="271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97" r:id="rId22"/>
    <p:sldId id="288" r:id="rId23"/>
    <p:sldId id="289" r:id="rId24"/>
    <p:sldId id="290" r:id="rId25"/>
    <p:sldId id="292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636D-C220-4C14-A68E-4D447D72A9D5}" type="datetimeFigureOut">
              <a:rPr lang="es-CO" smtClean="0"/>
              <a:pPr/>
              <a:t>11/12/2017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4361-C032-4110-ABEA-222E1C63DB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636D-C220-4C14-A68E-4D447D72A9D5}" type="datetimeFigureOut">
              <a:rPr lang="es-CO" smtClean="0"/>
              <a:pPr/>
              <a:t>11/12/2017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4361-C032-4110-ABEA-222E1C63DB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636D-C220-4C14-A68E-4D447D72A9D5}" type="datetimeFigureOut">
              <a:rPr lang="es-CO" smtClean="0"/>
              <a:pPr/>
              <a:t>11/12/2017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4361-C032-4110-ABEA-222E1C63DB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636D-C220-4C14-A68E-4D447D72A9D5}" type="datetimeFigureOut">
              <a:rPr lang="es-CO" smtClean="0"/>
              <a:pPr/>
              <a:t>11/12/2017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4361-C032-4110-ABEA-222E1C63DB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636D-C220-4C14-A68E-4D447D72A9D5}" type="datetimeFigureOut">
              <a:rPr lang="es-CO" smtClean="0"/>
              <a:pPr/>
              <a:t>11/12/2017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4361-C032-4110-ABEA-222E1C63DB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636D-C220-4C14-A68E-4D447D72A9D5}" type="datetimeFigureOut">
              <a:rPr lang="es-CO" smtClean="0"/>
              <a:pPr/>
              <a:t>11/12/2017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4361-C032-4110-ABEA-222E1C63DB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636D-C220-4C14-A68E-4D447D72A9D5}" type="datetimeFigureOut">
              <a:rPr lang="es-CO" smtClean="0"/>
              <a:pPr/>
              <a:t>11/12/2017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4361-C032-4110-ABEA-222E1C63DB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636D-C220-4C14-A68E-4D447D72A9D5}" type="datetimeFigureOut">
              <a:rPr lang="es-CO" smtClean="0"/>
              <a:pPr/>
              <a:t>11/12/2017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4361-C032-4110-ABEA-222E1C63DB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636D-C220-4C14-A68E-4D447D72A9D5}" type="datetimeFigureOut">
              <a:rPr lang="es-CO" smtClean="0"/>
              <a:pPr/>
              <a:t>11/12/2017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4361-C032-4110-ABEA-222E1C63DB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636D-C220-4C14-A68E-4D447D72A9D5}" type="datetimeFigureOut">
              <a:rPr lang="es-CO" smtClean="0"/>
              <a:pPr/>
              <a:t>11/12/2017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4361-C032-4110-ABEA-222E1C63DB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636D-C220-4C14-A68E-4D447D72A9D5}" type="datetimeFigureOut">
              <a:rPr lang="es-CO" smtClean="0"/>
              <a:pPr/>
              <a:t>11/12/2017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4361-C032-4110-ABEA-222E1C63DB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A636D-C220-4C14-A68E-4D447D72A9D5}" type="datetimeFigureOut">
              <a:rPr lang="es-CO" smtClean="0"/>
              <a:pPr/>
              <a:t>11/12/2017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24361-C032-4110-ABEA-222E1C63DB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Proyecto final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s-CO" b="1" dirty="0" smtClean="0"/>
              <a:t>ESTUDIO Y CÁLCULO DE EFICIENCIAS DE, CALENTADORES AGUA DE ALIMENTACIÓN, TANQUE DESAIREADOR PRINCIPAL, TORRES DE ENFRIAMIENTO CALENTADOR AIRE REGENERATIVO DE LA  COMPAÑÍA ELÉCTRICA DE SOCHAGOTA TERMOPAIPA IV</a:t>
            </a:r>
            <a:endParaRPr lang="es-CO" dirty="0" smtClean="0"/>
          </a:p>
          <a:p>
            <a:endParaRPr lang="es-CO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407" y="1600200"/>
            <a:ext cx="21081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CO" sz="3200" b="1" dirty="0" smtClean="0"/>
              <a:t>DIAGRAMA GENERAL AGUA VAPOR</a:t>
            </a:r>
            <a:endParaRPr lang="es-CO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136904" cy="551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95536" y="6237312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UNISABANA 2010</a:t>
            </a:r>
            <a:endParaRPr lang="es-CO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CALENTADOR 1</a:t>
            </a:r>
            <a:endParaRPr lang="es-CO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96752"/>
            <a:ext cx="7992888" cy="500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539552" y="594928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UNISABANA 2010</a:t>
            </a:r>
            <a:endParaRPr lang="es-CO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CALENTADOR 2</a:t>
            </a:r>
            <a:endParaRPr lang="es-C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96752"/>
            <a:ext cx="79928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539552" y="594928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UNISABANA 2010</a:t>
            </a:r>
            <a:endParaRPr lang="es-CO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s-CO" sz="2800" dirty="0" smtClean="0"/>
              <a:t>BALANCE MASAS TANQUE AGUA ALIMENTACION</a:t>
            </a:r>
            <a:endParaRPr lang="es-CO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00864"/>
            <a:ext cx="8064896" cy="55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539552" y="6237312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UNISABANA 2010</a:t>
            </a:r>
            <a:endParaRPr lang="es-CO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CO" sz="2800" dirty="0" smtClean="0"/>
              <a:t>CALENTADOR AIRE REGENERATIVO</a:t>
            </a:r>
            <a:endParaRPr lang="es-CO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35292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CO" sz="3200" dirty="0" smtClean="0"/>
              <a:t>FLUJO DE MASAS CALENTADOR AIRE REGENERATIVO</a:t>
            </a:r>
            <a:endParaRPr lang="es-CO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64" y="980728"/>
            <a:ext cx="820969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83568" y="609329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UNISABANA 2010</a:t>
            </a:r>
            <a:endParaRPr lang="es-CO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CO" sz="3200" dirty="0" smtClean="0"/>
              <a:t>TORRES DE ENFRIAMIENTO</a:t>
            </a:r>
            <a:endParaRPr lang="es-CO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16842"/>
            <a:ext cx="8137683" cy="57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683568" y="609329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UNISABANA 2010</a:t>
            </a:r>
            <a:endParaRPr lang="es-CO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CO" sz="2900" dirty="0" smtClean="0"/>
              <a:t>CONFIGURACIÓN GENERAL SISTEMA ENFRIAMIENTO</a:t>
            </a:r>
            <a:endParaRPr lang="es-CO" sz="29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13690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83568" y="609329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UNISABANA 2010</a:t>
            </a:r>
            <a:endParaRPr lang="es-CO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CO" sz="3200" dirty="0" smtClean="0"/>
              <a:t>DIAGRAMA DE BLOQUES FWT</a:t>
            </a:r>
            <a:endParaRPr lang="es-CO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829324"/>
            <a:ext cx="8424935" cy="570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23528" y="6237312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UNISABANA 2010</a:t>
            </a:r>
            <a:endParaRPr lang="es-CO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900" dirty="0" smtClean="0"/>
              <a:t>PANTALLA DE PROCONTROL P14 EN TIEMPO REAL</a:t>
            </a:r>
            <a:endParaRPr lang="es-CO" sz="29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584183" cy="46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Objetivo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b="1" dirty="0" smtClean="0"/>
              <a:t>OBJETIVO GENERAL</a:t>
            </a:r>
            <a:endParaRPr lang="es-CO" b="1" dirty="0" smtClean="0"/>
          </a:p>
          <a:p>
            <a:r>
              <a:rPr lang="es-CO" b="1" dirty="0" smtClean="0"/>
              <a:t> </a:t>
            </a:r>
            <a:endParaRPr lang="es-CO" dirty="0" smtClean="0"/>
          </a:p>
          <a:p>
            <a:r>
              <a:rPr lang="es-CO" dirty="0" smtClean="0"/>
              <a:t>Determinar la eficiencia térmica de los elementos principales del ciclo agua vapor, como calentadores de agua de alimentación, tanque agua de alimentación, calentador de aire y torres de enfriamiento de la planta generación de potencia de 165Mw de la compañía eléctrica de sochagota, y a partir de estas eficiencias determinar en línea la presencia de fugas y rotura de tuberías  o elementos internos de difícil acceso y establecer los parámetros de trabajo efectivo de acuerdo a características del fabricante para el mantenimiento predictivo de los procesos térmicos.</a:t>
            </a:r>
          </a:p>
          <a:p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b="1" dirty="0" smtClean="0"/>
              <a:t>OBJETIVOS ESPECÍFICOS</a:t>
            </a:r>
            <a:endParaRPr lang="es-CO" b="1" dirty="0" smtClean="0"/>
          </a:p>
          <a:p>
            <a:r>
              <a:rPr lang="es-CO" dirty="0" smtClean="0"/>
              <a:t> </a:t>
            </a:r>
          </a:p>
          <a:p>
            <a:r>
              <a:rPr lang="es-CO" dirty="0" smtClean="0"/>
              <a:t>Calcular la eficiencia térmica de:</a:t>
            </a:r>
          </a:p>
          <a:p>
            <a:r>
              <a:rPr lang="es-CO" dirty="0" smtClean="0"/>
              <a:t> </a:t>
            </a:r>
          </a:p>
          <a:p>
            <a:pPr lvl="0"/>
            <a:r>
              <a:rPr lang="es-CO" u="sng" dirty="0" smtClean="0"/>
              <a:t>Ciclo agua vapor:</a:t>
            </a:r>
          </a:p>
          <a:p>
            <a:pPr lvl="0"/>
            <a:r>
              <a:rPr lang="es-CO" dirty="0" smtClean="0"/>
              <a:t>Calentadores agua de alimentación</a:t>
            </a:r>
          </a:p>
          <a:p>
            <a:pPr lvl="0"/>
            <a:r>
              <a:rPr lang="es-CO" dirty="0" smtClean="0"/>
              <a:t>Tanque agua alimentación</a:t>
            </a:r>
          </a:p>
          <a:p>
            <a:r>
              <a:rPr lang="es-CO" dirty="0" smtClean="0"/>
              <a:t> </a:t>
            </a:r>
          </a:p>
          <a:p>
            <a:pPr lvl="0"/>
            <a:r>
              <a:rPr lang="es-CO" u="sng" dirty="0" smtClean="0"/>
              <a:t>Sistema Aire de combustión</a:t>
            </a:r>
          </a:p>
          <a:p>
            <a:pPr lvl="0"/>
            <a:r>
              <a:rPr lang="es-CO" dirty="0" smtClean="0"/>
              <a:t>Calentador de aire regenerativo</a:t>
            </a:r>
          </a:p>
          <a:p>
            <a:r>
              <a:rPr lang="es-CO" dirty="0" smtClean="0"/>
              <a:t> </a:t>
            </a:r>
          </a:p>
          <a:p>
            <a:r>
              <a:rPr lang="es-CO" dirty="0" smtClean="0"/>
              <a:t> </a:t>
            </a:r>
          </a:p>
          <a:p>
            <a:pPr lvl="0"/>
            <a:r>
              <a:rPr lang="es-CO" u="sng" dirty="0" smtClean="0"/>
              <a:t>Sistema Circulación</a:t>
            </a:r>
          </a:p>
          <a:p>
            <a:r>
              <a:rPr lang="es-CO" dirty="0" smtClean="0"/>
              <a:t>Torres de enfriamiento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/>
              <a:t>ANALISIS DE TENDENCIAS EN TIEMPO REAL</a:t>
            </a:r>
            <a:endParaRPr lang="es-CO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25708"/>
            <a:ext cx="6469562" cy="51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Inversión para implementación en termopaipa IV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400" dirty="0" smtClean="0"/>
              <a:t>Cinco transmisores de temperatura                    = $  6.048.000</a:t>
            </a:r>
          </a:p>
          <a:p>
            <a:r>
              <a:rPr lang="es-CO" sz="2400" dirty="0" smtClean="0"/>
              <a:t>Cuatro Sensores humedad relativa	        = $  6.400.000</a:t>
            </a:r>
          </a:p>
          <a:p>
            <a:r>
              <a:rPr lang="es-CO" sz="2400" dirty="0" smtClean="0"/>
              <a:t>Cuatro Transmisores caudal volumétrico           = $26.800.000</a:t>
            </a:r>
          </a:p>
          <a:p>
            <a:r>
              <a:rPr lang="es-CO" sz="2400" dirty="0" smtClean="0"/>
              <a:t>Un transmisor de presión			        = $  8.170.000</a:t>
            </a:r>
          </a:p>
          <a:p>
            <a:r>
              <a:rPr lang="es-CO" sz="2400" dirty="0" smtClean="0"/>
              <a:t>Una termocupla				         =$      650.000</a:t>
            </a:r>
          </a:p>
          <a:p>
            <a:r>
              <a:rPr lang="es-CO" sz="2400" dirty="0" smtClean="0"/>
              <a:t>Módulo para mediciones </a:t>
            </a:r>
            <a:r>
              <a:rPr lang="pt-BR" sz="2400" dirty="0" smtClean="0"/>
              <a:t>81EU01-E/R1220        =$  8.000.000</a:t>
            </a:r>
          </a:p>
          <a:p>
            <a:r>
              <a:rPr lang="pt-BR" sz="2400" dirty="0" smtClean="0"/>
              <a:t>Módulo para elaborar lógica 83SR04R1210       =$ 10.000.000</a:t>
            </a:r>
          </a:p>
          <a:p>
            <a:endParaRPr lang="pt-BR" sz="2400" dirty="0" smtClean="0"/>
          </a:p>
          <a:p>
            <a:r>
              <a:rPr lang="pt-BR" sz="2800" b="1" dirty="0" smtClean="0">
                <a:solidFill>
                  <a:srgbClr val="C00000"/>
                </a:solidFill>
              </a:rPr>
              <a:t>Total inversión en equipo	</a:t>
            </a:r>
            <a:r>
              <a:rPr lang="es-CO" sz="2800" b="1" dirty="0" smtClean="0">
                <a:solidFill>
                  <a:srgbClr val="C00000"/>
                </a:solidFill>
              </a:rPr>
              <a:t>               = $66.068.000</a:t>
            </a:r>
            <a:r>
              <a:rPr lang="es-CO" sz="2400" dirty="0" smtClean="0"/>
              <a:t>		</a:t>
            </a:r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Costos por paradas termoeléctrica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s-CO" sz="2400" dirty="0" smtClean="0"/>
          </a:p>
          <a:p>
            <a:r>
              <a:rPr lang="es-CO" sz="2400" dirty="0" smtClean="0"/>
              <a:t>Por arranque USD 40.000</a:t>
            </a:r>
          </a:p>
          <a:p>
            <a:r>
              <a:rPr lang="es-CO" sz="2400" dirty="0" smtClean="0"/>
              <a:t>Costo de energía consumida de la red en una parada USD 53 por Mw-H</a:t>
            </a:r>
          </a:p>
          <a:p>
            <a:r>
              <a:rPr lang="es-CO" sz="2400" dirty="0" smtClean="0"/>
              <a:t>Precio de la disponibilidad por día USD 140.000, USD 5834 por hora.</a:t>
            </a:r>
          </a:p>
          <a:p>
            <a:r>
              <a:rPr lang="es-CO" sz="2400" dirty="0" smtClean="0"/>
              <a:t>Costo tonelada de carbón USD 39.45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 sz="2400" dirty="0" smtClean="0"/>
          </a:p>
          <a:p>
            <a:r>
              <a:rPr lang="es-CO" sz="2400" dirty="0" smtClean="0"/>
              <a:t>Consumo agua cruda por Mwh 2.29</a:t>
            </a:r>
          </a:p>
          <a:p>
            <a:r>
              <a:rPr lang="es-CO" sz="2400" dirty="0" smtClean="0"/>
              <a:t>Consumo agua desmineralizada por Mwh 0.04m</a:t>
            </a:r>
            <a:r>
              <a:rPr lang="es-CO" sz="2400" baseline="30000" dirty="0" smtClean="0"/>
              <a:t>3 </a:t>
            </a:r>
          </a:p>
          <a:p>
            <a:r>
              <a:rPr lang="es-CO" sz="2400" dirty="0" smtClean="0"/>
              <a:t>Cantidad carbón por Mwh 0.4ton</a:t>
            </a:r>
          </a:p>
          <a:p>
            <a:r>
              <a:rPr lang="es-CO" sz="2400" dirty="0" smtClean="0"/>
              <a:t>Cantidad de ceniza por Mwh 0.072</a:t>
            </a:r>
          </a:p>
          <a:p>
            <a:endParaRPr lang="es-CO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EL TTD COMO CONTROL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Si se detecta una caída de entalpias de 9.19KJ/Kg, que corresponde a una variación de 3°C en la temperatura de entrada al tanque de agua de alimentación la pérdida sería por 610.8 ton al año, con un valor de USD$ 40 ton, por tanto la pérdida total seria de USD$ 24432, esto sería el carbón adicional para alcanzar la mismas condiciones debido a la falla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Eficiencia calentador de aire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Evaluando el delta de calor de transferencia en el CAR, con un delta de Q de 0.295*10</a:t>
            </a:r>
            <a:r>
              <a:rPr lang="es-CO" baseline="30000" dirty="0" smtClean="0"/>
              <a:t>8</a:t>
            </a:r>
            <a:r>
              <a:rPr lang="es-CO" dirty="0" smtClean="0"/>
              <a:t> KJ/H con un carbón de P calorífico de 6530 Kcal/Kg (27341.11 KJ/kg), se necesitan 1.08 ton de carbón por hora para lograr generar la misma cantidad de energía esto significa una pérdida anual de USD 306836</a:t>
            </a:r>
            <a:endParaRPr lang="es-CO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r>
              <a:rPr lang="es-CO" sz="8000" b="1" dirty="0" smtClean="0"/>
              <a:t>GRACIAS</a:t>
            </a:r>
            <a:endParaRPr lang="es-CO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Compañía Eléctrica de Sochagota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CO" dirty="0" smtClean="0"/>
              <a:t>Termopaipa IV</a:t>
            </a:r>
          </a:p>
          <a:p>
            <a:pPr>
              <a:buNone/>
            </a:pPr>
            <a:endParaRPr lang="es-CO" i="1" dirty="0" smtClean="0"/>
          </a:p>
          <a:p>
            <a:pPr>
              <a:buNone/>
            </a:pPr>
            <a:endParaRPr lang="es-CO" i="1" dirty="0" smtClean="0"/>
          </a:p>
          <a:p>
            <a:pPr algn="ctr">
              <a:buNone/>
            </a:pPr>
            <a:r>
              <a:rPr lang="es-CO" i="1" dirty="0" smtClean="0"/>
              <a:t>Sistemas y procesos donde se aplicarán las eficiencias calculadas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ABASTECIMIENTO DE AGUA</a:t>
            </a:r>
            <a:endParaRPr lang="es-C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01240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00808"/>
            <a:ext cx="2880319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077072"/>
            <a:ext cx="29081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6732240" y="2780928"/>
            <a:ext cx="1800200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266700" dir="18900000" algn="b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>
                    <a:lumMod val="95000"/>
                  </a:schemeClr>
                </a:solidFill>
              </a:rPr>
              <a:t>Alimentación Río Chicamocha</a:t>
            </a:r>
          </a:p>
          <a:p>
            <a:r>
              <a:rPr lang="es-CO" sz="1600" dirty="0" smtClean="0">
                <a:solidFill>
                  <a:schemeClr val="bg1">
                    <a:lumMod val="95000"/>
                  </a:schemeClr>
                </a:solidFill>
              </a:rPr>
              <a:t>Circuito de Enfriamiento </a:t>
            </a:r>
          </a:p>
          <a:p>
            <a:r>
              <a:rPr lang="es-CO" sz="1600" dirty="0" smtClean="0">
                <a:solidFill>
                  <a:schemeClr val="bg1">
                    <a:lumMod val="95000"/>
                  </a:schemeClr>
                </a:solidFill>
              </a:rPr>
              <a:t>Desmineralización</a:t>
            </a:r>
            <a:endParaRPr lang="es-CO" sz="1600" cap="all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/>
              <a:t>SISTEMA AIRE GASES</a:t>
            </a:r>
            <a:endParaRPr lang="es-CO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221088"/>
            <a:ext cx="2132725" cy="160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174801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268760"/>
            <a:ext cx="172819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268760"/>
            <a:ext cx="17281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4572000" y="4221088"/>
            <a:ext cx="3384376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Entrada aire para combustión</a:t>
            </a:r>
          </a:p>
          <a:p>
            <a:r>
              <a:rPr lang="es-CO" dirty="0" smtClean="0">
                <a:solidFill>
                  <a:schemeClr val="bg1"/>
                </a:solidFill>
              </a:rPr>
              <a:t>Quemadores carbón, hogar de la caldera.</a:t>
            </a:r>
          </a:p>
          <a:p>
            <a:r>
              <a:rPr lang="es-CO" dirty="0" smtClean="0">
                <a:solidFill>
                  <a:schemeClr val="bg1"/>
                </a:solidFill>
              </a:rPr>
              <a:t>Sobrecalentadores</a:t>
            </a: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/>
              <a:t>SISTEMA AIRE GASES</a:t>
            </a:r>
            <a:endParaRPr lang="es-CO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592288" cy="186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25439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3" y="1628800"/>
            <a:ext cx="26863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645024"/>
            <a:ext cx="2664296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628800"/>
            <a:ext cx="18112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971600" y="5877272"/>
            <a:ext cx="7128792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1397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>
                    <a:lumMod val="95000"/>
                  </a:schemeClr>
                </a:solidFill>
              </a:rPr>
              <a:t>Precalentador aire CAR, Precipitadores Electrostáticos, Chimenea</a:t>
            </a:r>
            <a:endParaRPr lang="es-CO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/>
              <a:t>PROCESAMIENTO DEL CARBÓN</a:t>
            </a:r>
            <a:endParaRPr lang="es-CO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1728192" cy="253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556792"/>
            <a:ext cx="297013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00808"/>
            <a:ext cx="242134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933056"/>
            <a:ext cx="1652505" cy="209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933056"/>
            <a:ext cx="158807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467544" y="4365104"/>
            <a:ext cx="1944216" cy="1477328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165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>
                    <a:lumMod val="95000"/>
                  </a:schemeClr>
                </a:solidFill>
              </a:rPr>
              <a:t>Almacenamiento, Transporte y alimentación a la caldera</a:t>
            </a: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s-CO" sz="3200" dirty="0" smtClean="0"/>
              <a:t>Sistema Agua Vapor</a:t>
            </a:r>
            <a:endParaRPr lang="es-CO" sz="3200" dirty="0"/>
          </a:p>
        </p:txBody>
      </p:sp>
      <p:pic>
        <p:nvPicPr>
          <p:cNvPr id="4" name="Picture 2" descr="TURBINA BAJA Y HOT 08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96752"/>
            <a:ext cx="22631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EN CAL CAR 13 NOV 06 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2016224" cy="1512885"/>
          </a:xfrm>
          <a:prstGeom prst="rect">
            <a:avLst/>
          </a:prstGeom>
          <a:noFill/>
        </p:spPr>
      </p:pic>
      <p:pic>
        <p:nvPicPr>
          <p:cNvPr id="6" name="Picture 8" descr="Turbina 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196752"/>
            <a:ext cx="2017283" cy="1512168"/>
          </a:xfrm>
          <a:prstGeom prst="rect">
            <a:avLst/>
          </a:prstGeom>
          <a:noFill/>
        </p:spPr>
      </p:pic>
      <p:pic>
        <p:nvPicPr>
          <p:cNvPr id="7" name="Picture 9" descr="TURBINA BAJA Y HOT 0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365104"/>
            <a:ext cx="2232248" cy="1512168"/>
          </a:xfrm>
          <a:prstGeom prst="rect">
            <a:avLst/>
          </a:prstGeom>
          <a:noFill/>
        </p:spPr>
      </p:pic>
      <p:pic>
        <p:nvPicPr>
          <p:cNvPr id="8" name="Picture 10" descr="Fotos31Octubre2006 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365104"/>
            <a:ext cx="2032233" cy="1512168"/>
          </a:xfrm>
          <a:prstGeom prst="rect">
            <a:avLst/>
          </a:prstGeom>
          <a:noFill/>
        </p:spPr>
      </p:pic>
      <p:pic>
        <p:nvPicPr>
          <p:cNvPr id="9" name="Picture 7" descr="Turbina 0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365104"/>
            <a:ext cx="1943100" cy="145732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043608" y="314096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Tanque agua alimentación, Calentadores,  Turbina, Generador, Transformadores</a:t>
            </a:r>
            <a:r>
              <a:rPr lang="es-CO" dirty="0" smtClean="0">
                <a:solidFill>
                  <a:schemeClr val="bg1"/>
                </a:solidFill>
              </a:rPr>
              <a:t>, </a:t>
            </a: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CALCULO EFICIENCIAS PLANTA TERMICA COMPAÑÍA ELÉCTRICA DE SOCHAGOTA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</TotalTime>
  <Words>403</Words>
  <Application>Microsoft Office PowerPoint</Application>
  <PresentationFormat>Presentación en pantalla (4:3)</PresentationFormat>
  <Paragraphs>85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Tema de Office</vt:lpstr>
      <vt:lpstr>Proyecto final </vt:lpstr>
      <vt:lpstr>Objetivo</vt:lpstr>
      <vt:lpstr>Compañía Eléctrica de Sochagota</vt:lpstr>
      <vt:lpstr>ABASTECIMIENTO DE AGUA</vt:lpstr>
      <vt:lpstr>SISTEMA AIRE GASES</vt:lpstr>
      <vt:lpstr>SISTEMA AIRE GASES</vt:lpstr>
      <vt:lpstr>PROCESAMIENTO DEL CARBÓN</vt:lpstr>
      <vt:lpstr>Sistema Agua Vapor</vt:lpstr>
      <vt:lpstr>CALCULO EFICIENCIAS PLANTA TERMICA COMPAÑÍA ELÉCTRICA DE SOCHAGOTA</vt:lpstr>
      <vt:lpstr>DIAGRAMA GENERAL AGUA VAPOR</vt:lpstr>
      <vt:lpstr>CALENTADOR 1</vt:lpstr>
      <vt:lpstr>CALENTADOR 2</vt:lpstr>
      <vt:lpstr>BALANCE MASAS TANQUE AGUA ALIMENTACION</vt:lpstr>
      <vt:lpstr>CALENTADOR AIRE REGENERATIVO</vt:lpstr>
      <vt:lpstr>FLUJO DE MASAS CALENTADOR AIRE REGENERATIVO</vt:lpstr>
      <vt:lpstr>TORRES DE ENFRIAMIENTO</vt:lpstr>
      <vt:lpstr>CONFIGURACIÓN GENERAL SISTEMA ENFRIAMIENTO</vt:lpstr>
      <vt:lpstr>DIAGRAMA DE BLOQUES FWT</vt:lpstr>
      <vt:lpstr>PANTALLA DE PROCONTROL P14 EN TIEMPO REAL</vt:lpstr>
      <vt:lpstr>ANALISIS DE TENDENCIAS EN TIEMPO REAL</vt:lpstr>
      <vt:lpstr>Inversión para implementación en termopaipa IV</vt:lpstr>
      <vt:lpstr>Costos por paradas termoeléctrica</vt:lpstr>
      <vt:lpstr>EL TTD COMO CONTROL</vt:lpstr>
      <vt:lpstr>Eficiencia calentador de aire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jimenoalvarado</dc:creator>
  <cp:lastModifiedBy>Generico Pat Biblioteca</cp:lastModifiedBy>
  <cp:revision>19</cp:revision>
  <dcterms:created xsi:type="dcterms:W3CDTF">2010-07-11T01:52:02Z</dcterms:created>
  <dcterms:modified xsi:type="dcterms:W3CDTF">2017-12-11T20:17:19Z</dcterms:modified>
</cp:coreProperties>
</file>