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3" r:id="rId2"/>
    <p:sldId id="257" r:id="rId3"/>
    <p:sldId id="258" r:id="rId4"/>
    <p:sldId id="259" r:id="rId5"/>
    <p:sldId id="260" r:id="rId6"/>
    <p:sldId id="261" r:id="rId7"/>
    <p:sldId id="262" r:id="rId8"/>
    <p:sldId id="265" r:id="rId9"/>
    <p:sldId id="266" r:id="rId10"/>
    <p:sldId id="274" r:id="rId11"/>
    <p:sldId id="275" r:id="rId12"/>
    <p:sldId id="276" r:id="rId13"/>
    <p:sldId id="267" r:id="rId14"/>
    <p:sldId id="268" r:id="rId15"/>
    <p:sldId id="279" r:id="rId16"/>
    <p:sldId id="269" r:id="rId17"/>
    <p:sldId id="270" r:id="rId18"/>
    <p:sldId id="278" r:id="rId19"/>
    <p:sldId id="282" r:id="rId20"/>
    <p:sldId id="283" r:id="rId21"/>
    <p:sldId id="280" r:id="rId22"/>
    <p:sldId id="281" r:id="rId23"/>
    <p:sldId id="284" r:id="rId24"/>
    <p:sldId id="277"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3" d="100"/>
          <a:sy n="43" d="100"/>
        </p:scale>
        <p:origin x="1296" y="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3" name="22 Rectángulo"/>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Rectángulo"/>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Rectángulo"/>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Rectángulo"/>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Rectángulo"/>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Rectángulo redondeado"/>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Rectángulo redondeado"/>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Rectángulo"/>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6705600" y="4206240"/>
            <a:ext cx="960120" cy="457200"/>
          </a:xfrm>
        </p:spPr>
        <p:txBody>
          <a:bodyPr/>
          <a:lstStyle/>
          <a:p>
            <a:fld id="{7978E8E9-6FA3-4756-8EA7-2F9F6E291FA7}" type="datetimeFigureOut">
              <a:rPr lang="en-US" smtClean="0"/>
              <a:pPr/>
              <a:t>12/11/2017</a:t>
            </a:fld>
            <a:endParaRPr lang="en-US"/>
          </a:p>
        </p:txBody>
      </p:sp>
      <p:sp>
        <p:nvSpPr>
          <p:cNvPr id="17" name="16 Marcador de pie de página"/>
          <p:cNvSpPr>
            <a:spLocks noGrp="1"/>
          </p:cNvSpPr>
          <p:nvPr>
            <p:ph type="ftr" sz="quarter" idx="11"/>
          </p:nvPr>
        </p:nvSpPr>
        <p:spPr>
          <a:xfrm>
            <a:off x="5410200" y="4205288"/>
            <a:ext cx="1295400" cy="457200"/>
          </a:xfrm>
        </p:spPr>
        <p:txBody>
          <a:bodyPr/>
          <a:lstStyle/>
          <a:p>
            <a:endParaRPr lang="en-US"/>
          </a:p>
        </p:txBody>
      </p:sp>
      <p:sp>
        <p:nvSpPr>
          <p:cNvPr id="29" name="28 Marcador de número de diapositiva"/>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D5FE97DE-B741-459A-8F84-1A3D45365C2E}" type="slidenum">
              <a:rPr lang="en-US" smtClean="0"/>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978E8E9-6FA3-4756-8EA7-2F9F6E291FA7}" type="datetimeFigureOut">
              <a:rPr lang="en-US" smtClean="0"/>
              <a:pPr/>
              <a:t>12/11/2017</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D5FE97DE-B741-459A-8F84-1A3D45365C2E}"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1143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143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978E8E9-6FA3-4756-8EA7-2F9F6E291FA7}" type="datetimeFigureOut">
              <a:rPr lang="en-US" smtClean="0"/>
              <a:pPr/>
              <a:t>12/11/2017</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D5FE97DE-B741-459A-8F84-1A3D45365C2E}" type="slidenum">
              <a:rPr lang="en-US" smtClean="0"/>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978E8E9-6FA3-4756-8EA7-2F9F6E291FA7}" type="datetimeFigureOut">
              <a:rPr lang="en-US" smtClean="0"/>
              <a:pPr/>
              <a:t>12/11/2017</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D5FE97DE-B741-459A-8F84-1A3D45365C2E}" type="slidenum">
              <a:rPr lang="en-US" smtClean="0"/>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7978E8E9-6FA3-4756-8EA7-2F9F6E291FA7}" type="datetimeFigureOut">
              <a:rPr lang="en-US" smtClean="0"/>
              <a:pPr/>
              <a:t>12/11/2017</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D5FE97DE-B741-459A-8F84-1A3D45365C2E}" type="slidenum">
              <a:rPr lang="en-US" smtClean="0"/>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7978E8E9-6FA3-4756-8EA7-2F9F6E291FA7}" type="datetimeFigureOut">
              <a:rPr lang="en-US" smtClean="0"/>
              <a:pPr/>
              <a:t>12/11/2017</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D5FE97DE-B741-459A-8F84-1A3D45365C2E}" type="slidenum">
              <a:rPr lang="en-US" smtClean="0"/>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81000" y="1143000"/>
            <a:ext cx="8382000" cy="1069848"/>
          </a:xfrm>
        </p:spPr>
        <p:txBody>
          <a:bodyPr anchor="ctr"/>
          <a:lstStyle>
            <a:lvl1pPr>
              <a:defRPr sz="4000" b="0" i="0"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6" name="25 Marcador de fecha"/>
          <p:cNvSpPr>
            <a:spLocks noGrp="1"/>
          </p:cNvSpPr>
          <p:nvPr>
            <p:ph type="dt" sz="half" idx="10"/>
          </p:nvPr>
        </p:nvSpPr>
        <p:spPr/>
        <p:txBody>
          <a:bodyPr rtlCol="0"/>
          <a:lstStyle/>
          <a:p>
            <a:fld id="{7978E8E9-6FA3-4756-8EA7-2F9F6E291FA7}" type="datetimeFigureOut">
              <a:rPr lang="en-US" smtClean="0"/>
              <a:pPr/>
              <a:t>12/11/2017</a:t>
            </a:fld>
            <a:endParaRPr lang="en-US"/>
          </a:p>
        </p:txBody>
      </p:sp>
      <p:sp>
        <p:nvSpPr>
          <p:cNvPr id="27" name="26 Marcador de número de diapositiva"/>
          <p:cNvSpPr>
            <a:spLocks noGrp="1"/>
          </p:cNvSpPr>
          <p:nvPr>
            <p:ph type="sldNum" sz="quarter" idx="11"/>
          </p:nvPr>
        </p:nvSpPr>
        <p:spPr/>
        <p:txBody>
          <a:bodyPr rtlCol="0"/>
          <a:lstStyle/>
          <a:p>
            <a:fld id="{D5FE97DE-B741-459A-8F84-1A3D45365C2E}" type="slidenum">
              <a:rPr lang="en-US" smtClean="0"/>
              <a:pPr/>
              <a:t>‹Nº›</a:t>
            </a:fld>
            <a:endParaRPr lang="en-US"/>
          </a:p>
        </p:txBody>
      </p:sp>
      <p:sp>
        <p:nvSpPr>
          <p:cNvPr id="28" name="27 Marcador de pie de página"/>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a:xfrm>
            <a:off x="6583680" y="612648"/>
            <a:ext cx="957264" cy="457200"/>
          </a:xfrm>
        </p:spPr>
        <p:txBody>
          <a:bodyPr/>
          <a:lstStyle/>
          <a:p>
            <a:fld id="{7978E8E9-6FA3-4756-8EA7-2F9F6E291FA7}" type="datetimeFigureOut">
              <a:rPr lang="en-US" smtClean="0"/>
              <a:pPr/>
              <a:t>12/11/2017</a:t>
            </a:fld>
            <a:endParaRPr lang="en-US"/>
          </a:p>
        </p:txBody>
      </p:sp>
      <p:sp>
        <p:nvSpPr>
          <p:cNvPr id="4" name="3 Marcador de pie de página"/>
          <p:cNvSpPr>
            <a:spLocks noGrp="1"/>
          </p:cNvSpPr>
          <p:nvPr>
            <p:ph type="ftr" sz="quarter" idx="11"/>
          </p:nvPr>
        </p:nvSpPr>
        <p:spPr>
          <a:xfrm>
            <a:off x="5257800" y="612648"/>
            <a:ext cx="1325880" cy="457200"/>
          </a:xfrm>
        </p:spPr>
        <p:txBody>
          <a:bodyPr/>
          <a:lstStyle/>
          <a:p>
            <a:endParaRPr lang="en-US"/>
          </a:p>
        </p:txBody>
      </p:sp>
      <p:sp>
        <p:nvSpPr>
          <p:cNvPr id="5" name="4 Marcador de número de diapositiva"/>
          <p:cNvSpPr>
            <a:spLocks noGrp="1"/>
          </p:cNvSpPr>
          <p:nvPr>
            <p:ph type="sldNum" sz="quarter" idx="12"/>
          </p:nvPr>
        </p:nvSpPr>
        <p:spPr>
          <a:xfrm>
            <a:off x="8174736" y="2272"/>
            <a:ext cx="762000" cy="365760"/>
          </a:xfrm>
        </p:spPr>
        <p:txBody>
          <a:bodyPr/>
          <a:lstStyle/>
          <a:p>
            <a:fld id="{D5FE97DE-B741-459A-8F84-1A3D45365C2E}" type="slidenum">
              <a:rPr lang="en-US" smtClean="0"/>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978E8E9-6FA3-4756-8EA7-2F9F6E291FA7}" type="datetimeFigureOut">
              <a:rPr lang="en-US" smtClean="0"/>
              <a:pPr/>
              <a:t>12/11/2017</a:t>
            </a:fld>
            <a:endParaRPr lang="en-US"/>
          </a:p>
        </p:txBody>
      </p:sp>
      <p:sp>
        <p:nvSpPr>
          <p:cNvPr id="3" name="2 Marcador de pie de página"/>
          <p:cNvSpPr>
            <a:spLocks noGrp="1"/>
          </p:cNvSpPr>
          <p:nvPr>
            <p:ph type="ftr" sz="quarter" idx="11"/>
          </p:nvPr>
        </p:nvSpPr>
        <p:spPr/>
        <p:txBody>
          <a:bodyPr/>
          <a:lstStyle/>
          <a:p>
            <a:endParaRPr lang="en-US"/>
          </a:p>
        </p:txBody>
      </p:sp>
      <p:sp>
        <p:nvSpPr>
          <p:cNvPr id="4" name="3 Marcador de número de diapositiva"/>
          <p:cNvSpPr>
            <a:spLocks noGrp="1"/>
          </p:cNvSpPr>
          <p:nvPr>
            <p:ph type="sldNum" sz="quarter" idx="12"/>
          </p:nvPr>
        </p:nvSpPr>
        <p:spPr/>
        <p:txBody>
          <a:bodyPr/>
          <a:lstStyle/>
          <a:p>
            <a:fld id="{D5FE97DE-B741-459A-8F84-1A3D45365C2E}" type="slidenum">
              <a:rPr lang="en-US" smtClean="0"/>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353496" y="1101970"/>
            <a:ext cx="3383280" cy="877824"/>
          </a:xfrm>
        </p:spPr>
        <p:txBody>
          <a:bodyPr anchor="b"/>
          <a:lstStyle>
            <a:lvl1pPr algn="l">
              <a:buNone/>
              <a:defRPr sz="1800" b="1"/>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7978E8E9-6FA3-4756-8EA7-2F9F6E291FA7}" type="datetimeFigureOut">
              <a:rPr lang="en-US" smtClean="0"/>
              <a:pPr/>
              <a:t>12/11/2017</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D5FE97DE-B741-459A-8F84-1A3D45365C2E}" type="slidenum">
              <a:rPr lang="en-US" smtClean="0"/>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7978E8E9-6FA3-4756-8EA7-2F9F6E291FA7}" type="datetimeFigureOut">
              <a:rPr lang="en-US" smtClean="0"/>
              <a:pPr/>
              <a:t>12/11/2017</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D5FE97DE-B741-459A-8F84-1A3D45365C2E}" type="slidenum">
              <a:rPr lang="en-US" smtClean="0"/>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Rectángulo"/>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Rectángulo"/>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Rectángulo"/>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Rectángulo"/>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Rectángulo"/>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Rectángulo redondeado"/>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Rectángulo redondeado"/>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Rectángulo"/>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Rectángulo"/>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Rectángulo"/>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Rectángulo"/>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Rectángulo"/>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Rectángulo"/>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Marcador de título"/>
          <p:cNvSpPr>
            <a:spLocks noGrp="1"/>
          </p:cNvSpPr>
          <p:nvPr>
            <p:ph type="title"/>
          </p:nvPr>
        </p:nvSpPr>
        <p:spPr>
          <a:xfrm>
            <a:off x="457200" y="1143000"/>
            <a:ext cx="8229600" cy="10668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7978E8E9-6FA3-4756-8EA7-2F9F6E291FA7}" type="datetimeFigureOut">
              <a:rPr lang="en-US" smtClean="0"/>
              <a:pPr/>
              <a:t>12/11/2017</a:t>
            </a:fld>
            <a:endParaRPr lang="en-US"/>
          </a:p>
        </p:txBody>
      </p:sp>
      <p:sp>
        <p:nvSpPr>
          <p:cNvPr id="3" name="2 Marcador de pie de página"/>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22 Marcador de número de diapositiva"/>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D5FE97DE-B741-459A-8F84-1A3D45365C2E}" type="slidenum">
              <a:rPr lang="en-US" smtClean="0"/>
              <a:pPr/>
              <a:t>‹Nº›</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28596" y="928670"/>
            <a:ext cx="8458200" cy="2586052"/>
          </a:xfrm>
        </p:spPr>
        <p:txBody>
          <a:bodyPr>
            <a:noAutofit/>
          </a:bodyPr>
          <a:lstStyle/>
          <a:p>
            <a:pPr algn="just"/>
            <a:r>
              <a:rPr lang="es-ES" sz="3200" b="1" dirty="0" smtClean="0">
                <a:latin typeface="Arial" pitchFamily="34" charset="0"/>
                <a:cs typeface="Arial" pitchFamily="34" charset="0"/>
              </a:rPr>
              <a:t>Proyecto de Articulación de  La Educación Media del Colegio Departamental Fonquetá de Chía con  la Educación Superior de la Fundación de Educación Superior San José – FESS del Mismo Municipio.</a:t>
            </a:r>
            <a:endParaRPr lang="es-ES" sz="3200" dirty="0">
              <a:latin typeface="Arial" pitchFamily="34" charset="0"/>
              <a:cs typeface="Arial" pitchFamily="34" charset="0"/>
            </a:endParaRPr>
          </a:p>
        </p:txBody>
      </p:sp>
      <p:sp>
        <p:nvSpPr>
          <p:cNvPr id="3" name="2 Subtítulo"/>
          <p:cNvSpPr>
            <a:spLocks noGrp="1"/>
          </p:cNvSpPr>
          <p:nvPr>
            <p:ph type="subTitle" idx="1"/>
          </p:nvPr>
        </p:nvSpPr>
        <p:spPr>
          <a:xfrm>
            <a:off x="457200" y="3899938"/>
            <a:ext cx="8186766" cy="2100830"/>
          </a:xfrm>
        </p:spPr>
        <p:txBody>
          <a:bodyPr/>
          <a:lstStyle/>
          <a:p>
            <a:pPr algn="just"/>
            <a:endParaRPr lang="en-US" b="1" dirty="0" smtClean="0"/>
          </a:p>
          <a:p>
            <a:pPr algn="just"/>
            <a:r>
              <a:rPr lang="en-US" b="1" dirty="0" smtClean="0">
                <a:latin typeface="Arial" pitchFamily="34" charset="0"/>
                <a:cs typeface="Arial" pitchFamily="34" charset="0"/>
              </a:rPr>
              <a:t>Eduardo González Rivera</a:t>
            </a:r>
          </a:p>
          <a:p>
            <a:pPr algn="just"/>
            <a:r>
              <a:rPr lang="en-US" b="1" dirty="0" smtClean="0">
                <a:latin typeface="Arial" pitchFamily="34" charset="0"/>
                <a:cs typeface="Arial" pitchFamily="34" charset="0"/>
              </a:rPr>
              <a:t>Gilberto Cifuentes Torres</a:t>
            </a:r>
          </a:p>
          <a:p>
            <a:pPr algn="just"/>
            <a:r>
              <a:rPr lang="en-US" b="1" dirty="0" smtClean="0">
                <a:latin typeface="Arial" pitchFamily="34" charset="0"/>
                <a:cs typeface="Arial" pitchFamily="34" charset="0"/>
              </a:rPr>
              <a:t>Martin Borre Ruiz</a:t>
            </a:r>
          </a:p>
          <a:p>
            <a:pPr algn="r"/>
            <a:r>
              <a:rPr lang="en-US" b="1" dirty="0" smtClean="0">
                <a:latin typeface="Arial" pitchFamily="34" charset="0"/>
                <a:cs typeface="Arial" pitchFamily="34" charset="0"/>
              </a:rPr>
              <a:t>Asesor: Stella Penagos</a:t>
            </a:r>
            <a:endParaRPr lang="en-US"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latin typeface="Arial" pitchFamily="34" charset="0"/>
                <a:cs typeface="Arial" pitchFamily="34" charset="0"/>
              </a:rPr>
              <a:t>Ventajas articulación - Estudiantes</a:t>
            </a:r>
            <a:endParaRPr lang="en-US" dirty="0">
              <a:latin typeface="Arial" pitchFamily="34" charset="0"/>
              <a:cs typeface="Arial" pitchFamily="34" charset="0"/>
            </a:endParaRPr>
          </a:p>
        </p:txBody>
      </p:sp>
      <p:sp>
        <p:nvSpPr>
          <p:cNvPr id="3" name="2 Marcador de contenido"/>
          <p:cNvSpPr>
            <a:spLocks noGrp="1"/>
          </p:cNvSpPr>
          <p:nvPr>
            <p:ph idx="1"/>
          </p:nvPr>
        </p:nvSpPr>
        <p:spPr/>
        <p:txBody>
          <a:bodyPr>
            <a:normAutofit fontScale="32500" lnSpcReduction="20000"/>
          </a:bodyPr>
          <a:lstStyle/>
          <a:p>
            <a:pPr algn="just">
              <a:buNone/>
            </a:pPr>
            <a:r>
              <a:rPr lang="es-CO" dirty="0" smtClean="0"/>
              <a:t> </a:t>
            </a:r>
            <a:endParaRPr lang="en-US" dirty="0" smtClean="0"/>
          </a:p>
          <a:p>
            <a:pPr lvl="0" algn="just"/>
            <a:r>
              <a:rPr lang="es-CO" sz="8000" dirty="0" smtClean="0">
                <a:latin typeface="Arial" pitchFamily="34" charset="0"/>
                <a:cs typeface="Arial" pitchFamily="34" charset="0"/>
              </a:rPr>
              <a:t>Oportunidad de empezar la carrera profesional mientras se cursa el bachillerato.</a:t>
            </a:r>
            <a:endParaRPr lang="en-US" sz="8000" dirty="0" smtClean="0">
              <a:latin typeface="Arial" pitchFamily="34" charset="0"/>
              <a:cs typeface="Arial" pitchFamily="34" charset="0"/>
            </a:endParaRPr>
          </a:p>
          <a:p>
            <a:pPr lvl="0" algn="just"/>
            <a:r>
              <a:rPr lang="es-CO" sz="8000" dirty="0" smtClean="0">
                <a:latin typeface="Arial" pitchFamily="34" charset="0"/>
                <a:cs typeface="Arial" pitchFamily="34" charset="0"/>
              </a:rPr>
              <a:t>Al terminar el bachillerato cuenta con certificado laboral y dos semestres de Educación Superior.</a:t>
            </a:r>
            <a:endParaRPr lang="en-US" sz="8000" dirty="0" smtClean="0">
              <a:latin typeface="Arial" pitchFamily="34" charset="0"/>
              <a:cs typeface="Arial" pitchFamily="34" charset="0"/>
            </a:endParaRPr>
          </a:p>
          <a:p>
            <a:pPr lvl="0" algn="just"/>
            <a:r>
              <a:rPr lang="es-CO" sz="8000" dirty="0" smtClean="0">
                <a:latin typeface="Arial" pitchFamily="34" charset="0"/>
                <a:cs typeface="Arial" pitchFamily="34" charset="0"/>
              </a:rPr>
              <a:t>Oportunidad de obtener empleo rápidamente, pues adquieren competencias prácticas que solo la educación técnica y tecnológica ofrece. </a:t>
            </a:r>
            <a:endParaRPr lang="en-US" sz="8000" dirty="0" smtClean="0">
              <a:latin typeface="Arial" pitchFamily="34" charset="0"/>
              <a:cs typeface="Arial" pitchFamily="34" charset="0"/>
            </a:endParaRPr>
          </a:p>
          <a:p>
            <a:pPr lvl="0" algn="just"/>
            <a:r>
              <a:rPr lang="es-CO" sz="8000" dirty="0" smtClean="0">
                <a:latin typeface="Arial" pitchFamily="34" charset="0"/>
                <a:cs typeface="Arial" pitchFamily="34" charset="0"/>
              </a:rPr>
              <a:t>Reduce la inversión de los padres hasta un 50% del valor de la matricula en el primer año. </a:t>
            </a:r>
            <a:endParaRPr lang="en-US" sz="8000" dirty="0" smtClean="0">
              <a:latin typeface="Arial" pitchFamily="34" charset="0"/>
              <a:cs typeface="Arial" pitchFamily="34" charset="0"/>
            </a:endParaRPr>
          </a:p>
          <a:p>
            <a:pPr>
              <a:buNone/>
            </a:pPr>
            <a:r>
              <a:rPr lang="es-CO" b="1" dirty="0" smtClean="0"/>
              <a:t> </a:t>
            </a:r>
            <a:r>
              <a:rPr lang="es-ES"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latin typeface="Arial" pitchFamily="34" charset="0"/>
                <a:cs typeface="Arial" pitchFamily="34" charset="0"/>
              </a:rPr>
              <a:t>Ventajas articulación - Docentes</a:t>
            </a:r>
            <a:endParaRPr lang="en-US" dirty="0">
              <a:latin typeface="Arial" pitchFamily="34" charset="0"/>
              <a:cs typeface="Arial" pitchFamily="34" charset="0"/>
            </a:endParaRPr>
          </a:p>
        </p:txBody>
      </p:sp>
      <p:sp>
        <p:nvSpPr>
          <p:cNvPr id="3" name="2 Marcador de contenido"/>
          <p:cNvSpPr>
            <a:spLocks noGrp="1"/>
          </p:cNvSpPr>
          <p:nvPr>
            <p:ph idx="1"/>
          </p:nvPr>
        </p:nvSpPr>
        <p:spPr/>
        <p:txBody>
          <a:bodyPr>
            <a:normAutofit fontScale="92500" lnSpcReduction="20000"/>
          </a:bodyPr>
          <a:lstStyle/>
          <a:p>
            <a:pPr lvl="0" algn="just"/>
            <a:r>
              <a:rPr lang="es-CO" dirty="0" smtClean="0">
                <a:latin typeface="Arial" pitchFamily="34" charset="0"/>
                <a:cs typeface="Arial" pitchFamily="34" charset="0"/>
              </a:rPr>
              <a:t>Generar encuentros docentes de distintos niveles educativos para trabajar conjuntamente en diversas problemáticas.</a:t>
            </a:r>
            <a:endParaRPr lang="en-US" dirty="0" smtClean="0">
              <a:latin typeface="Arial" pitchFamily="34" charset="0"/>
              <a:cs typeface="Arial" pitchFamily="34" charset="0"/>
            </a:endParaRPr>
          </a:p>
          <a:p>
            <a:pPr algn="just">
              <a:buNone/>
            </a:pPr>
            <a:endParaRPr lang="en-US" dirty="0" smtClean="0">
              <a:latin typeface="Arial" pitchFamily="34" charset="0"/>
              <a:cs typeface="Arial" pitchFamily="34" charset="0"/>
            </a:endParaRPr>
          </a:p>
          <a:p>
            <a:pPr lvl="0" algn="just"/>
            <a:r>
              <a:rPr lang="es-CO" dirty="0" smtClean="0">
                <a:latin typeface="Arial" pitchFamily="34" charset="0"/>
                <a:cs typeface="Arial" pitchFamily="34" charset="0"/>
              </a:rPr>
              <a:t>Incorporar nuevos modelos de gestión.</a:t>
            </a:r>
            <a:endParaRPr lang="en-US" dirty="0" smtClean="0">
              <a:latin typeface="Arial" pitchFamily="34" charset="0"/>
              <a:cs typeface="Arial" pitchFamily="34" charset="0"/>
            </a:endParaRPr>
          </a:p>
          <a:p>
            <a:pPr algn="just"/>
            <a:endParaRPr lang="en-US" dirty="0" smtClean="0">
              <a:latin typeface="Arial" pitchFamily="34" charset="0"/>
              <a:cs typeface="Arial" pitchFamily="34" charset="0"/>
            </a:endParaRPr>
          </a:p>
          <a:p>
            <a:pPr lvl="0" algn="just"/>
            <a:r>
              <a:rPr lang="es-CO" dirty="0" smtClean="0">
                <a:latin typeface="Arial" pitchFamily="34" charset="0"/>
                <a:cs typeface="Arial" pitchFamily="34" charset="0"/>
              </a:rPr>
              <a:t>Favorecer la formación, capacitación, actualización e intercambio docente.</a:t>
            </a:r>
            <a:endParaRPr lang="en-US" dirty="0" smtClean="0">
              <a:latin typeface="Arial" pitchFamily="34" charset="0"/>
              <a:cs typeface="Arial" pitchFamily="34" charset="0"/>
            </a:endParaRPr>
          </a:p>
          <a:p>
            <a:pPr algn="just">
              <a:buNone/>
            </a:pPr>
            <a:endParaRPr lang="en-US" dirty="0" smtClean="0">
              <a:latin typeface="Arial" pitchFamily="34" charset="0"/>
              <a:cs typeface="Arial" pitchFamily="34" charset="0"/>
            </a:endParaRPr>
          </a:p>
          <a:p>
            <a:pPr lvl="0" algn="just"/>
            <a:r>
              <a:rPr lang="es-CO" dirty="0" smtClean="0">
                <a:latin typeface="Arial" pitchFamily="34" charset="0"/>
                <a:cs typeface="Arial" pitchFamily="34" charset="0"/>
              </a:rPr>
              <a:t>Participar de la oferta Educativa en cursos de complementación, talleres y Diplomados para Docentes.</a:t>
            </a:r>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n-US" dirty="0" smtClean="0">
                <a:latin typeface="Arial" pitchFamily="34" charset="0"/>
                <a:cs typeface="Arial" pitchFamily="34" charset="0"/>
              </a:rPr>
              <a:t>Ventajas articulación - Instituciones</a:t>
            </a:r>
            <a:endParaRPr lang="en-US" dirty="0">
              <a:latin typeface="Arial" pitchFamily="34" charset="0"/>
              <a:cs typeface="Arial" pitchFamily="34" charset="0"/>
            </a:endParaRPr>
          </a:p>
        </p:txBody>
      </p:sp>
      <p:sp>
        <p:nvSpPr>
          <p:cNvPr id="3" name="2 Marcador de contenido"/>
          <p:cNvSpPr>
            <a:spLocks noGrp="1"/>
          </p:cNvSpPr>
          <p:nvPr>
            <p:ph idx="1"/>
          </p:nvPr>
        </p:nvSpPr>
        <p:spPr/>
        <p:txBody>
          <a:bodyPr>
            <a:normAutofit/>
          </a:bodyPr>
          <a:lstStyle/>
          <a:p>
            <a:pPr lvl="0" algn="just"/>
            <a:r>
              <a:rPr lang="es-CO" dirty="0" smtClean="0">
                <a:latin typeface="Arial" pitchFamily="34" charset="0"/>
                <a:cs typeface="Arial" pitchFamily="34" charset="0"/>
              </a:rPr>
              <a:t>Configurar la formación de redes entre instituciones.</a:t>
            </a:r>
            <a:endParaRPr lang="en-US" dirty="0" smtClean="0">
              <a:latin typeface="Arial" pitchFamily="34" charset="0"/>
              <a:cs typeface="Arial" pitchFamily="34" charset="0"/>
            </a:endParaRPr>
          </a:p>
          <a:p>
            <a:pPr lvl="0" algn="just"/>
            <a:r>
              <a:rPr lang="es-CO" dirty="0" smtClean="0">
                <a:latin typeface="Arial" pitchFamily="34" charset="0"/>
                <a:cs typeface="Arial" pitchFamily="34" charset="0"/>
              </a:rPr>
              <a:t>Construir un modelo de formación con calidad y pertinencia.</a:t>
            </a:r>
            <a:endParaRPr lang="en-US" dirty="0" smtClean="0">
              <a:latin typeface="Arial" pitchFamily="34" charset="0"/>
              <a:cs typeface="Arial" pitchFamily="34" charset="0"/>
            </a:endParaRPr>
          </a:p>
          <a:p>
            <a:pPr lvl="0" algn="just"/>
            <a:r>
              <a:rPr lang="es-CO" dirty="0" smtClean="0">
                <a:latin typeface="Arial" pitchFamily="34" charset="0"/>
                <a:cs typeface="Arial" pitchFamily="34" charset="0"/>
              </a:rPr>
              <a:t>Intercambiar, actualizar y difundir conocimientos, experiencias y prácticas innovadoras Interinstitucionales.</a:t>
            </a:r>
            <a:endParaRPr lang="en-US" dirty="0" smtClean="0">
              <a:latin typeface="Arial" pitchFamily="34" charset="0"/>
              <a:cs typeface="Arial" pitchFamily="34" charset="0"/>
            </a:endParaRPr>
          </a:p>
          <a:p>
            <a:pPr lvl="0" algn="just"/>
            <a:r>
              <a:rPr lang="es-CO" dirty="0" smtClean="0">
                <a:latin typeface="Arial" pitchFamily="34" charset="0"/>
                <a:cs typeface="Arial" pitchFamily="34" charset="0"/>
              </a:rPr>
              <a:t>Propender a la complementariedad curricular y a la similitud de objetivos.</a:t>
            </a:r>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r"/>
            <a:r>
              <a:rPr lang="en-US" dirty="0" smtClean="0">
                <a:latin typeface="Arial" pitchFamily="34" charset="0"/>
                <a:cs typeface="Arial" pitchFamily="34" charset="0"/>
              </a:rPr>
              <a:t>Legislacion relacionada con articulación</a:t>
            </a:r>
            <a:endParaRPr lang="en-US" dirty="0">
              <a:latin typeface="Arial" pitchFamily="34" charset="0"/>
              <a:cs typeface="Arial" pitchFamily="34" charset="0"/>
            </a:endParaRPr>
          </a:p>
        </p:txBody>
      </p:sp>
      <p:sp>
        <p:nvSpPr>
          <p:cNvPr id="3" name="2 Marcador de contenido"/>
          <p:cNvSpPr>
            <a:spLocks noGrp="1"/>
          </p:cNvSpPr>
          <p:nvPr>
            <p:ph idx="1"/>
          </p:nvPr>
        </p:nvSpPr>
        <p:spPr/>
        <p:txBody>
          <a:bodyPr>
            <a:normAutofit lnSpcReduction="10000"/>
          </a:bodyPr>
          <a:lstStyle/>
          <a:p>
            <a:pPr algn="just"/>
            <a:r>
              <a:rPr lang="es-CO" dirty="0" smtClean="0">
                <a:latin typeface="Arial" pitchFamily="34" charset="0"/>
                <a:cs typeface="Arial" pitchFamily="34" charset="0"/>
              </a:rPr>
              <a:t>Ley 115 de 1994 del Ministerio de Educación Nacional, artículos 28, 31, 32 y 35.</a:t>
            </a:r>
            <a:endParaRPr lang="en-US" dirty="0" smtClean="0">
              <a:latin typeface="Arial" pitchFamily="34" charset="0"/>
              <a:cs typeface="Arial" pitchFamily="34" charset="0"/>
            </a:endParaRPr>
          </a:p>
          <a:p>
            <a:pPr algn="just"/>
            <a:r>
              <a:rPr lang="es-CO" dirty="0" smtClean="0">
                <a:latin typeface="Arial" pitchFamily="34" charset="0"/>
                <a:cs typeface="Arial" pitchFamily="34" charset="0"/>
              </a:rPr>
              <a:t>Resolución N° 480 de 2008 de la Secretaría de Educación de Bogotá D.C</a:t>
            </a:r>
          </a:p>
          <a:p>
            <a:pPr algn="just"/>
            <a:r>
              <a:rPr lang="es-CO" dirty="0" smtClean="0">
                <a:latin typeface="Arial" pitchFamily="34" charset="0"/>
                <a:cs typeface="Arial" pitchFamily="34" charset="0"/>
              </a:rPr>
              <a:t>Ley 749 de 2002 del Congreso de la República de Colombia</a:t>
            </a:r>
          </a:p>
          <a:p>
            <a:pPr algn="just"/>
            <a:r>
              <a:rPr lang="es-CO" dirty="0" smtClean="0">
                <a:latin typeface="Arial" pitchFamily="34" charset="0"/>
                <a:cs typeface="Arial" pitchFamily="34" charset="0"/>
              </a:rPr>
              <a:t>Decreto 2216 de 2003 de la Presidencia de la República de Colombia.</a:t>
            </a:r>
          </a:p>
          <a:p>
            <a:pPr algn="just"/>
            <a:r>
              <a:rPr lang="es-CO" dirty="0" smtClean="0">
                <a:latin typeface="Arial" pitchFamily="34" charset="0"/>
                <a:cs typeface="Arial" pitchFamily="34" charset="0"/>
              </a:rPr>
              <a:t>Ley 119 de 1994  del Congreso de la República de Colombia</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1472" y="714356"/>
            <a:ext cx="8229600" cy="1066800"/>
          </a:xfrm>
        </p:spPr>
        <p:txBody>
          <a:bodyPr/>
          <a:lstStyle/>
          <a:p>
            <a:r>
              <a:rPr lang="en-US" dirty="0" smtClean="0">
                <a:latin typeface="Arial" pitchFamily="34" charset="0"/>
                <a:cs typeface="Arial" pitchFamily="34" charset="0"/>
              </a:rPr>
              <a:t>Diseño metodológico</a:t>
            </a:r>
            <a:endParaRPr lang="en-US" dirty="0">
              <a:latin typeface="Arial" pitchFamily="34" charset="0"/>
              <a:cs typeface="Arial" pitchFamily="34" charset="0"/>
            </a:endParaRPr>
          </a:p>
        </p:txBody>
      </p:sp>
      <p:sp>
        <p:nvSpPr>
          <p:cNvPr id="3" name="2 Marcador de contenido"/>
          <p:cNvSpPr>
            <a:spLocks noGrp="1"/>
          </p:cNvSpPr>
          <p:nvPr>
            <p:ph idx="1"/>
          </p:nvPr>
        </p:nvSpPr>
        <p:spPr>
          <a:xfrm>
            <a:off x="428596" y="1714488"/>
            <a:ext cx="8229600" cy="4325112"/>
          </a:xfrm>
        </p:spPr>
        <p:txBody>
          <a:bodyPr>
            <a:normAutofit fontScale="70000" lnSpcReduction="20000"/>
          </a:bodyPr>
          <a:lstStyle/>
          <a:p>
            <a:pPr algn="just">
              <a:buNone/>
            </a:pPr>
            <a:endParaRPr lang="en-US" dirty="0" smtClean="0">
              <a:latin typeface="Arial" pitchFamily="34" charset="0"/>
              <a:cs typeface="Arial" pitchFamily="34" charset="0"/>
            </a:endParaRPr>
          </a:p>
          <a:p>
            <a:pPr algn="just">
              <a:buNone/>
            </a:pPr>
            <a:endParaRPr lang="en-US" dirty="0" smtClean="0">
              <a:latin typeface="Arial" pitchFamily="34" charset="0"/>
              <a:cs typeface="Arial" pitchFamily="34" charset="0"/>
            </a:endParaRPr>
          </a:p>
          <a:p>
            <a:pPr algn="just">
              <a:buNone/>
            </a:pPr>
            <a:r>
              <a:rPr lang="en-US" dirty="0" smtClean="0">
                <a:latin typeface="Arial" pitchFamily="34" charset="0"/>
                <a:cs typeface="Arial" pitchFamily="34" charset="0"/>
              </a:rPr>
              <a:t>	</a:t>
            </a:r>
            <a:r>
              <a:rPr lang="en-US" sz="3500" dirty="0" smtClean="0">
                <a:latin typeface="Arial" pitchFamily="34" charset="0"/>
                <a:cs typeface="Arial" pitchFamily="34" charset="0"/>
              </a:rPr>
              <a:t>Este proyecto utilizó la Investigación acción como herramienta para la intervención  del problema planteado.</a:t>
            </a:r>
          </a:p>
          <a:p>
            <a:pPr algn="just">
              <a:buNone/>
            </a:pPr>
            <a:endParaRPr lang="en-US" sz="3500" dirty="0" smtClean="0">
              <a:latin typeface="Arial" pitchFamily="34" charset="0"/>
              <a:cs typeface="Arial" pitchFamily="34" charset="0"/>
            </a:endParaRPr>
          </a:p>
          <a:p>
            <a:pPr algn="just">
              <a:buNone/>
            </a:pPr>
            <a:r>
              <a:rPr lang="en-US" sz="3500" dirty="0" smtClean="0">
                <a:latin typeface="Arial" pitchFamily="34" charset="0"/>
                <a:cs typeface="Arial" pitchFamily="34" charset="0"/>
              </a:rPr>
              <a:t>	Luego de definir el problema y plantear los objetivos se diseño un plan de acción para desarrollar el proyecto.</a:t>
            </a:r>
          </a:p>
          <a:p>
            <a:pPr algn="just">
              <a:buNone/>
            </a:pPr>
            <a:endParaRPr lang="en-US" dirty="0" smtClean="0">
              <a:latin typeface="Arial" pitchFamily="34" charset="0"/>
              <a:cs typeface="Arial" pitchFamily="34" charset="0"/>
            </a:endParaRPr>
          </a:p>
          <a:p>
            <a:pPr algn="just">
              <a:buNone/>
            </a:pPr>
            <a:r>
              <a:rPr lang="en-US" dirty="0" smtClean="0">
                <a:latin typeface="Arial" pitchFamily="34" charset="0"/>
                <a:cs typeface="Arial" pitchFamily="34" charset="0"/>
              </a:rPr>
              <a:t> </a:t>
            </a:r>
          </a:p>
          <a:p>
            <a:pPr algn="just">
              <a:buNone/>
            </a:pPr>
            <a:endParaRPr lang="en-US" dirty="0" smtClean="0">
              <a:latin typeface="Arial" pitchFamily="34" charset="0"/>
              <a:cs typeface="Arial" pitchFamily="34" charset="0"/>
            </a:endParaRPr>
          </a:p>
          <a:p>
            <a:pPr algn="just">
              <a:buNone/>
            </a:pPr>
            <a:endParaRPr lang="en-US" dirty="0" smtClean="0">
              <a:latin typeface="Arial" pitchFamily="34" charset="0"/>
              <a:cs typeface="Arial" pitchFamily="34" charset="0"/>
            </a:endParaRPr>
          </a:p>
          <a:p>
            <a:pPr algn="just">
              <a:buNone/>
            </a:pPr>
            <a:r>
              <a:rPr lang="es-ES" dirty="0" smtClean="0">
                <a:latin typeface="Arial" pitchFamily="34" charset="0"/>
                <a:cs typeface="Arial" pitchFamily="34" charset="0"/>
              </a:rPr>
              <a:t>	</a:t>
            </a:r>
            <a:r>
              <a:rPr lang="es-ES" baseline="30000" dirty="0" smtClean="0">
                <a:latin typeface="Arial" pitchFamily="34" charset="0"/>
                <a:cs typeface="Arial" pitchFamily="34" charset="0"/>
              </a:rPr>
              <a:t> </a:t>
            </a:r>
            <a:r>
              <a:rPr lang="es-ES" dirty="0" smtClean="0">
                <a:latin typeface="Arial" pitchFamily="34" charset="0"/>
                <a:cs typeface="Arial" pitchFamily="34" charset="0"/>
              </a:rPr>
              <a:t> </a:t>
            </a:r>
            <a:endParaRPr lang="en-US" dirty="0" smtClean="0">
              <a:latin typeface="Arial" pitchFamily="34" charset="0"/>
              <a:cs typeface="Arial" pitchFamily="34" charset="0"/>
            </a:endParaRPr>
          </a:p>
          <a:p>
            <a:pPr algn="just">
              <a:buNone/>
            </a:pP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r"/>
            <a:r>
              <a:rPr lang="es-ES" b="1" dirty="0" smtClean="0">
                <a:latin typeface="Arial" pitchFamily="34" charset="0"/>
                <a:cs typeface="Arial" pitchFamily="34" charset="0"/>
              </a:rPr>
              <a:t>Investigación acción </a:t>
            </a:r>
            <a:br>
              <a:rPr lang="es-ES" b="1" dirty="0" smtClean="0">
                <a:latin typeface="Arial" pitchFamily="34" charset="0"/>
                <a:cs typeface="Arial" pitchFamily="34" charset="0"/>
              </a:rPr>
            </a:br>
            <a:r>
              <a:rPr lang="es-ES" b="1" dirty="0" smtClean="0">
                <a:latin typeface="Arial" pitchFamily="34" charset="0"/>
                <a:cs typeface="Arial" pitchFamily="34" charset="0"/>
              </a:rPr>
              <a:t>-concepto</a:t>
            </a:r>
            <a:endParaRPr lang="es-ES" b="1" dirty="0">
              <a:latin typeface="Arial" pitchFamily="34" charset="0"/>
              <a:cs typeface="Arial" pitchFamily="34" charset="0"/>
            </a:endParaRPr>
          </a:p>
        </p:txBody>
      </p:sp>
      <p:sp>
        <p:nvSpPr>
          <p:cNvPr id="3" name="2 Marcador de contenido"/>
          <p:cNvSpPr>
            <a:spLocks noGrp="1"/>
          </p:cNvSpPr>
          <p:nvPr>
            <p:ph idx="1"/>
          </p:nvPr>
        </p:nvSpPr>
        <p:spPr/>
        <p:txBody>
          <a:bodyPr/>
          <a:lstStyle/>
          <a:p>
            <a:pPr algn="just"/>
            <a:r>
              <a:rPr lang="es-ES" dirty="0" smtClean="0">
                <a:latin typeface="Arial" pitchFamily="34" charset="0"/>
                <a:cs typeface="Arial" pitchFamily="34" charset="0"/>
              </a:rPr>
              <a:t>Forma de indagación introspectiva colectiva emprendida por participantes en situaciones sociales con objeto de mejorar la racionalidad y la justicia de sus prácticas sociales o educativas, así como la comprensión de esas prácticas y de las situaciones en que éstas tienen lugar.</a:t>
            </a:r>
            <a:endParaRPr lang="es-E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latin typeface="Arial" pitchFamily="34" charset="0"/>
                <a:cs typeface="Arial" pitchFamily="34" charset="0"/>
              </a:rPr>
              <a:t>Plan de acción</a:t>
            </a:r>
            <a:r>
              <a:rPr lang="en-US" dirty="0" smtClean="0"/>
              <a:t>	</a:t>
            </a:r>
            <a:endParaRPr lang="en-US" dirty="0"/>
          </a:p>
        </p:txBody>
      </p:sp>
      <p:sp>
        <p:nvSpPr>
          <p:cNvPr id="3" name="2 Marcador de contenido"/>
          <p:cNvSpPr>
            <a:spLocks noGrp="1"/>
          </p:cNvSpPr>
          <p:nvPr>
            <p:ph idx="1"/>
          </p:nvPr>
        </p:nvSpPr>
        <p:spPr/>
        <p:txBody>
          <a:bodyPr>
            <a:normAutofit lnSpcReduction="10000"/>
          </a:bodyPr>
          <a:lstStyle/>
          <a:p>
            <a:pPr algn="just"/>
            <a:r>
              <a:rPr lang="es-ES" dirty="0" smtClean="0">
                <a:latin typeface="Arial" pitchFamily="34" charset="0"/>
                <a:cs typeface="Arial" pitchFamily="34" charset="0"/>
              </a:rPr>
              <a:t>Identificar programas que aplican al proceso de articulación </a:t>
            </a:r>
          </a:p>
          <a:p>
            <a:pPr algn="just"/>
            <a:r>
              <a:rPr lang="es-ES" dirty="0" smtClean="0">
                <a:latin typeface="Arial" pitchFamily="34" charset="0"/>
                <a:cs typeface="Arial" pitchFamily="34" charset="0"/>
              </a:rPr>
              <a:t>Revisar programas del colegio, objeto de articulación</a:t>
            </a:r>
          </a:p>
          <a:p>
            <a:pPr algn="just"/>
            <a:r>
              <a:rPr lang="es-ES" dirty="0" smtClean="0">
                <a:latin typeface="Arial" pitchFamily="34" charset="0"/>
                <a:cs typeface="Arial" pitchFamily="34" charset="0"/>
              </a:rPr>
              <a:t>Revisar programas de FES, objeto de articulación</a:t>
            </a:r>
          </a:p>
          <a:p>
            <a:pPr algn="just"/>
            <a:r>
              <a:rPr lang="es-ES" dirty="0" smtClean="0">
                <a:latin typeface="Arial" pitchFamily="34" charset="0"/>
                <a:cs typeface="Arial" pitchFamily="34" charset="0"/>
              </a:rPr>
              <a:t>Definir población a aplicar encuesta</a:t>
            </a:r>
          </a:p>
          <a:p>
            <a:pPr algn="just"/>
            <a:r>
              <a:rPr lang="es-ES" dirty="0" smtClean="0">
                <a:latin typeface="Arial" pitchFamily="34" charset="0"/>
                <a:cs typeface="Arial" pitchFamily="34" charset="0"/>
              </a:rPr>
              <a:t>Diseñar instrumentos de encuestas a aplicar</a:t>
            </a:r>
          </a:p>
          <a:p>
            <a:pPr algn="just"/>
            <a:r>
              <a:rPr lang="es-ES" dirty="0" smtClean="0">
                <a:latin typeface="Arial" pitchFamily="34" charset="0"/>
                <a:cs typeface="Arial" pitchFamily="34" charset="0"/>
              </a:rPr>
              <a:t>Probar validez y confiabilidad del instrumento de  encuesta</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latin typeface="Arial" pitchFamily="34" charset="0"/>
                <a:cs typeface="Arial" pitchFamily="34" charset="0"/>
              </a:rPr>
              <a:t>Plan de acción – continuación</a:t>
            </a:r>
            <a:endParaRPr lang="en-US" dirty="0">
              <a:latin typeface="Arial" pitchFamily="34" charset="0"/>
              <a:cs typeface="Arial" pitchFamily="34" charset="0"/>
            </a:endParaRPr>
          </a:p>
        </p:txBody>
      </p:sp>
      <p:sp>
        <p:nvSpPr>
          <p:cNvPr id="3" name="2 Marcador de contenido"/>
          <p:cNvSpPr>
            <a:spLocks noGrp="1"/>
          </p:cNvSpPr>
          <p:nvPr>
            <p:ph idx="1"/>
          </p:nvPr>
        </p:nvSpPr>
        <p:spPr/>
        <p:txBody>
          <a:bodyPr>
            <a:normAutofit fontScale="92500" lnSpcReduction="20000"/>
          </a:bodyPr>
          <a:lstStyle/>
          <a:p>
            <a:pPr algn="just"/>
            <a:r>
              <a:rPr lang="es-ES" dirty="0" smtClean="0">
                <a:latin typeface="Arial" pitchFamily="34" charset="0"/>
                <a:cs typeface="Arial" pitchFamily="34" charset="0"/>
              </a:rPr>
              <a:t>Aplicar encuesta a la población seleccionada.</a:t>
            </a:r>
          </a:p>
          <a:p>
            <a:pPr algn="just"/>
            <a:r>
              <a:rPr lang="es-ES" dirty="0" smtClean="0">
                <a:latin typeface="Arial" pitchFamily="34" charset="0"/>
                <a:cs typeface="Arial" pitchFamily="34" charset="0"/>
              </a:rPr>
              <a:t>Tabular la información de encuestas</a:t>
            </a:r>
          </a:p>
          <a:p>
            <a:pPr algn="just"/>
            <a:r>
              <a:rPr lang="es-ES" dirty="0" smtClean="0">
                <a:latin typeface="Arial" pitchFamily="34" charset="0"/>
                <a:cs typeface="Arial" pitchFamily="34" charset="0"/>
              </a:rPr>
              <a:t>Analizar la información obtenida</a:t>
            </a:r>
          </a:p>
          <a:p>
            <a:pPr algn="just"/>
            <a:r>
              <a:rPr lang="es-ES" dirty="0" smtClean="0">
                <a:latin typeface="Arial" pitchFamily="34" charset="0"/>
                <a:cs typeface="Arial" pitchFamily="34" charset="0"/>
              </a:rPr>
              <a:t>Priorizar actividades  a implementar</a:t>
            </a:r>
          </a:p>
          <a:p>
            <a:pPr algn="just"/>
            <a:r>
              <a:rPr lang="es-ES" dirty="0" smtClean="0">
                <a:latin typeface="Arial" pitchFamily="34" charset="0"/>
                <a:cs typeface="Arial" pitchFamily="34" charset="0"/>
              </a:rPr>
              <a:t>Elaborar estrategia de articulación</a:t>
            </a:r>
          </a:p>
          <a:p>
            <a:pPr algn="just"/>
            <a:r>
              <a:rPr lang="es-ES" dirty="0" smtClean="0">
                <a:latin typeface="Arial" pitchFamily="34" charset="0"/>
                <a:cs typeface="Arial" pitchFamily="34" charset="0"/>
              </a:rPr>
              <a:t>Presentar estrategia de  articulación a la Secretaría de Educación Municipal y directivos de las Instituciones.</a:t>
            </a:r>
          </a:p>
          <a:p>
            <a:pPr algn="just"/>
            <a:r>
              <a:rPr lang="es-ES" dirty="0" smtClean="0">
                <a:latin typeface="Arial" pitchFamily="34" charset="0"/>
                <a:cs typeface="Arial" pitchFamily="34" charset="0"/>
              </a:rPr>
              <a:t>Realizar convenio de articulacion con institución educativa</a:t>
            </a:r>
          </a:p>
          <a:p>
            <a:pPr algn="just"/>
            <a:r>
              <a:rPr lang="es-ES" dirty="0" smtClean="0">
                <a:latin typeface="Arial" pitchFamily="34" charset="0"/>
                <a:cs typeface="Arial" pitchFamily="34" charset="0"/>
              </a:rPr>
              <a:t>Implementar estrategia de articulación</a:t>
            </a:r>
          </a:p>
          <a:p>
            <a:pPr algn="just"/>
            <a:r>
              <a:rPr lang="es-ES" dirty="0" smtClean="0">
                <a:latin typeface="Arial" pitchFamily="34" charset="0"/>
                <a:cs typeface="Arial" pitchFamily="34" charset="0"/>
              </a:rPr>
              <a:t>Hacer seguimiento y evaluación</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latin typeface="Arial" pitchFamily="34" charset="0"/>
                <a:cs typeface="Arial" pitchFamily="34" charset="0"/>
              </a:rPr>
              <a:t>Resultados generales</a:t>
            </a:r>
            <a:endParaRPr lang="es-ES" dirty="0">
              <a:latin typeface="Arial" pitchFamily="34" charset="0"/>
              <a:cs typeface="Arial" pitchFamily="34" charset="0"/>
            </a:endParaRPr>
          </a:p>
        </p:txBody>
      </p:sp>
      <p:sp>
        <p:nvSpPr>
          <p:cNvPr id="3" name="2 Marcador de contenido"/>
          <p:cNvSpPr>
            <a:spLocks noGrp="1"/>
          </p:cNvSpPr>
          <p:nvPr>
            <p:ph idx="1"/>
          </p:nvPr>
        </p:nvSpPr>
        <p:spPr/>
        <p:txBody>
          <a:bodyPr>
            <a:normAutofit lnSpcReduction="10000"/>
          </a:bodyPr>
          <a:lstStyle/>
          <a:p>
            <a:pPr algn="just"/>
            <a:r>
              <a:rPr lang="es-ES" sz="3600" dirty="0" smtClean="0">
                <a:latin typeface="Arial" pitchFamily="34" charset="0"/>
                <a:cs typeface="Arial" pitchFamily="34" charset="0"/>
              </a:rPr>
              <a:t>Selección del Colegio Fonquetá.</a:t>
            </a:r>
          </a:p>
          <a:p>
            <a:pPr algn="just"/>
            <a:r>
              <a:rPr lang="es-ES" sz="3600" dirty="0" smtClean="0">
                <a:latin typeface="Arial" pitchFamily="34" charset="0"/>
                <a:cs typeface="Arial" pitchFamily="34" charset="0"/>
              </a:rPr>
              <a:t>Aplicación de instrumento de encuesta.</a:t>
            </a:r>
          </a:p>
          <a:p>
            <a:pPr algn="just"/>
            <a:r>
              <a:rPr lang="es-ES" sz="3600" dirty="0" smtClean="0">
                <a:latin typeface="Arial" pitchFamily="34" charset="0"/>
                <a:cs typeface="Arial" pitchFamily="34" charset="0"/>
              </a:rPr>
              <a:t>Definición de programas y asignaturas a articular.</a:t>
            </a:r>
          </a:p>
          <a:p>
            <a:pPr algn="just"/>
            <a:r>
              <a:rPr lang="es-ES" sz="3600" dirty="0" smtClean="0">
                <a:latin typeface="Arial" pitchFamily="34" charset="0"/>
                <a:cs typeface="Arial" pitchFamily="34" charset="0"/>
              </a:rPr>
              <a:t>Elaboración de convenio.</a:t>
            </a:r>
          </a:p>
          <a:p>
            <a:pPr algn="just"/>
            <a:r>
              <a:rPr lang="es-ES" sz="3600" dirty="0" smtClean="0">
                <a:latin typeface="Arial" pitchFamily="34" charset="0"/>
                <a:cs typeface="Arial" pitchFamily="34" charset="0"/>
              </a:rPr>
              <a:t>Contacto con la Secretaria de Educación.</a:t>
            </a:r>
          </a:p>
          <a:p>
            <a:pPr algn="just"/>
            <a:endParaRPr lang="es-E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latin typeface="Arial" pitchFamily="34" charset="0"/>
                <a:cs typeface="Arial" pitchFamily="34" charset="0"/>
              </a:rPr>
              <a:t>Resultados encuesta</a:t>
            </a:r>
            <a:endParaRPr lang="en-US" dirty="0">
              <a:latin typeface="Arial" pitchFamily="34" charset="0"/>
              <a:cs typeface="Arial" pitchFamily="34" charset="0"/>
            </a:endParaRPr>
          </a:p>
        </p:txBody>
      </p:sp>
      <p:sp>
        <p:nvSpPr>
          <p:cNvPr id="3" name="2 Marcador de contenido"/>
          <p:cNvSpPr>
            <a:spLocks noGrp="1"/>
          </p:cNvSpPr>
          <p:nvPr>
            <p:ph idx="1"/>
          </p:nvPr>
        </p:nvSpPr>
        <p:spPr/>
        <p:txBody>
          <a:bodyPr/>
          <a:lstStyle/>
          <a:p>
            <a:pPr algn="just"/>
            <a:r>
              <a:rPr lang="es-CO" dirty="0" smtClean="0">
                <a:latin typeface="Arial" pitchFamily="34" charset="0"/>
                <a:cs typeface="Arial" pitchFamily="34" charset="0"/>
              </a:rPr>
              <a:t>El 100% </a:t>
            </a:r>
            <a:r>
              <a:rPr lang="es-ES" dirty="0" smtClean="0">
                <a:latin typeface="Arial" pitchFamily="34" charset="0"/>
                <a:cs typeface="Arial" pitchFamily="34" charset="0"/>
              </a:rPr>
              <a:t>(180) </a:t>
            </a:r>
            <a:r>
              <a:rPr lang="es-CO" dirty="0" smtClean="0">
                <a:latin typeface="Arial" pitchFamily="34" charset="0"/>
                <a:cs typeface="Arial" pitchFamily="34" charset="0"/>
              </a:rPr>
              <a:t>estudiantes encuestados.</a:t>
            </a:r>
          </a:p>
          <a:p>
            <a:pPr algn="just"/>
            <a:r>
              <a:rPr lang="es-ES" dirty="0" smtClean="0">
                <a:latin typeface="Arial" pitchFamily="34" charset="0"/>
                <a:cs typeface="Arial" pitchFamily="34" charset="0"/>
              </a:rPr>
              <a:t>El 90.54% (163) de los estudiantes de los grados 9, 10 y 11 tienen intención de ingresar a la educación superior .</a:t>
            </a:r>
          </a:p>
          <a:p>
            <a:pPr algn="just"/>
            <a:r>
              <a:rPr lang="es-ES" dirty="0" smtClean="0">
                <a:latin typeface="Arial" pitchFamily="34" charset="0"/>
                <a:cs typeface="Arial" pitchFamily="34" charset="0"/>
              </a:rPr>
              <a:t>El 68.89% (124) de los estudiantes manifestaron la intención de iniciar programa técnico profesional paralelo a sus estudios de educación media</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latin typeface="Arial" pitchFamily="34" charset="0"/>
                <a:cs typeface="Arial" pitchFamily="34" charset="0"/>
              </a:rPr>
              <a:t>Definición del problema</a:t>
            </a:r>
            <a:endParaRPr lang="en-US" dirty="0">
              <a:latin typeface="Arial" pitchFamily="34" charset="0"/>
              <a:cs typeface="Arial" pitchFamily="34" charset="0"/>
            </a:endParaRPr>
          </a:p>
        </p:txBody>
      </p:sp>
      <p:sp>
        <p:nvSpPr>
          <p:cNvPr id="3" name="2 Marcador de contenido"/>
          <p:cNvSpPr>
            <a:spLocks noGrp="1"/>
          </p:cNvSpPr>
          <p:nvPr>
            <p:ph idx="1"/>
          </p:nvPr>
        </p:nvSpPr>
        <p:spPr/>
        <p:txBody>
          <a:bodyPr/>
          <a:lstStyle/>
          <a:p>
            <a:pPr algn="just"/>
            <a:r>
              <a:rPr lang="es-ES" dirty="0" smtClean="0">
                <a:latin typeface="Arial" pitchFamily="34" charset="0"/>
                <a:cs typeface="Arial" pitchFamily="34" charset="0"/>
              </a:rPr>
              <a:t>¿Cómo articular la educación media del Colegio Departamental Fonquetá del Municipio de Chía con la educación superior de la Fundación de Educación Superior San José – FESS del mismo municipio? </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latin typeface="Arial" pitchFamily="34" charset="0"/>
                <a:cs typeface="Arial" pitchFamily="34" charset="0"/>
              </a:rPr>
              <a:t>Resultados encuesta</a:t>
            </a:r>
            <a:endParaRPr lang="en-US" dirty="0">
              <a:latin typeface="Arial" pitchFamily="34" charset="0"/>
              <a:cs typeface="Arial" pitchFamily="34" charset="0"/>
            </a:endParaRPr>
          </a:p>
        </p:txBody>
      </p:sp>
      <p:sp>
        <p:nvSpPr>
          <p:cNvPr id="3" name="2 Marcador de contenido"/>
          <p:cNvSpPr>
            <a:spLocks noGrp="1"/>
          </p:cNvSpPr>
          <p:nvPr>
            <p:ph idx="1"/>
          </p:nvPr>
        </p:nvSpPr>
        <p:spPr>
          <a:xfrm>
            <a:off x="467544" y="2276872"/>
            <a:ext cx="8229600" cy="4325112"/>
          </a:xfrm>
        </p:spPr>
        <p:txBody>
          <a:bodyPr/>
          <a:lstStyle/>
          <a:p>
            <a:pPr algn="just"/>
            <a:r>
              <a:rPr lang="es-ES" dirty="0" smtClean="0">
                <a:latin typeface="Arial" pitchFamily="34" charset="0"/>
                <a:cs typeface="Arial" pitchFamily="34" charset="0"/>
              </a:rPr>
              <a:t>77.78% (140) estudiantes atribuyo como obstáculo para ingresar a la educación superior los altos costos.</a:t>
            </a:r>
          </a:p>
          <a:p>
            <a:pPr algn="just"/>
            <a:r>
              <a:rPr lang="es-ES" dirty="0" smtClean="0">
                <a:latin typeface="Arial" pitchFamily="34" charset="0"/>
                <a:cs typeface="Arial" pitchFamily="34" charset="0"/>
              </a:rPr>
              <a:t>Los costos de los estudios técnicos profesionales de los estudiantes serán asumidos por el padre en un  63.33% (114), la madre en el 29.44% (53). </a:t>
            </a:r>
          </a:p>
          <a:p>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latin typeface="Arial" pitchFamily="34" charset="0"/>
                <a:cs typeface="Arial" pitchFamily="34" charset="0"/>
              </a:rPr>
              <a:t>Resultados académicos</a:t>
            </a:r>
            <a:endParaRPr lang="en-US" dirty="0">
              <a:latin typeface="Arial" pitchFamily="34" charset="0"/>
              <a:cs typeface="Arial" pitchFamily="34" charset="0"/>
            </a:endParaRPr>
          </a:p>
        </p:txBody>
      </p:sp>
      <p:sp>
        <p:nvSpPr>
          <p:cNvPr id="3" name="2 Marcador de contenido"/>
          <p:cNvSpPr>
            <a:spLocks noGrp="1"/>
          </p:cNvSpPr>
          <p:nvPr>
            <p:ph idx="1"/>
          </p:nvPr>
        </p:nvSpPr>
        <p:spPr/>
        <p:txBody>
          <a:bodyPr/>
          <a:lstStyle/>
          <a:p>
            <a:pPr algn="just"/>
            <a:r>
              <a:rPr lang="es-ES" dirty="0" smtClean="0">
                <a:latin typeface="Arial" pitchFamily="34" charset="0"/>
                <a:cs typeface="Arial" pitchFamily="34" charset="0"/>
              </a:rPr>
              <a:t>Definición de los grados académicos a articular. </a:t>
            </a:r>
          </a:p>
          <a:p>
            <a:pPr algn="just"/>
            <a:r>
              <a:rPr lang="es-ES" dirty="0" smtClean="0">
                <a:latin typeface="Arial" pitchFamily="34" charset="0"/>
                <a:cs typeface="Arial" pitchFamily="34" charset="0"/>
              </a:rPr>
              <a:t>Análisis y selección de asignaturas a articular.</a:t>
            </a:r>
          </a:p>
          <a:p>
            <a:pPr algn="just"/>
            <a:r>
              <a:rPr lang="es-CO" dirty="0" smtClean="0">
                <a:latin typeface="Arial" pitchFamily="34" charset="0"/>
                <a:cs typeface="Arial" pitchFamily="34" charset="0"/>
              </a:rPr>
              <a:t>Programas seleccionados: Técnico profesional en ingeniería industrial, Técnico profesional en Contabilidad y tributaría  y Técnico profesional en procesos administrativos.</a:t>
            </a:r>
          </a:p>
          <a:p>
            <a:pPr algn="just"/>
            <a:r>
              <a:rPr lang="es-CO" dirty="0" smtClean="0">
                <a:latin typeface="Arial" pitchFamily="34" charset="0"/>
                <a:cs typeface="Arial" pitchFamily="34" charset="0"/>
              </a:rPr>
              <a:t>Colegio asume el 40% de las asignaturas.</a:t>
            </a:r>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r"/>
            <a:r>
              <a:rPr lang="es-CO" dirty="0" smtClean="0">
                <a:latin typeface="Arial" pitchFamily="34" charset="0"/>
                <a:cs typeface="Arial" pitchFamily="34" charset="0"/>
              </a:rPr>
              <a:t>Resultados administrativos y financieros</a:t>
            </a:r>
            <a:endParaRPr lang="en-US" dirty="0">
              <a:latin typeface="Arial" pitchFamily="34" charset="0"/>
              <a:cs typeface="Arial" pitchFamily="34" charset="0"/>
            </a:endParaRPr>
          </a:p>
        </p:txBody>
      </p:sp>
      <p:sp>
        <p:nvSpPr>
          <p:cNvPr id="3" name="2 Marcador de contenido"/>
          <p:cNvSpPr>
            <a:spLocks noGrp="1"/>
          </p:cNvSpPr>
          <p:nvPr>
            <p:ph idx="1"/>
          </p:nvPr>
        </p:nvSpPr>
        <p:spPr/>
        <p:txBody>
          <a:bodyPr/>
          <a:lstStyle/>
          <a:p>
            <a:pPr algn="just"/>
            <a:r>
              <a:rPr lang="es-CO" dirty="0" smtClean="0">
                <a:latin typeface="Arial" pitchFamily="34" charset="0"/>
                <a:cs typeface="Arial" pitchFamily="34" charset="0"/>
              </a:rPr>
              <a:t>Protocolización de convenio entre la Secretaria de Educación y la FESS en tramite.</a:t>
            </a:r>
          </a:p>
          <a:p>
            <a:pPr algn="just"/>
            <a:r>
              <a:rPr lang="es-ES" dirty="0" smtClean="0">
                <a:latin typeface="Arial" pitchFamily="34" charset="0"/>
                <a:cs typeface="Arial" pitchFamily="34" charset="0"/>
              </a:rPr>
              <a:t>El sostenimiento del proyecto será costeado por pago del estudiante con precios asequibles, producto de los apoyos educativos ofrecidos por la FESS a través de la Secretaría de Educación Municipal. </a:t>
            </a:r>
          </a:p>
          <a:p>
            <a:pPr algn="just"/>
            <a:r>
              <a:rPr lang="es-ES" dirty="0" smtClean="0">
                <a:latin typeface="Arial" pitchFamily="34" charset="0"/>
                <a:cs typeface="Arial" pitchFamily="34" charset="0"/>
              </a:rPr>
              <a:t>El estudiante del Colegio Fonquetá se convierte en estudiante de la FESS.</a:t>
            </a:r>
            <a:endParaRPr lang="es-CO" dirty="0" smtClean="0">
              <a:latin typeface="Arial" pitchFamily="34" charset="0"/>
              <a:cs typeface="Arial" pitchFamily="34" charset="0"/>
            </a:endParaRPr>
          </a:p>
          <a:p>
            <a:endParaRPr lang="es-CO" dirty="0" smtClean="0"/>
          </a:p>
          <a:p>
            <a:endParaRPr lang="es-CO" dirty="0" smtClean="0"/>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CO" dirty="0" smtClean="0">
                <a:latin typeface="Arial" pitchFamily="34" charset="0"/>
                <a:cs typeface="Arial" pitchFamily="34" charset="0"/>
              </a:rPr>
              <a:t>Conclusiones.</a:t>
            </a:r>
            <a:endParaRPr lang="en-US" dirty="0">
              <a:latin typeface="Arial" pitchFamily="34" charset="0"/>
              <a:cs typeface="Arial" pitchFamily="34" charset="0"/>
            </a:endParaRPr>
          </a:p>
        </p:txBody>
      </p:sp>
      <p:sp>
        <p:nvSpPr>
          <p:cNvPr id="3" name="2 Marcador de contenido"/>
          <p:cNvSpPr>
            <a:spLocks noGrp="1"/>
          </p:cNvSpPr>
          <p:nvPr>
            <p:ph idx="1"/>
          </p:nvPr>
        </p:nvSpPr>
        <p:spPr/>
        <p:txBody>
          <a:bodyPr>
            <a:normAutofit fontScale="92500" lnSpcReduction="10000"/>
          </a:bodyPr>
          <a:lstStyle/>
          <a:p>
            <a:pPr algn="just"/>
            <a:r>
              <a:rPr lang="es-CO" dirty="0" smtClean="0">
                <a:latin typeface="Arial" pitchFamily="34" charset="0"/>
                <a:cs typeface="Arial" pitchFamily="34" charset="0"/>
              </a:rPr>
              <a:t>La oferta de programas de educación superior en Chía no cubre la demanda.</a:t>
            </a:r>
          </a:p>
          <a:p>
            <a:pPr algn="just"/>
            <a:r>
              <a:rPr lang="es-CO" dirty="0" smtClean="0">
                <a:latin typeface="Arial" pitchFamily="34" charset="0"/>
                <a:cs typeface="Arial" pitchFamily="34" charset="0"/>
              </a:rPr>
              <a:t>Los costos y duración de la educación superior son obstáculos para el acceso de los estudiantes.</a:t>
            </a:r>
          </a:p>
          <a:p>
            <a:pPr algn="just"/>
            <a:r>
              <a:rPr lang="es-CO" dirty="0" smtClean="0">
                <a:latin typeface="Arial" pitchFamily="34" charset="0"/>
                <a:cs typeface="Arial" pitchFamily="34" charset="0"/>
              </a:rPr>
              <a:t>La articulación de la educación es una  alternativa  importante por los bajos costos y optimización del tiempo de ejecución.</a:t>
            </a:r>
          </a:p>
          <a:p>
            <a:pPr algn="just"/>
            <a:r>
              <a:rPr lang="es-CO" dirty="0" smtClean="0">
                <a:latin typeface="Arial" pitchFamily="34" charset="0"/>
                <a:cs typeface="Arial" pitchFamily="34" charset="0"/>
              </a:rPr>
              <a:t>Existe alto grado de compromiso del Estado para articular la educación media con la superior</a:t>
            </a:r>
          </a:p>
          <a:p>
            <a:pPr algn="just"/>
            <a:r>
              <a:rPr lang="es-CO" dirty="0" smtClean="0">
                <a:latin typeface="Arial" pitchFamily="34" charset="0"/>
                <a:cs typeface="Arial" pitchFamily="34" charset="0"/>
              </a:rPr>
              <a:t>Los estudiantes de educación media están interesados en ingresar al proceso de articulación.</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620688"/>
            <a:ext cx="8229600" cy="1066800"/>
          </a:xfrm>
        </p:spPr>
        <p:txBody>
          <a:bodyPr/>
          <a:lstStyle/>
          <a:p>
            <a:r>
              <a:rPr lang="en-US" dirty="0" smtClean="0"/>
              <a:t>GRACIAS</a:t>
            </a:r>
            <a:endParaRPr lang="en-US" dirty="0"/>
          </a:p>
        </p:txBody>
      </p:sp>
      <p:pic>
        <p:nvPicPr>
          <p:cNvPr id="1027" name="Picture 3" descr="C:\Users\AJ\Desktop\100CANON\IMG_0809.JPG"/>
          <p:cNvPicPr>
            <a:picLocks noGrp="1" noChangeAspect="1" noChangeArrowheads="1"/>
          </p:cNvPicPr>
          <p:nvPr>
            <p:ph idx="1"/>
          </p:nvPr>
        </p:nvPicPr>
        <p:blipFill>
          <a:blip r:embed="rId2" cstate="print"/>
          <a:srcRect/>
          <a:stretch>
            <a:fillRect/>
          </a:stretch>
        </p:blipFill>
        <p:spPr bwMode="auto">
          <a:xfrm>
            <a:off x="467544" y="1576805"/>
            <a:ext cx="8280920" cy="4876531"/>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latin typeface="Arial" pitchFamily="34" charset="0"/>
                <a:cs typeface="Arial" pitchFamily="34" charset="0"/>
              </a:rPr>
              <a:t>Justificación</a:t>
            </a:r>
            <a:endParaRPr lang="en-US" dirty="0">
              <a:latin typeface="Arial" pitchFamily="34" charset="0"/>
              <a:cs typeface="Arial" pitchFamily="34" charset="0"/>
            </a:endParaRPr>
          </a:p>
        </p:txBody>
      </p:sp>
      <p:sp>
        <p:nvSpPr>
          <p:cNvPr id="3" name="2 Marcador de contenido"/>
          <p:cNvSpPr>
            <a:spLocks noGrp="1"/>
          </p:cNvSpPr>
          <p:nvPr>
            <p:ph idx="1"/>
          </p:nvPr>
        </p:nvSpPr>
        <p:spPr/>
        <p:txBody>
          <a:bodyPr>
            <a:normAutofit fontScale="92500"/>
          </a:bodyPr>
          <a:lstStyle/>
          <a:p>
            <a:pPr algn="just"/>
            <a:r>
              <a:rPr lang="es-ES" dirty="0" smtClean="0">
                <a:latin typeface="Arial" pitchFamily="34" charset="0"/>
                <a:cs typeface="Arial" pitchFamily="34" charset="0"/>
              </a:rPr>
              <a:t>Numerosos planteles educativos que proveen el servicio educativo de educación media. </a:t>
            </a:r>
          </a:p>
          <a:p>
            <a:pPr algn="just"/>
            <a:r>
              <a:rPr lang="es-ES" dirty="0" smtClean="0">
                <a:latin typeface="Arial" pitchFamily="34" charset="0"/>
                <a:cs typeface="Arial" pitchFamily="34" charset="0"/>
              </a:rPr>
              <a:t>Instituciones de educación superior que ofrecen el servicio a costos mas altos.</a:t>
            </a:r>
          </a:p>
          <a:p>
            <a:pPr algn="just"/>
            <a:r>
              <a:rPr lang="es-ES" dirty="0" smtClean="0">
                <a:latin typeface="Arial" pitchFamily="34" charset="0"/>
                <a:cs typeface="Arial" pitchFamily="34" charset="0"/>
              </a:rPr>
              <a:t>La población no tiene el poder adquisitivo para acceder a la educación superior.</a:t>
            </a:r>
          </a:p>
          <a:p>
            <a:pPr algn="just"/>
            <a:r>
              <a:rPr lang="es-ES" dirty="0" smtClean="0">
                <a:latin typeface="Arial" pitchFamily="34" charset="0"/>
                <a:cs typeface="Arial" pitchFamily="34" charset="0"/>
              </a:rPr>
              <a:t>Necesidad de programas de duración corta y costos bajos.</a:t>
            </a:r>
          </a:p>
          <a:p>
            <a:pPr algn="just"/>
            <a:r>
              <a:rPr lang="es-ES" dirty="0" smtClean="0">
                <a:latin typeface="Arial" pitchFamily="34" charset="0"/>
                <a:cs typeface="Arial" pitchFamily="34" charset="0"/>
              </a:rPr>
              <a:t>Necesidad de ingresar a la población económicamente productiva de manera más rápida.</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latin typeface="Arial" pitchFamily="34" charset="0"/>
                <a:cs typeface="Arial" pitchFamily="34" charset="0"/>
              </a:rPr>
              <a:t>Objetivo General</a:t>
            </a:r>
            <a:endParaRPr lang="en-US" dirty="0">
              <a:latin typeface="Arial" pitchFamily="34" charset="0"/>
              <a:cs typeface="Arial" pitchFamily="34" charset="0"/>
            </a:endParaRPr>
          </a:p>
        </p:txBody>
      </p:sp>
      <p:sp>
        <p:nvSpPr>
          <p:cNvPr id="3" name="2 Marcador de contenido"/>
          <p:cNvSpPr>
            <a:spLocks noGrp="1"/>
          </p:cNvSpPr>
          <p:nvPr>
            <p:ph idx="1"/>
          </p:nvPr>
        </p:nvSpPr>
        <p:spPr/>
        <p:txBody>
          <a:bodyPr/>
          <a:lstStyle/>
          <a:p>
            <a:endParaRPr lang="es-ES" dirty="0" smtClean="0"/>
          </a:p>
          <a:p>
            <a:pPr algn="just"/>
            <a:r>
              <a:rPr lang="es-ES" dirty="0" smtClean="0">
                <a:latin typeface="Arial" pitchFamily="34" charset="0"/>
                <a:cs typeface="Arial" pitchFamily="34" charset="0"/>
              </a:rPr>
              <a:t>Articular la educación media con la educación superior entre el Colegio Departamental Fonquetá de Chía y la Fundación  de Educación Superior San José – FESS</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latin typeface="Arial" pitchFamily="34" charset="0"/>
                <a:cs typeface="Arial" pitchFamily="34" charset="0"/>
              </a:rPr>
              <a:t>Objetivos específicos</a:t>
            </a:r>
            <a:endParaRPr lang="en-US" dirty="0">
              <a:latin typeface="Arial" pitchFamily="34" charset="0"/>
              <a:cs typeface="Arial" pitchFamily="34" charset="0"/>
            </a:endParaRPr>
          </a:p>
        </p:txBody>
      </p:sp>
      <p:sp>
        <p:nvSpPr>
          <p:cNvPr id="3" name="2 Marcador de contenido"/>
          <p:cNvSpPr>
            <a:spLocks noGrp="1"/>
          </p:cNvSpPr>
          <p:nvPr>
            <p:ph idx="1"/>
          </p:nvPr>
        </p:nvSpPr>
        <p:spPr/>
        <p:txBody>
          <a:bodyPr>
            <a:normAutofit fontScale="92500" lnSpcReduction="20000"/>
          </a:bodyPr>
          <a:lstStyle/>
          <a:p>
            <a:pPr lvl="0" algn="just"/>
            <a:r>
              <a:rPr lang="es-CO" sz="2400" dirty="0" smtClean="0">
                <a:latin typeface="Arial" pitchFamily="34" charset="0"/>
                <a:cs typeface="Arial" pitchFamily="34" charset="0"/>
              </a:rPr>
              <a:t>Definir programas de interés entre la Fundación de Educación Superior San José y </a:t>
            </a:r>
            <a:r>
              <a:rPr lang="es-ES" sz="2400" dirty="0" smtClean="0">
                <a:latin typeface="Arial" pitchFamily="34" charset="0"/>
                <a:cs typeface="Arial" pitchFamily="34" charset="0"/>
              </a:rPr>
              <a:t>Colegio Departamental Fonquetá </a:t>
            </a:r>
            <a:r>
              <a:rPr lang="es-CO" sz="2400" dirty="0" smtClean="0">
                <a:latin typeface="Arial" pitchFamily="34" charset="0"/>
                <a:cs typeface="Arial" pitchFamily="34" charset="0"/>
              </a:rPr>
              <a:t>de Chía susceptibles de articulación.</a:t>
            </a:r>
            <a:endParaRPr lang="es-ES" sz="2400" dirty="0" smtClean="0">
              <a:latin typeface="Arial" pitchFamily="34" charset="0"/>
              <a:cs typeface="Arial" pitchFamily="34" charset="0"/>
            </a:endParaRPr>
          </a:p>
          <a:p>
            <a:pPr lvl="0" algn="just"/>
            <a:r>
              <a:rPr lang="es-CO" sz="2400" dirty="0" smtClean="0">
                <a:latin typeface="Arial" pitchFamily="34" charset="0"/>
                <a:cs typeface="Arial" pitchFamily="34" charset="0"/>
              </a:rPr>
              <a:t>Vincular a la Secretaría de Educación de Chía, el </a:t>
            </a:r>
            <a:r>
              <a:rPr lang="es-ES" sz="2400" dirty="0" smtClean="0">
                <a:latin typeface="Arial" pitchFamily="34" charset="0"/>
                <a:cs typeface="Arial" pitchFamily="34" charset="0"/>
              </a:rPr>
              <a:t>Colegio Departamental Fonquetá</a:t>
            </a:r>
            <a:r>
              <a:rPr lang="es-CO" sz="2400" dirty="0" smtClean="0">
                <a:latin typeface="Arial" pitchFamily="34" charset="0"/>
                <a:cs typeface="Arial" pitchFamily="34" charset="0"/>
              </a:rPr>
              <a:t> y sus estudiantes del municipio de Chía al proceso de articulación.</a:t>
            </a:r>
            <a:endParaRPr lang="es-ES" sz="2400" dirty="0" smtClean="0">
              <a:latin typeface="Arial" pitchFamily="34" charset="0"/>
              <a:cs typeface="Arial" pitchFamily="34" charset="0"/>
            </a:endParaRPr>
          </a:p>
          <a:p>
            <a:pPr lvl="0" algn="just"/>
            <a:r>
              <a:rPr lang="es-CO" sz="2400" dirty="0" smtClean="0">
                <a:latin typeface="Arial" pitchFamily="34" charset="0"/>
                <a:cs typeface="Arial" pitchFamily="34" charset="0"/>
              </a:rPr>
              <a:t>Establecer convenio interinstitucional entre la Secretaría de Educación, el </a:t>
            </a:r>
            <a:r>
              <a:rPr lang="es-ES" sz="2400" dirty="0" smtClean="0">
                <a:latin typeface="Arial" pitchFamily="34" charset="0"/>
                <a:cs typeface="Arial" pitchFamily="34" charset="0"/>
              </a:rPr>
              <a:t>Colegio Departamental Fonquetá </a:t>
            </a:r>
            <a:r>
              <a:rPr lang="es-CO" sz="2400" dirty="0" smtClean="0">
                <a:latin typeface="Arial" pitchFamily="34" charset="0"/>
                <a:cs typeface="Arial" pitchFamily="34" charset="0"/>
              </a:rPr>
              <a:t>de Chía y la Fundación de Educación Superior para articular estos niveles de educación. </a:t>
            </a:r>
            <a:endParaRPr lang="es-ES" sz="2400" dirty="0" smtClean="0">
              <a:latin typeface="Arial" pitchFamily="34" charset="0"/>
              <a:cs typeface="Arial" pitchFamily="34" charset="0"/>
            </a:endParaRPr>
          </a:p>
          <a:p>
            <a:pPr lvl="0" algn="just"/>
            <a:r>
              <a:rPr lang="es-CO" sz="2400" dirty="0" smtClean="0">
                <a:latin typeface="Arial" pitchFamily="34" charset="0"/>
                <a:cs typeface="Arial" pitchFamily="34" charset="0"/>
              </a:rPr>
              <a:t>Promover el desarrollo de programas de técnicos profesionales basados en la articulación de la educación media y superior, para el ingreso más rápido del individuo al sector productivo.</a:t>
            </a:r>
            <a:endParaRPr lang="es-ES" sz="2400"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n-US" dirty="0" smtClean="0">
                <a:latin typeface="Arial" pitchFamily="34" charset="0"/>
                <a:cs typeface="Arial" pitchFamily="34" charset="0"/>
              </a:rPr>
              <a:t>Antecedentes educación media en el municipio de Chía</a:t>
            </a:r>
            <a:endParaRPr lang="en-US" dirty="0">
              <a:latin typeface="Arial" pitchFamily="34" charset="0"/>
              <a:cs typeface="Arial" pitchFamily="34" charset="0"/>
            </a:endParaRPr>
          </a:p>
        </p:txBody>
      </p:sp>
      <p:sp>
        <p:nvSpPr>
          <p:cNvPr id="3" name="2 Marcador de contenido"/>
          <p:cNvSpPr>
            <a:spLocks noGrp="1"/>
          </p:cNvSpPr>
          <p:nvPr>
            <p:ph idx="1"/>
          </p:nvPr>
        </p:nvSpPr>
        <p:spPr/>
        <p:txBody>
          <a:bodyPr>
            <a:normAutofit fontScale="92500"/>
          </a:bodyPr>
          <a:lstStyle/>
          <a:p>
            <a:pPr algn="just"/>
            <a:r>
              <a:rPr lang="es-ES" dirty="0" smtClean="0">
                <a:latin typeface="Arial" pitchFamily="34" charset="0"/>
                <a:cs typeface="Arial" pitchFamily="34" charset="0"/>
              </a:rPr>
              <a:t>Existen 11 colegios oficiales de los cuales se decide trabajar con el Colegio Departamental de Fonquetá por desarrollar bachillerato con énfasis en </a:t>
            </a:r>
            <a:r>
              <a:rPr lang="es-ES" dirty="0" err="1" smtClean="0">
                <a:latin typeface="Arial" pitchFamily="34" charset="0"/>
                <a:cs typeface="Arial" pitchFamily="34" charset="0"/>
              </a:rPr>
              <a:t>gestion</a:t>
            </a:r>
            <a:r>
              <a:rPr lang="es-ES" dirty="0" smtClean="0">
                <a:latin typeface="Arial" pitchFamily="34" charset="0"/>
                <a:cs typeface="Arial" pitchFamily="34" charset="0"/>
              </a:rPr>
              <a:t> empresarial</a:t>
            </a:r>
          </a:p>
          <a:p>
            <a:pPr algn="just"/>
            <a:endParaRPr lang="en-US" dirty="0" smtClean="0">
              <a:latin typeface="Arial" pitchFamily="34" charset="0"/>
              <a:cs typeface="Arial" pitchFamily="34" charset="0"/>
            </a:endParaRPr>
          </a:p>
          <a:p>
            <a:pPr algn="just"/>
            <a:r>
              <a:rPr lang="es-ES" dirty="0" smtClean="0">
                <a:latin typeface="Arial" pitchFamily="34" charset="0"/>
                <a:cs typeface="Arial" pitchFamily="34" charset="0"/>
              </a:rPr>
              <a:t>El colegio Fonquetá fue fundado en el año de 1964</a:t>
            </a:r>
          </a:p>
          <a:p>
            <a:pPr algn="just"/>
            <a:endParaRPr lang="es-ES" dirty="0" smtClean="0">
              <a:latin typeface="Arial" pitchFamily="34" charset="0"/>
              <a:cs typeface="Arial" pitchFamily="34" charset="0"/>
            </a:endParaRPr>
          </a:p>
          <a:p>
            <a:pPr algn="just"/>
            <a:r>
              <a:rPr lang="es-ES" dirty="0" smtClean="0">
                <a:latin typeface="Arial" pitchFamily="34" charset="0"/>
                <a:cs typeface="Arial" pitchFamily="34" charset="0"/>
              </a:rPr>
              <a:t>Actualmente cuenta con 900 estudiantes, de los cuales 32 egresan anualmente.</a:t>
            </a:r>
          </a:p>
          <a:p>
            <a:pPr lvl="1" algn="just">
              <a:buNone/>
            </a:pPr>
            <a:r>
              <a:rPr lang="es-ES" dirty="0" smtClean="0">
                <a:solidFill>
                  <a:schemeClr val="tx1"/>
                </a:solidFill>
                <a:latin typeface="Arial" pitchFamily="34" charset="0"/>
                <a:cs typeface="Arial" pitchFamily="34" charset="0"/>
              </a:rPr>
              <a:t>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latin typeface="Arial" pitchFamily="34" charset="0"/>
                <a:cs typeface="Arial" pitchFamily="34" charset="0"/>
              </a:rPr>
              <a:t>Antecedentes FES</a:t>
            </a:r>
            <a:endParaRPr lang="en-US" dirty="0">
              <a:latin typeface="Arial" pitchFamily="34" charset="0"/>
              <a:cs typeface="Arial" pitchFamily="34" charset="0"/>
            </a:endParaRPr>
          </a:p>
        </p:txBody>
      </p:sp>
      <p:sp>
        <p:nvSpPr>
          <p:cNvPr id="3" name="2 Marcador de contenido"/>
          <p:cNvSpPr>
            <a:spLocks noGrp="1"/>
          </p:cNvSpPr>
          <p:nvPr>
            <p:ph idx="1"/>
          </p:nvPr>
        </p:nvSpPr>
        <p:spPr/>
        <p:txBody>
          <a:bodyPr/>
          <a:lstStyle/>
          <a:p>
            <a:pPr algn="just"/>
            <a:r>
              <a:rPr lang="es-ES" dirty="0" smtClean="0">
                <a:latin typeface="Arial" pitchFamily="34" charset="0"/>
                <a:cs typeface="Arial" pitchFamily="34" charset="0"/>
              </a:rPr>
              <a:t>La Fundación de Educación Superior San José “FES SAN JOSE”, es una institución tecnológica, sin ánimo de lucro, de utilidad común, de carácter privado, promueve el mejoramiento de las condiciones intelectuales, técnicas, tecnológicas, científicas,  laborales,  culturales, económicas, éticas y sociales de niños, jóvenes y adultos de las zonas rurales y urbanas de Colombia.</a:t>
            </a:r>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latin typeface="Arial" pitchFamily="34" charset="0"/>
                <a:cs typeface="Arial" pitchFamily="34" charset="0"/>
              </a:rPr>
              <a:t>Concepto articulación</a:t>
            </a:r>
            <a:endParaRPr lang="en-US" dirty="0">
              <a:latin typeface="Arial" pitchFamily="34" charset="0"/>
              <a:cs typeface="Arial" pitchFamily="34" charset="0"/>
            </a:endParaRPr>
          </a:p>
        </p:txBody>
      </p:sp>
      <p:sp>
        <p:nvSpPr>
          <p:cNvPr id="3" name="2 Marcador de contenido"/>
          <p:cNvSpPr>
            <a:spLocks noGrp="1"/>
          </p:cNvSpPr>
          <p:nvPr>
            <p:ph idx="1"/>
          </p:nvPr>
        </p:nvSpPr>
        <p:spPr/>
        <p:txBody>
          <a:bodyPr>
            <a:normAutofit fontScale="92500"/>
          </a:bodyPr>
          <a:lstStyle/>
          <a:p>
            <a:pPr algn="just"/>
            <a:r>
              <a:rPr lang="es-CO" dirty="0" smtClean="0">
                <a:latin typeface="Arial" pitchFamily="34" charset="0"/>
                <a:cs typeface="Arial" pitchFamily="34" charset="0"/>
              </a:rPr>
              <a:t>La  articulación es el conjunto de acciones orientadas al fortalecimiento del sistema educativo en especial de la educación media y la educación superior con el mundo del trabajo, con el fin de que los estudiantes  de este nivel avancen hacia la formación profesional mediante el reconocimiento y homologación de los contenidos curriculares, que se establezcan por convenio con las instituciones de educación superior.</a:t>
            </a:r>
            <a:endParaRPr lang="en-US" dirty="0" smtClean="0">
              <a:latin typeface="Arial" pitchFamily="34" charset="0"/>
              <a:cs typeface="Arial" pitchFamily="34" charset="0"/>
            </a:endParaRPr>
          </a:p>
          <a:p>
            <a:pPr>
              <a:buNone/>
            </a:pPr>
            <a:r>
              <a:rPr lang="es-ES"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latin typeface="Arial" pitchFamily="34" charset="0"/>
                <a:cs typeface="Arial" pitchFamily="34" charset="0"/>
              </a:rPr>
              <a:t>Antecedentes articulación</a:t>
            </a:r>
            <a:endParaRPr lang="en-US" dirty="0">
              <a:latin typeface="Arial" pitchFamily="34" charset="0"/>
              <a:cs typeface="Arial" pitchFamily="34" charset="0"/>
            </a:endParaRPr>
          </a:p>
        </p:txBody>
      </p:sp>
      <p:sp>
        <p:nvSpPr>
          <p:cNvPr id="3" name="2 Marcador de contenido"/>
          <p:cNvSpPr>
            <a:spLocks noGrp="1"/>
          </p:cNvSpPr>
          <p:nvPr>
            <p:ph idx="1"/>
          </p:nvPr>
        </p:nvSpPr>
        <p:spPr/>
        <p:txBody>
          <a:bodyPr>
            <a:normAutofit fontScale="85000" lnSpcReduction="10000"/>
          </a:bodyPr>
          <a:lstStyle/>
          <a:p>
            <a:pPr algn="just"/>
            <a:r>
              <a:rPr lang="es-ES" dirty="0" smtClean="0">
                <a:latin typeface="Arial" pitchFamily="34" charset="0"/>
                <a:cs typeface="Arial" pitchFamily="34" charset="0"/>
              </a:rPr>
              <a:t>Modelo del Instituto Tecnológico de Soledad Atlántico (ITSA), la articulación es una estrategia de solución a la problemática actual con relación a la brecha existente entre la educación media con la educación superior.</a:t>
            </a:r>
          </a:p>
          <a:p>
            <a:pPr algn="just"/>
            <a:r>
              <a:rPr lang="es-ES" dirty="0" smtClean="0">
                <a:latin typeface="Arial" pitchFamily="34" charset="0"/>
                <a:cs typeface="Arial" pitchFamily="34" charset="0"/>
              </a:rPr>
              <a:t>El Instituto Tecnológico de Soledad Atlántico, ITSA, lidera las alianzas del Proyecto de Fortalecimiento de la Educación Técnica y Tecnológica en Colombia.</a:t>
            </a:r>
          </a:p>
          <a:p>
            <a:pPr algn="just"/>
            <a:r>
              <a:rPr lang="es-ES" dirty="0" smtClean="0">
                <a:latin typeface="Arial" pitchFamily="34" charset="0"/>
                <a:cs typeface="Arial" pitchFamily="34" charset="0"/>
              </a:rPr>
              <a:t>La Secretaria Distrital de Educación esta implementando la articulacion con la participación de diversas instituciones educativas.</a:t>
            </a:r>
          </a:p>
          <a:p>
            <a:pPr algn="just"/>
            <a:r>
              <a:rPr lang="es-ES" dirty="0" smtClean="0">
                <a:latin typeface="Arial" pitchFamily="34" charset="0"/>
                <a:cs typeface="Arial" pitchFamily="34" charset="0"/>
              </a:rPr>
              <a:t>Otras entidades Uniminuto.</a:t>
            </a:r>
          </a:p>
          <a:p>
            <a:pPr algn="just"/>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o">
  <a:themeElements>
    <a:clrScheme name="Urbano">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o">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o">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262</TotalTime>
  <Words>1221</Words>
  <Application>Microsoft Office PowerPoint</Application>
  <PresentationFormat>Presentación en pantalla (4:3)</PresentationFormat>
  <Paragraphs>125</Paragraphs>
  <Slides>24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24</vt:i4>
      </vt:variant>
    </vt:vector>
  </HeadingPairs>
  <TitlesOfParts>
    <vt:vector size="29" baseType="lpstr">
      <vt:lpstr>Arial</vt:lpstr>
      <vt:lpstr>Georgia</vt:lpstr>
      <vt:lpstr>Trebuchet MS</vt:lpstr>
      <vt:lpstr>Wingdings 2</vt:lpstr>
      <vt:lpstr>Urbano</vt:lpstr>
      <vt:lpstr>Proyecto de Articulación de  La Educación Media del Colegio Departamental Fonquetá de Chía con  la Educación Superior de la Fundación de Educación Superior San José – FESS del Mismo Municipio.</vt:lpstr>
      <vt:lpstr>Definición del problema</vt:lpstr>
      <vt:lpstr>Justificación</vt:lpstr>
      <vt:lpstr>Objetivo General</vt:lpstr>
      <vt:lpstr>Objetivos específicos</vt:lpstr>
      <vt:lpstr>Antecedentes educación media en el municipio de Chía</vt:lpstr>
      <vt:lpstr>Antecedentes FES</vt:lpstr>
      <vt:lpstr>Concepto articulación</vt:lpstr>
      <vt:lpstr>Antecedentes articulación</vt:lpstr>
      <vt:lpstr>Ventajas articulación - Estudiantes</vt:lpstr>
      <vt:lpstr>Ventajas articulación - Docentes</vt:lpstr>
      <vt:lpstr>Ventajas articulación - Instituciones</vt:lpstr>
      <vt:lpstr>Legislacion relacionada con articulación</vt:lpstr>
      <vt:lpstr>Diseño metodológico</vt:lpstr>
      <vt:lpstr>Investigación acción  -concepto</vt:lpstr>
      <vt:lpstr>Plan de acción </vt:lpstr>
      <vt:lpstr>Plan de acción – continuación</vt:lpstr>
      <vt:lpstr>Resultados generales</vt:lpstr>
      <vt:lpstr>Resultados encuesta</vt:lpstr>
      <vt:lpstr>Resultados encuesta</vt:lpstr>
      <vt:lpstr>Resultados académicos</vt:lpstr>
      <vt:lpstr>Resultados administrativos y financieros</vt:lpstr>
      <vt:lpstr>Conclusiones.</vt:lpstr>
      <vt:lpstr>GRACIAS</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AJ</dc:creator>
  <cp:lastModifiedBy>Generico Pat Biblioteca</cp:lastModifiedBy>
  <cp:revision>54</cp:revision>
  <dcterms:created xsi:type="dcterms:W3CDTF">2011-01-10T20:37:17Z</dcterms:created>
  <dcterms:modified xsi:type="dcterms:W3CDTF">2017-12-11T19:35:35Z</dcterms:modified>
</cp:coreProperties>
</file>