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5" r:id="rId9"/>
    <p:sldId id="264" r:id="rId10"/>
    <p:sldId id="266" r:id="rId11"/>
    <p:sldId id="267" r:id="rId12"/>
    <p:sldId id="268" r:id="rId13"/>
    <p:sldId id="269" r:id="rId14"/>
    <p:sldId id="271" r:id="rId15"/>
    <p:sldId id="272" r:id="rId16"/>
    <p:sldId id="273" r:id="rId17"/>
    <p:sldId id="276" r:id="rId18"/>
    <p:sldId id="277" r:id="rId19"/>
    <p:sldId id="278" r:id="rId20"/>
    <p:sldId id="279" r:id="rId21"/>
    <p:sldId id="275" r:id="rId22"/>
    <p:sldId id="274" r:id="rId2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1296"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66093081-45AF-4DBA-8F85-DAA069FAF081}" type="datetimeFigureOut">
              <a:rPr lang="es-ES" smtClean="0"/>
              <a:pPr/>
              <a:t>11/12/2017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687082C-9FDF-4F2C-814C-962158C63A63}"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6093081-45AF-4DBA-8F85-DAA069FAF081}" type="datetimeFigureOut">
              <a:rPr lang="es-ES" smtClean="0"/>
              <a:pPr/>
              <a:t>11/12/2017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687082C-9FDF-4F2C-814C-962158C63A63}"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6093081-45AF-4DBA-8F85-DAA069FAF081}" type="datetimeFigureOut">
              <a:rPr lang="es-ES" smtClean="0"/>
              <a:pPr/>
              <a:t>11/12/2017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687082C-9FDF-4F2C-814C-962158C63A63}"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6093081-45AF-4DBA-8F85-DAA069FAF081}" type="datetimeFigureOut">
              <a:rPr lang="es-ES" smtClean="0"/>
              <a:pPr/>
              <a:t>11/12/2017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687082C-9FDF-4F2C-814C-962158C63A63}"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6093081-45AF-4DBA-8F85-DAA069FAF081}" type="datetimeFigureOut">
              <a:rPr lang="es-ES" smtClean="0"/>
              <a:pPr/>
              <a:t>11/12/2017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687082C-9FDF-4F2C-814C-962158C63A63}"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66093081-45AF-4DBA-8F85-DAA069FAF081}" type="datetimeFigureOut">
              <a:rPr lang="es-ES" smtClean="0"/>
              <a:pPr/>
              <a:t>11/12/2017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687082C-9FDF-4F2C-814C-962158C63A63}"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66093081-45AF-4DBA-8F85-DAA069FAF081}" type="datetimeFigureOut">
              <a:rPr lang="es-ES" smtClean="0"/>
              <a:pPr/>
              <a:t>11/12/2017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7687082C-9FDF-4F2C-814C-962158C63A63}"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66093081-45AF-4DBA-8F85-DAA069FAF081}" type="datetimeFigureOut">
              <a:rPr lang="es-ES" smtClean="0"/>
              <a:pPr/>
              <a:t>11/12/2017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7687082C-9FDF-4F2C-814C-962158C63A63}"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6093081-45AF-4DBA-8F85-DAA069FAF081}" type="datetimeFigureOut">
              <a:rPr lang="es-ES" smtClean="0"/>
              <a:pPr/>
              <a:t>11/12/2017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7687082C-9FDF-4F2C-814C-962158C63A63}"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6093081-45AF-4DBA-8F85-DAA069FAF081}" type="datetimeFigureOut">
              <a:rPr lang="es-ES" smtClean="0"/>
              <a:pPr/>
              <a:t>11/12/2017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687082C-9FDF-4F2C-814C-962158C63A63}"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6093081-45AF-4DBA-8F85-DAA069FAF081}" type="datetimeFigureOut">
              <a:rPr lang="es-ES" smtClean="0"/>
              <a:pPr/>
              <a:t>11/12/2017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687082C-9FDF-4F2C-814C-962158C63A63}"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093081-45AF-4DBA-8F85-DAA069FAF081}" type="datetimeFigureOut">
              <a:rPr lang="es-ES" smtClean="0"/>
              <a:pPr/>
              <a:t>11/12/2017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87082C-9FDF-4F2C-814C-962158C63A63}"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7.emf"/></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8.emf"/></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9.emf"/></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14.emf"/><Relationship Id="rId4" Type="http://schemas.openxmlformats.org/officeDocument/2006/relationships/image" Target="../media/image13.emf"/></Relationships>
</file>

<file path=ppt/slides/_rels/slide1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16.emf"/><Relationship Id="rId4" Type="http://schemas.openxmlformats.org/officeDocument/2006/relationships/image" Target="../media/image15.emf"/></Relationships>
</file>

<file path=ppt/slides/_rels/slide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7.emf"/></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8.emf"/></Relationships>
</file>

<file path=ppt/slides/_rels/slide2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1142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6429396"/>
            <a:ext cx="9144000" cy="42860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357158" y="1714488"/>
            <a:ext cx="8572560" cy="1200329"/>
          </a:xfrm>
          <a:prstGeom prst="rect">
            <a:avLst/>
          </a:prstGeom>
          <a:noFill/>
        </p:spPr>
        <p:txBody>
          <a:bodyPr wrap="square" rtlCol="0">
            <a:spAutoFit/>
          </a:bodyPr>
          <a:lstStyle/>
          <a:p>
            <a:pPr algn="ctr"/>
            <a:r>
              <a:rPr lang="es-ES" sz="2400" b="1" dirty="0"/>
              <a:t>DISEÑO E IMPLEMENTACIÓN DE UN MODELO DE PROYECCIÓN Y CONTROL DE DESEMPEÑO FINANCIERO PARA FINDETER</a:t>
            </a:r>
          </a:p>
          <a:p>
            <a:pPr algn="ctr"/>
            <a:endParaRPr lang="es-ES" sz="2400" dirty="0"/>
          </a:p>
        </p:txBody>
      </p:sp>
      <p:sp>
        <p:nvSpPr>
          <p:cNvPr id="7" name="6 CuadroTexto"/>
          <p:cNvSpPr txBox="1"/>
          <p:nvPr/>
        </p:nvSpPr>
        <p:spPr>
          <a:xfrm>
            <a:off x="1456813" y="3214686"/>
            <a:ext cx="6687087" cy="830997"/>
          </a:xfrm>
          <a:prstGeom prst="rect">
            <a:avLst/>
          </a:prstGeom>
          <a:noFill/>
        </p:spPr>
        <p:txBody>
          <a:bodyPr wrap="none" rtlCol="0">
            <a:spAutoFit/>
          </a:bodyPr>
          <a:lstStyle/>
          <a:p>
            <a:pPr algn="ctr"/>
            <a:r>
              <a:rPr lang="es-CO" sz="2400" b="1" i="1" dirty="0" smtClean="0"/>
              <a:t>Especialización en Finanzas y Mercado de Capitales</a:t>
            </a:r>
          </a:p>
          <a:p>
            <a:pPr algn="ctr"/>
            <a:r>
              <a:rPr lang="es-CO" sz="2400" b="1" i="1" dirty="0" smtClean="0"/>
              <a:t>Universidad de la Sabana</a:t>
            </a:r>
            <a:endParaRPr lang="es-ES" sz="2400" b="1" i="1" dirty="0"/>
          </a:p>
        </p:txBody>
      </p:sp>
      <p:sp>
        <p:nvSpPr>
          <p:cNvPr id="8" name="7 CuadroTexto"/>
          <p:cNvSpPr txBox="1"/>
          <p:nvPr/>
        </p:nvSpPr>
        <p:spPr>
          <a:xfrm>
            <a:off x="2786050" y="4572008"/>
            <a:ext cx="3802516" cy="646331"/>
          </a:xfrm>
          <a:prstGeom prst="rect">
            <a:avLst/>
          </a:prstGeom>
          <a:noFill/>
        </p:spPr>
        <p:txBody>
          <a:bodyPr wrap="none" rtlCol="0">
            <a:spAutoFit/>
          </a:bodyPr>
          <a:lstStyle/>
          <a:p>
            <a:r>
              <a:rPr lang="es-CO" dirty="0" smtClean="0"/>
              <a:t>Presentado por: Pedro Manuel </a:t>
            </a:r>
            <a:r>
              <a:rPr lang="es-CO" dirty="0" err="1" smtClean="0"/>
              <a:t>Bogoya</a:t>
            </a:r>
            <a:endParaRPr lang="es-CO" dirty="0" smtClean="0"/>
          </a:p>
          <a:p>
            <a:r>
              <a:rPr lang="es-CO" dirty="0"/>
              <a:t>	 </a:t>
            </a:r>
            <a:r>
              <a:rPr lang="es-CO" dirty="0" smtClean="0"/>
              <a:t>           Jorge Edwin Amarillo</a:t>
            </a:r>
            <a:endParaRPr lang="es-ES" dirty="0"/>
          </a:p>
        </p:txBody>
      </p:sp>
      <p:sp>
        <p:nvSpPr>
          <p:cNvPr id="9" name="8 CuadroTexto"/>
          <p:cNvSpPr txBox="1"/>
          <p:nvPr/>
        </p:nvSpPr>
        <p:spPr>
          <a:xfrm>
            <a:off x="3929058" y="6000768"/>
            <a:ext cx="1418978" cy="369332"/>
          </a:xfrm>
          <a:prstGeom prst="rect">
            <a:avLst/>
          </a:prstGeom>
          <a:noFill/>
        </p:spPr>
        <p:txBody>
          <a:bodyPr wrap="none" rtlCol="0">
            <a:spAutoFit/>
          </a:bodyPr>
          <a:lstStyle/>
          <a:p>
            <a:r>
              <a:rPr lang="es-CO" dirty="0" smtClean="0"/>
              <a:t>Julio de 2009</a:t>
            </a:r>
            <a:endParaRPr lang="es-ES" dirty="0"/>
          </a:p>
        </p:txBody>
      </p:sp>
      <p:pic>
        <p:nvPicPr>
          <p:cNvPr id="1026" name="Picture 2"/>
          <p:cNvPicPr>
            <a:picLocks noChangeAspect="1" noChangeArrowheads="1"/>
          </p:cNvPicPr>
          <p:nvPr/>
        </p:nvPicPr>
        <p:blipFill>
          <a:blip r:embed="rId2"/>
          <a:srcRect/>
          <a:stretch>
            <a:fillRect/>
          </a:stretch>
        </p:blipFill>
        <p:spPr bwMode="auto">
          <a:xfrm>
            <a:off x="214282" y="214290"/>
            <a:ext cx="3000396" cy="664953"/>
          </a:xfrm>
          <a:prstGeom prst="rect">
            <a:avLst/>
          </a:prstGeom>
          <a:noFill/>
          <a:ln w="9525">
            <a:noFill/>
            <a:miter lim="800000"/>
            <a:headEnd/>
            <a:tailEnd/>
          </a:ln>
        </p:spPr>
      </p:pic>
      <p:pic>
        <p:nvPicPr>
          <p:cNvPr id="1028" name="Picture 4"/>
          <p:cNvPicPr>
            <a:picLocks noChangeAspect="1" noChangeArrowheads="1"/>
          </p:cNvPicPr>
          <p:nvPr/>
        </p:nvPicPr>
        <p:blipFill>
          <a:blip r:embed="rId3"/>
          <a:srcRect/>
          <a:stretch>
            <a:fillRect/>
          </a:stretch>
        </p:blipFill>
        <p:spPr bwMode="auto">
          <a:xfrm>
            <a:off x="8001024" y="142852"/>
            <a:ext cx="915931" cy="85725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1142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6429396"/>
            <a:ext cx="9144000" cy="42860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357158" y="768561"/>
            <a:ext cx="8501122" cy="5262979"/>
          </a:xfrm>
          <a:prstGeom prst="rect">
            <a:avLst/>
          </a:prstGeom>
          <a:noFill/>
        </p:spPr>
        <p:txBody>
          <a:bodyPr wrap="square" rtlCol="0">
            <a:spAutoFit/>
          </a:bodyPr>
          <a:lstStyle/>
          <a:p>
            <a:endParaRPr lang="es-CO" sz="2400" b="1" dirty="0" smtClean="0">
              <a:solidFill>
                <a:schemeClr val="tx2"/>
              </a:solidFill>
            </a:endParaRPr>
          </a:p>
          <a:p>
            <a:r>
              <a:rPr lang="es-CO" sz="2400" b="1" dirty="0" smtClean="0">
                <a:solidFill>
                  <a:schemeClr val="tx2"/>
                </a:solidFill>
              </a:rPr>
              <a:t>GENERALIDADES DE FINDETER</a:t>
            </a:r>
          </a:p>
          <a:p>
            <a:r>
              <a:rPr lang="es-CO" sz="2400" b="1" dirty="0" smtClean="0">
                <a:solidFill>
                  <a:schemeClr val="tx2"/>
                </a:solidFill>
              </a:rPr>
              <a:t>Estructura de Balance</a:t>
            </a:r>
          </a:p>
          <a:p>
            <a:pPr algn="just"/>
            <a:endParaRPr lang="es-ES" sz="2400" dirty="0">
              <a:solidFill>
                <a:schemeClr val="tx2"/>
              </a:solidFill>
            </a:endParaRPr>
          </a:p>
          <a:p>
            <a:r>
              <a:rPr lang="es-ES" sz="2400" dirty="0"/>
              <a:t> </a:t>
            </a:r>
          </a:p>
          <a:p>
            <a:r>
              <a:rPr lang="es-ES" sz="2400" dirty="0"/>
              <a:t> </a:t>
            </a:r>
          </a:p>
          <a:p>
            <a:r>
              <a:rPr lang="es-ES" sz="2400" dirty="0"/>
              <a:t> </a:t>
            </a:r>
          </a:p>
          <a:p>
            <a:endParaRPr lang="es-ES" sz="2400" dirty="0" smtClean="0">
              <a:solidFill>
                <a:schemeClr val="tx2"/>
              </a:solidFill>
            </a:endParaRPr>
          </a:p>
          <a:p>
            <a:endParaRPr lang="es-CO" sz="2400" dirty="0">
              <a:solidFill>
                <a:schemeClr val="tx2"/>
              </a:solidFill>
            </a:endParaRPr>
          </a:p>
          <a:p>
            <a:endParaRPr lang="es-ES" sz="2400" dirty="0">
              <a:solidFill>
                <a:schemeClr val="tx2"/>
              </a:solidFill>
            </a:endParaRPr>
          </a:p>
          <a:p>
            <a:endParaRPr lang="es-ES" sz="2400" b="1" dirty="0" smtClean="0">
              <a:solidFill>
                <a:schemeClr val="tx2"/>
              </a:solidFill>
            </a:endParaRPr>
          </a:p>
          <a:p>
            <a:endParaRPr lang="es-CO" sz="2400" b="1" dirty="0">
              <a:solidFill>
                <a:schemeClr val="tx2"/>
              </a:solidFill>
            </a:endParaRPr>
          </a:p>
          <a:p>
            <a:endParaRPr lang="es-ES" sz="2400" b="1" dirty="0">
              <a:solidFill>
                <a:schemeClr val="tx2"/>
              </a:solidFill>
            </a:endParaRPr>
          </a:p>
          <a:p>
            <a:pPr algn="ctr"/>
            <a:endParaRPr lang="es-ES" sz="2400" dirty="0"/>
          </a:p>
        </p:txBody>
      </p:sp>
      <p:pic>
        <p:nvPicPr>
          <p:cNvPr id="1026" name="Picture 2"/>
          <p:cNvPicPr>
            <a:picLocks noChangeAspect="1" noChangeArrowheads="1"/>
          </p:cNvPicPr>
          <p:nvPr/>
        </p:nvPicPr>
        <p:blipFill>
          <a:blip r:embed="rId2"/>
          <a:srcRect/>
          <a:stretch>
            <a:fillRect/>
          </a:stretch>
        </p:blipFill>
        <p:spPr bwMode="auto">
          <a:xfrm>
            <a:off x="214282" y="214290"/>
            <a:ext cx="3000396" cy="664953"/>
          </a:xfrm>
          <a:prstGeom prst="rect">
            <a:avLst/>
          </a:prstGeom>
          <a:noFill/>
          <a:ln w="9525">
            <a:noFill/>
            <a:miter lim="800000"/>
            <a:headEnd/>
            <a:tailEnd/>
          </a:ln>
        </p:spPr>
      </p:pic>
      <p:pic>
        <p:nvPicPr>
          <p:cNvPr id="1028" name="Picture 4"/>
          <p:cNvPicPr>
            <a:picLocks noChangeAspect="1" noChangeArrowheads="1"/>
          </p:cNvPicPr>
          <p:nvPr/>
        </p:nvPicPr>
        <p:blipFill>
          <a:blip r:embed="rId3"/>
          <a:srcRect/>
          <a:stretch>
            <a:fillRect/>
          </a:stretch>
        </p:blipFill>
        <p:spPr bwMode="auto">
          <a:xfrm>
            <a:off x="8001024" y="142852"/>
            <a:ext cx="915931" cy="857256"/>
          </a:xfrm>
          <a:prstGeom prst="rect">
            <a:avLst/>
          </a:prstGeom>
          <a:noFill/>
          <a:ln w="9525">
            <a:noFill/>
            <a:miter lim="800000"/>
            <a:headEnd/>
            <a:tailEnd/>
          </a:ln>
          <a:effectLst/>
        </p:spPr>
      </p:pic>
      <p:pic>
        <p:nvPicPr>
          <p:cNvPr id="3075" name="Picture 3"/>
          <p:cNvPicPr>
            <a:picLocks noChangeAspect="1" noChangeArrowheads="1"/>
          </p:cNvPicPr>
          <p:nvPr/>
        </p:nvPicPr>
        <p:blipFill>
          <a:blip r:embed="rId4"/>
          <a:srcRect/>
          <a:stretch>
            <a:fillRect/>
          </a:stretch>
        </p:blipFill>
        <p:spPr bwMode="auto">
          <a:xfrm>
            <a:off x="857224" y="2143116"/>
            <a:ext cx="7500990" cy="4152598"/>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1142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6429396"/>
            <a:ext cx="9144000" cy="42860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357158" y="768561"/>
            <a:ext cx="8501122" cy="5262979"/>
          </a:xfrm>
          <a:prstGeom prst="rect">
            <a:avLst/>
          </a:prstGeom>
          <a:noFill/>
        </p:spPr>
        <p:txBody>
          <a:bodyPr wrap="square" rtlCol="0">
            <a:spAutoFit/>
          </a:bodyPr>
          <a:lstStyle/>
          <a:p>
            <a:endParaRPr lang="es-CO" sz="2400" b="1" dirty="0" smtClean="0">
              <a:solidFill>
                <a:schemeClr val="tx2"/>
              </a:solidFill>
            </a:endParaRPr>
          </a:p>
          <a:p>
            <a:r>
              <a:rPr lang="es-CO" sz="2400" b="1" dirty="0" smtClean="0">
                <a:solidFill>
                  <a:schemeClr val="tx2"/>
                </a:solidFill>
              </a:rPr>
              <a:t>GENERALIDADES DE FINDETER</a:t>
            </a:r>
          </a:p>
          <a:p>
            <a:r>
              <a:rPr lang="es-CO" sz="2400" b="1" dirty="0" smtClean="0">
                <a:solidFill>
                  <a:schemeClr val="tx2"/>
                </a:solidFill>
              </a:rPr>
              <a:t>Estructura de Balance</a:t>
            </a:r>
          </a:p>
          <a:p>
            <a:pPr algn="just"/>
            <a:endParaRPr lang="es-ES" sz="2400" dirty="0">
              <a:solidFill>
                <a:schemeClr val="tx2"/>
              </a:solidFill>
            </a:endParaRPr>
          </a:p>
          <a:p>
            <a:r>
              <a:rPr lang="es-ES" sz="2400" dirty="0"/>
              <a:t> </a:t>
            </a:r>
          </a:p>
          <a:p>
            <a:r>
              <a:rPr lang="es-ES" sz="2400" dirty="0"/>
              <a:t> </a:t>
            </a:r>
          </a:p>
          <a:p>
            <a:r>
              <a:rPr lang="es-ES" sz="2400" dirty="0"/>
              <a:t> </a:t>
            </a:r>
          </a:p>
          <a:p>
            <a:endParaRPr lang="es-ES" sz="2400" dirty="0" smtClean="0">
              <a:solidFill>
                <a:schemeClr val="tx2"/>
              </a:solidFill>
            </a:endParaRPr>
          </a:p>
          <a:p>
            <a:endParaRPr lang="es-CO" sz="2400" dirty="0">
              <a:solidFill>
                <a:schemeClr val="tx2"/>
              </a:solidFill>
            </a:endParaRPr>
          </a:p>
          <a:p>
            <a:endParaRPr lang="es-ES" sz="2400" dirty="0">
              <a:solidFill>
                <a:schemeClr val="tx2"/>
              </a:solidFill>
            </a:endParaRPr>
          </a:p>
          <a:p>
            <a:endParaRPr lang="es-ES" sz="2400" b="1" dirty="0" smtClean="0">
              <a:solidFill>
                <a:schemeClr val="tx2"/>
              </a:solidFill>
            </a:endParaRPr>
          </a:p>
          <a:p>
            <a:endParaRPr lang="es-CO" sz="2400" b="1" dirty="0">
              <a:solidFill>
                <a:schemeClr val="tx2"/>
              </a:solidFill>
            </a:endParaRPr>
          </a:p>
          <a:p>
            <a:endParaRPr lang="es-ES" sz="2400" b="1" dirty="0">
              <a:solidFill>
                <a:schemeClr val="tx2"/>
              </a:solidFill>
            </a:endParaRPr>
          </a:p>
          <a:p>
            <a:pPr algn="ctr"/>
            <a:endParaRPr lang="es-ES" sz="2400" dirty="0"/>
          </a:p>
        </p:txBody>
      </p:sp>
      <p:pic>
        <p:nvPicPr>
          <p:cNvPr id="1026" name="Picture 2"/>
          <p:cNvPicPr>
            <a:picLocks noChangeAspect="1" noChangeArrowheads="1"/>
          </p:cNvPicPr>
          <p:nvPr/>
        </p:nvPicPr>
        <p:blipFill>
          <a:blip r:embed="rId2"/>
          <a:srcRect/>
          <a:stretch>
            <a:fillRect/>
          </a:stretch>
        </p:blipFill>
        <p:spPr bwMode="auto">
          <a:xfrm>
            <a:off x="214282" y="214290"/>
            <a:ext cx="3000396" cy="664953"/>
          </a:xfrm>
          <a:prstGeom prst="rect">
            <a:avLst/>
          </a:prstGeom>
          <a:noFill/>
          <a:ln w="9525">
            <a:noFill/>
            <a:miter lim="800000"/>
            <a:headEnd/>
            <a:tailEnd/>
          </a:ln>
        </p:spPr>
      </p:pic>
      <p:pic>
        <p:nvPicPr>
          <p:cNvPr id="1028" name="Picture 4"/>
          <p:cNvPicPr>
            <a:picLocks noChangeAspect="1" noChangeArrowheads="1"/>
          </p:cNvPicPr>
          <p:nvPr/>
        </p:nvPicPr>
        <p:blipFill>
          <a:blip r:embed="rId3"/>
          <a:srcRect/>
          <a:stretch>
            <a:fillRect/>
          </a:stretch>
        </p:blipFill>
        <p:spPr bwMode="auto">
          <a:xfrm>
            <a:off x="8001024" y="142852"/>
            <a:ext cx="915931" cy="857256"/>
          </a:xfrm>
          <a:prstGeom prst="rect">
            <a:avLst/>
          </a:prstGeom>
          <a:noFill/>
          <a:ln w="9525">
            <a:noFill/>
            <a:miter lim="800000"/>
            <a:headEnd/>
            <a:tailEnd/>
          </a:ln>
          <a:effectLst/>
        </p:spPr>
      </p:pic>
      <p:pic>
        <p:nvPicPr>
          <p:cNvPr id="4098" name="Picture 2"/>
          <p:cNvPicPr>
            <a:picLocks noChangeAspect="1" noChangeArrowheads="1"/>
          </p:cNvPicPr>
          <p:nvPr/>
        </p:nvPicPr>
        <p:blipFill>
          <a:blip r:embed="rId4"/>
          <a:srcRect/>
          <a:stretch>
            <a:fillRect/>
          </a:stretch>
        </p:blipFill>
        <p:spPr bwMode="auto">
          <a:xfrm>
            <a:off x="1071538" y="2000240"/>
            <a:ext cx="7215238" cy="43834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1142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6429396"/>
            <a:ext cx="9144000" cy="42860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357158" y="768561"/>
            <a:ext cx="8501122" cy="5262979"/>
          </a:xfrm>
          <a:prstGeom prst="rect">
            <a:avLst/>
          </a:prstGeom>
          <a:noFill/>
        </p:spPr>
        <p:txBody>
          <a:bodyPr wrap="square" rtlCol="0">
            <a:spAutoFit/>
          </a:bodyPr>
          <a:lstStyle/>
          <a:p>
            <a:endParaRPr lang="es-CO" sz="2400" b="1" dirty="0" smtClean="0">
              <a:solidFill>
                <a:schemeClr val="tx2"/>
              </a:solidFill>
            </a:endParaRPr>
          </a:p>
          <a:p>
            <a:r>
              <a:rPr lang="es-CO" sz="2400" b="1" dirty="0" smtClean="0">
                <a:solidFill>
                  <a:schemeClr val="tx2"/>
                </a:solidFill>
              </a:rPr>
              <a:t>GENERALIDADES DE FINDETER</a:t>
            </a:r>
          </a:p>
          <a:p>
            <a:r>
              <a:rPr lang="es-CO" sz="2400" b="1" dirty="0" smtClean="0">
                <a:solidFill>
                  <a:schemeClr val="tx2"/>
                </a:solidFill>
              </a:rPr>
              <a:t>Estado de Resultados</a:t>
            </a:r>
          </a:p>
          <a:p>
            <a:pPr algn="just"/>
            <a:endParaRPr lang="es-ES" sz="2400" dirty="0">
              <a:solidFill>
                <a:schemeClr val="tx2"/>
              </a:solidFill>
            </a:endParaRPr>
          </a:p>
          <a:p>
            <a:r>
              <a:rPr lang="es-ES" sz="2400" dirty="0"/>
              <a:t> </a:t>
            </a:r>
          </a:p>
          <a:p>
            <a:r>
              <a:rPr lang="es-ES" sz="2400" dirty="0"/>
              <a:t> </a:t>
            </a:r>
          </a:p>
          <a:p>
            <a:r>
              <a:rPr lang="es-ES" sz="2400" dirty="0"/>
              <a:t> </a:t>
            </a:r>
          </a:p>
          <a:p>
            <a:endParaRPr lang="es-ES" sz="2400" dirty="0" smtClean="0">
              <a:solidFill>
                <a:schemeClr val="tx2"/>
              </a:solidFill>
            </a:endParaRPr>
          </a:p>
          <a:p>
            <a:endParaRPr lang="es-CO" sz="2400" dirty="0">
              <a:solidFill>
                <a:schemeClr val="tx2"/>
              </a:solidFill>
            </a:endParaRPr>
          </a:p>
          <a:p>
            <a:endParaRPr lang="es-ES" sz="2400" dirty="0">
              <a:solidFill>
                <a:schemeClr val="tx2"/>
              </a:solidFill>
            </a:endParaRPr>
          </a:p>
          <a:p>
            <a:endParaRPr lang="es-ES" sz="2400" b="1" dirty="0" smtClean="0">
              <a:solidFill>
                <a:schemeClr val="tx2"/>
              </a:solidFill>
            </a:endParaRPr>
          </a:p>
          <a:p>
            <a:endParaRPr lang="es-CO" sz="2400" b="1" dirty="0">
              <a:solidFill>
                <a:schemeClr val="tx2"/>
              </a:solidFill>
            </a:endParaRPr>
          </a:p>
          <a:p>
            <a:endParaRPr lang="es-ES" sz="2400" b="1" dirty="0">
              <a:solidFill>
                <a:schemeClr val="tx2"/>
              </a:solidFill>
            </a:endParaRPr>
          </a:p>
          <a:p>
            <a:pPr algn="ctr"/>
            <a:endParaRPr lang="es-ES" sz="2400" dirty="0"/>
          </a:p>
        </p:txBody>
      </p:sp>
      <p:pic>
        <p:nvPicPr>
          <p:cNvPr id="1026" name="Picture 2"/>
          <p:cNvPicPr>
            <a:picLocks noChangeAspect="1" noChangeArrowheads="1"/>
          </p:cNvPicPr>
          <p:nvPr/>
        </p:nvPicPr>
        <p:blipFill>
          <a:blip r:embed="rId2"/>
          <a:srcRect/>
          <a:stretch>
            <a:fillRect/>
          </a:stretch>
        </p:blipFill>
        <p:spPr bwMode="auto">
          <a:xfrm>
            <a:off x="214282" y="214290"/>
            <a:ext cx="3000396" cy="664953"/>
          </a:xfrm>
          <a:prstGeom prst="rect">
            <a:avLst/>
          </a:prstGeom>
          <a:noFill/>
          <a:ln w="9525">
            <a:noFill/>
            <a:miter lim="800000"/>
            <a:headEnd/>
            <a:tailEnd/>
          </a:ln>
        </p:spPr>
      </p:pic>
      <p:pic>
        <p:nvPicPr>
          <p:cNvPr id="1028" name="Picture 4"/>
          <p:cNvPicPr>
            <a:picLocks noChangeAspect="1" noChangeArrowheads="1"/>
          </p:cNvPicPr>
          <p:nvPr/>
        </p:nvPicPr>
        <p:blipFill>
          <a:blip r:embed="rId3"/>
          <a:srcRect/>
          <a:stretch>
            <a:fillRect/>
          </a:stretch>
        </p:blipFill>
        <p:spPr bwMode="auto">
          <a:xfrm>
            <a:off x="8001024" y="142852"/>
            <a:ext cx="915931" cy="857256"/>
          </a:xfrm>
          <a:prstGeom prst="rect">
            <a:avLst/>
          </a:prstGeom>
          <a:noFill/>
          <a:ln w="9525">
            <a:noFill/>
            <a:miter lim="800000"/>
            <a:headEnd/>
            <a:tailEnd/>
          </a:ln>
          <a:effectLst/>
        </p:spPr>
      </p:pic>
      <p:pic>
        <p:nvPicPr>
          <p:cNvPr id="5123" name="Picture 3"/>
          <p:cNvPicPr>
            <a:picLocks noChangeAspect="1" noChangeArrowheads="1"/>
          </p:cNvPicPr>
          <p:nvPr/>
        </p:nvPicPr>
        <p:blipFill>
          <a:blip r:embed="rId4"/>
          <a:srcRect/>
          <a:stretch>
            <a:fillRect/>
          </a:stretch>
        </p:blipFill>
        <p:spPr bwMode="auto">
          <a:xfrm>
            <a:off x="785786" y="1928802"/>
            <a:ext cx="7429552" cy="4768471"/>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1142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6429396"/>
            <a:ext cx="9144000" cy="42860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357158" y="1107121"/>
            <a:ext cx="8501122" cy="4893647"/>
          </a:xfrm>
          <a:prstGeom prst="rect">
            <a:avLst/>
          </a:prstGeom>
          <a:noFill/>
        </p:spPr>
        <p:txBody>
          <a:bodyPr wrap="square" rtlCol="0">
            <a:spAutoFit/>
          </a:bodyPr>
          <a:lstStyle/>
          <a:p>
            <a:r>
              <a:rPr lang="es-CO" sz="2400" b="1" dirty="0" smtClean="0">
                <a:solidFill>
                  <a:schemeClr val="tx2"/>
                </a:solidFill>
              </a:rPr>
              <a:t>MODELO FINANCIERO PROBABILÍSTICO</a:t>
            </a:r>
          </a:p>
          <a:p>
            <a:r>
              <a:rPr lang="es-CO" sz="2400" b="1" dirty="0" smtClean="0">
                <a:solidFill>
                  <a:schemeClr val="tx2"/>
                </a:solidFill>
              </a:rPr>
              <a:t>Proceso de Estrategia Financiera</a:t>
            </a:r>
          </a:p>
          <a:p>
            <a:pPr algn="just"/>
            <a:endParaRPr lang="es-ES" sz="2400" dirty="0">
              <a:solidFill>
                <a:schemeClr val="tx2"/>
              </a:solidFill>
            </a:endParaRPr>
          </a:p>
          <a:p>
            <a:r>
              <a:rPr lang="es-ES" sz="2400" dirty="0"/>
              <a:t> </a:t>
            </a:r>
          </a:p>
          <a:p>
            <a:r>
              <a:rPr lang="es-ES" sz="2400" dirty="0"/>
              <a:t> </a:t>
            </a:r>
          </a:p>
          <a:p>
            <a:r>
              <a:rPr lang="es-ES" sz="2400" dirty="0"/>
              <a:t> </a:t>
            </a:r>
          </a:p>
          <a:p>
            <a:endParaRPr lang="es-ES" sz="2400" dirty="0" smtClean="0">
              <a:solidFill>
                <a:schemeClr val="tx2"/>
              </a:solidFill>
            </a:endParaRPr>
          </a:p>
          <a:p>
            <a:endParaRPr lang="es-CO" sz="2400" dirty="0">
              <a:solidFill>
                <a:schemeClr val="tx2"/>
              </a:solidFill>
            </a:endParaRPr>
          </a:p>
          <a:p>
            <a:endParaRPr lang="es-ES" sz="2400" dirty="0">
              <a:solidFill>
                <a:schemeClr val="tx2"/>
              </a:solidFill>
            </a:endParaRPr>
          </a:p>
          <a:p>
            <a:endParaRPr lang="es-ES" sz="2400" b="1" dirty="0" smtClean="0">
              <a:solidFill>
                <a:schemeClr val="tx2"/>
              </a:solidFill>
            </a:endParaRPr>
          </a:p>
          <a:p>
            <a:endParaRPr lang="es-CO" sz="2400" b="1" dirty="0">
              <a:solidFill>
                <a:schemeClr val="tx2"/>
              </a:solidFill>
            </a:endParaRPr>
          </a:p>
          <a:p>
            <a:endParaRPr lang="es-ES" sz="2400" b="1" dirty="0">
              <a:solidFill>
                <a:schemeClr val="tx2"/>
              </a:solidFill>
            </a:endParaRPr>
          </a:p>
          <a:p>
            <a:pPr algn="ctr"/>
            <a:endParaRPr lang="es-ES" sz="2400" dirty="0"/>
          </a:p>
        </p:txBody>
      </p:sp>
      <p:pic>
        <p:nvPicPr>
          <p:cNvPr id="1026" name="Picture 2"/>
          <p:cNvPicPr>
            <a:picLocks noChangeAspect="1" noChangeArrowheads="1"/>
          </p:cNvPicPr>
          <p:nvPr/>
        </p:nvPicPr>
        <p:blipFill>
          <a:blip r:embed="rId2"/>
          <a:srcRect/>
          <a:stretch>
            <a:fillRect/>
          </a:stretch>
        </p:blipFill>
        <p:spPr bwMode="auto">
          <a:xfrm>
            <a:off x="214282" y="214290"/>
            <a:ext cx="3000396" cy="664953"/>
          </a:xfrm>
          <a:prstGeom prst="rect">
            <a:avLst/>
          </a:prstGeom>
          <a:noFill/>
          <a:ln w="9525">
            <a:noFill/>
            <a:miter lim="800000"/>
            <a:headEnd/>
            <a:tailEnd/>
          </a:ln>
        </p:spPr>
      </p:pic>
      <p:pic>
        <p:nvPicPr>
          <p:cNvPr id="1028" name="Picture 4"/>
          <p:cNvPicPr>
            <a:picLocks noChangeAspect="1" noChangeArrowheads="1"/>
          </p:cNvPicPr>
          <p:nvPr/>
        </p:nvPicPr>
        <p:blipFill>
          <a:blip r:embed="rId3"/>
          <a:srcRect/>
          <a:stretch>
            <a:fillRect/>
          </a:stretch>
        </p:blipFill>
        <p:spPr bwMode="auto">
          <a:xfrm>
            <a:off x="8001024" y="142852"/>
            <a:ext cx="915931" cy="857256"/>
          </a:xfrm>
          <a:prstGeom prst="rect">
            <a:avLst/>
          </a:prstGeom>
          <a:noFill/>
          <a:ln w="9525">
            <a:noFill/>
            <a:miter lim="800000"/>
            <a:headEnd/>
            <a:tailEnd/>
          </a:ln>
          <a:effectLst/>
        </p:spPr>
      </p:pic>
      <p:pic>
        <p:nvPicPr>
          <p:cNvPr id="6146" name="Picture 2"/>
          <p:cNvPicPr>
            <a:picLocks noChangeAspect="1" noChangeArrowheads="1"/>
          </p:cNvPicPr>
          <p:nvPr/>
        </p:nvPicPr>
        <p:blipFill>
          <a:blip r:embed="rId4"/>
          <a:srcRect/>
          <a:stretch>
            <a:fillRect/>
          </a:stretch>
        </p:blipFill>
        <p:spPr bwMode="auto">
          <a:xfrm>
            <a:off x="1728807" y="2071678"/>
            <a:ext cx="5629275" cy="46863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1142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6429396"/>
            <a:ext cx="9144000" cy="42860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357158" y="1107121"/>
            <a:ext cx="8501122" cy="4893647"/>
          </a:xfrm>
          <a:prstGeom prst="rect">
            <a:avLst/>
          </a:prstGeom>
          <a:noFill/>
        </p:spPr>
        <p:txBody>
          <a:bodyPr wrap="square" rtlCol="0">
            <a:spAutoFit/>
          </a:bodyPr>
          <a:lstStyle/>
          <a:p>
            <a:r>
              <a:rPr lang="es-CO" sz="2400" b="1" dirty="0" smtClean="0">
                <a:solidFill>
                  <a:schemeClr val="tx2"/>
                </a:solidFill>
              </a:rPr>
              <a:t>MODELO FINANCIERO PROBABILÍSTICO</a:t>
            </a:r>
          </a:p>
          <a:p>
            <a:endParaRPr lang="es-CO" sz="2400" b="1" dirty="0" smtClean="0">
              <a:solidFill>
                <a:schemeClr val="tx2"/>
              </a:solidFill>
            </a:endParaRPr>
          </a:p>
          <a:p>
            <a:pPr algn="just"/>
            <a:endParaRPr lang="es-ES" sz="2400" dirty="0">
              <a:solidFill>
                <a:schemeClr val="tx2"/>
              </a:solidFill>
            </a:endParaRPr>
          </a:p>
          <a:p>
            <a:r>
              <a:rPr lang="es-ES" sz="2400" dirty="0"/>
              <a:t> </a:t>
            </a:r>
          </a:p>
          <a:p>
            <a:r>
              <a:rPr lang="es-ES" sz="2400" dirty="0"/>
              <a:t> </a:t>
            </a:r>
          </a:p>
          <a:p>
            <a:r>
              <a:rPr lang="es-ES" sz="2400" dirty="0"/>
              <a:t> </a:t>
            </a:r>
          </a:p>
          <a:p>
            <a:endParaRPr lang="es-ES" sz="2400" dirty="0" smtClean="0">
              <a:solidFill>
                <a:schemeClr val="tx2"/>
              </a:solidFill>
            </a:endParaRPr>
          </a:p>
          <a:p>
            <a:endParaRPr lang="es-CO" sz="2400" dirty="0">
              <a:solidFill>
                <a:schemeClr val="tx2"/>
              </a:solidFill>
            </a:endParaRPr>
          </a:p>
          <a:p>
            <a:endParaRPr lang="es-ES" sz="2400" dirty="0">
              <a:solidFill>
                <a:schemeClr val="tx2"/>
              </a:solidFill>
            </a:endParaRPr>
          </a:p>
          <a:p>
            <a:endParaRPr lang="es-ES" sz="2400" b="1" dirty="0" smtClean="0">
              <a:solidFill>
                <a:schemeClr val="tx2"/>
              </a:solidFill>
            </a:endParaRPr>
          </a:p>
          <a:p>
            <a:endParaRPr lang="es-CO" sz="2400" b="1" dirty="0">
              <a:solidFill>
                <a:schemeClr val="tx2"/>
              </a:solidFill>
            </a:endParaRPr>
          </a:p>
          <a:p>
            <a:endParaRPr lang="es-ES" sz="2400" b="1" dirty="0">
              <a:solidFill>
                <a:schemeClr val="tx2"/>
              </a:solidFill>
            </a:endParaRPr>
          </a:p>
          <a:p>
            <a:pPr algn="ctr"/>
            <a:endParaRPr lang="es-ES" sz="2400" dirty="0"/>
          </a:p>
        </p:txBody>
      </p:sp>
      <p:pic>
        <p:nvPicPr>
          <p:cNvPr id="1026" name="Picture 2"/>
          <p:cNvPicPr>
            <a:picLocks noChangeAspect="1" noChangeArrowheads="1"/>
          </p:cNvPicPr>
          <p:nvPr/>
        </p:nvPicPr>
        <p:blipFill>
          <a:blip r:embed="rId2"/>
          <a:srcRect/>
          <a:stretch>
            <a:fillRect/>
          </a:stretch>
        </p:blipFill>
        <p:spPr bwMode="auto">
          <a:xfrm>
            <a:off x="214282" y="214290"/>
            <a:ext cx="3000396" cy="664953"/>
          </a:xfrm>
          <a:prstGeom prst="rect">
            <a:avLst/>
          </a:prstGeom>
          <a:noFill/>
          <a:ln w="9525">
            <a:noFill/>
            <a:miter lim="800000"/>
            <a:headEnd/>
            <a:tailEnd/>
          </a:ln>
        </p:spPr>
      </p:pic>
      <p:pic>
        <p:nvPicPr>
          <p:cNvPr id="1028" name="Picture 4"/>
          <p:cNvPicPr>
            <a:picLocks noChangeAspect="1" noChangeArrowheads="1"/>
          </p:cNvPicPr>
          <p:nvPr/>
        </p:nvPicPr>
        <p:blipFill>
          <a:blip r:embed="rId3"/>
          <a:srcRect/>
          <a:stretch>
            <a:fillRect/>
          </a:stretch>
        </p:blipFill>
        <p:spPr bwMode="auto">
          <a:xfrm>
            <a:off x="8001024" y="142852"/>
            <a:ext cx="915931" cy="857256"/>
          </a:xfrm>
          <a:prstGeom prst="rect">
            <a:avLst/>
          </a:prstGeom>
          <a:noFill/>
          <a:ln w="9525">
            <a:noFill/>
            <a:miter lim="800000"/>
            <a:headEnd/>
            <a:tailEnd/>
          </a:ln>
          <a:effectLst/>
        </p:spPr>
      </p:pic>
      <p:pic>
        <p:nvPicPr>
          <p:cNvPr id="8195" name="Picture 3"/>
          <p:cNvPicPr>
            <a:picLocks noChangeAspect="1" noChangeArrowheads="1"/>
          </p:cNvPicPr>
          <p:nvPr/>
        </p:nvPicPr>
        <p:blipFill>
          <a:blip r:embed="rId4"/>
          <a:srcRect/>
          <a:stretch>
            <a:fillRect/>
          </a:stretch>
        </p:blipFill>
        <p:spPr bwMode="auto">
          <a:xfrm>
            <a:off x="500034" y="2000240"/>
            <a:ext cx="8303578" cy="3357586"/>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1142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6429396"/>
            <a:ext cx="9144000" cy="42860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357158" y="1107121"/>
            <a:ext cx="8501122" cy="4893647"/>
          </a:xfrm>
          <a:prstGeom prst="rect">
            <a:avLst/>
          </a:prstGeom>
          <a:noFill/>
        </p:spPr>
        <p:txBody>
          <a:bodyPr wrap="square" rtlCol="0">
            <a:spAutoFit/>
          </a:bodyPr>
          <a:lstStyle/>
          <a:p>
            <a:r>
              <a:rPr lang="es-CO" sz="2400" b="1" dirty="0" smtClean="0">
                <a:solidFill>
                  <a:schemeClr val="tx2"/>
                </a:solidFill>
              </a:rPr>
              <a:t>MODELO FINANCIERO PROBABILÍSTICO</a:t>
            </a:r>
          </a:p>
          <a:p>
            <a:endParaRPr lang="es-CO" sz="2400" b="1" dirty="0" smtClean="0">
              <a:solidFill>
                <a:schemeClr val="tx2"/>
              </a:solidFill>
            </a:endParaRPr>
          </a:p>
          <a:p>
            <a:pPr algn="just"/>
            <a:endParaRPr lang="es-ES" sz="2400" dirty="0">
              <a:solidFill>
                <a:schemeClr val="tx2"/>
              </a:solidFill>
            </a:endParaRPr>
          </a:p>
          <a:p>
            <a:r>
              <a:rPr lang="es-ES" sz="2400" dirty="0"/>
              <a:t> </a:t>
            </a:r>
          </a:p>
          <a:p>
            <a:r>
              <a:rPr lang="es-ES" sz="2400" dirty="0"/>
              <a:t> </a:t>
            </a:r>
          </a:p>
          <a:p>
            <a:r>
              <a:rPr lang="es-ES" sz="2400" dirty="0"/>
              <a:t> </a:t>
            </a:r>
          </a:p>
          <a:p>
            <a:endParaRPr lang="es-ES" sz="2400" dirty="0" smtClean="0">
              <a:solidFill>
                <a:schemeClr val="tx2"/>
              </a:solidFill>
            </a:endParaRPr>
          </a:p>
          <a:p>
            <a:endParaRPr lang="es-CO" sz="2400" dirty="0">
              <a:solidFill>
                <a:schemeClr val="tx2"/>
              </a:solidFill>
            </a:endParaRPr>
          </a:p>
          <a:p>
            <a:endParaRPr lang="es-ES" sz="2400" dirty="0">
              <a:solidFill>
                <a:schemeClr val="tx2"/>
              </a:solidFill>
            </a:endParaRPr>
          </a:p>
          <a:p>
            <a:endParaRPr lang="es-ES" sz="2400" b="1" dirty="0" smtClean="0">
              <a:solidFill>
                <a:schemeClr val="tx2"/>
              </a:solidFill>
            </a:endParaRPr>
          </a:p>
          <a:p>
            <a:endParaRPr lang="es-CO" sz="2400" b="1" dirty="0">
              <a:solidFill>
                <a:schemeClr val="tx2"/>
              </a:solidFill>
            </a:endParaRPr>
          </a:p>
          <a:p>
            <a:endParaRPr lang="es-ES" sz="2400" b="1" dirty="0">
              <a:solidFill>
                <a:schemeClr val="tx2"/>
              </a:solidFill>
            </a:endParaRPr>
          </a:p>
          <a:p>
            <a:pPr algn="ctr"/>
            <a:endParaRPr lang="es-ES" sz="2400" dirty="0"/>
          </a:p>
        </p:txBody>
      </p:sp>
      <p:pic>
        <p:nvPicPr>
          <p:cNvPr id="1026" name="Picture 2"/>
          <p:cNvPicPr>
            <a:picLocks noChangeAspect="1" noChangeArrowheads="1"/>
          </p:cNvPicPr>
          <p:nvPr/>
        </p:nvPicPr>
        <p:blipFill>
          <a:blip r:embed="rId2"/>
          <a:srcRect/>
          <a:stretch>
            <a:fillRect/>
          </a:stretch>
        </p:blipFill>
        <p:spPr bwMode="auto">
          <a:xfrm>
            <a:off x="214282" y="214290"/>
            <a:ext cx="3000396" cy="664953"/>
          </a:xfrm>
          <a:prstGeom prst="rect">
            <a:avLst/>
          </a:prstGeom>
          <a:noFill/>
          <a:ln w="9525">
            <a:noFill/>
            <a:miter lim="800000"/>
            <a:headEnd/>
            <a:tailEnd/>
          </a:ln>
        </p:spPr>
      </p:pic>
      <p:pic>
        <p:nvPicPr>
          <p:cNvPr id="1028" name="Picture 4"/>
          <p:cNvPicPr>
            <a:picLocks noChangeAspect="1" noChangeArrowheads="1"/>
          </p:cNvPicPr>
          <p:nvPr/>
        </p:nvPicPr>
        <p:blipFill>
          <a:blip r:embed="rId3"/>
          <a:srcRect/>
          <a:stretch>
            <a:fillRect/>
          </a:stretch>
        </p:blipFill>
        <p:spPr bwMode="auto">
          <a:xfrm>
            <a:off x="8001024" y="142852"/>
            <a:ext cx="915931" cy="857256"/>
          </a:xfrm>
          <a:prstGeom prst="rect">
            <a:avLst/>
          </a:prstGeom>
          <a:noFill/>
          <a:ln w="9525">
            <a:noFill/>
            <a:miter lim="800000"/>
            <a:headEnd/>
            <a:tailEnd/>
          </a:ln>
          <a:effectLst/>
        </p:spPr>
      </p:pic>
      <p:pic>
        <p:nvPicPr>
          <p:cNvPr id="9219" name="Picture 3"/>
          <p:cNvPicPr>
            <a:picLocks noChangeAspect="1" noChangeArrowheads="1"/>
          </p:cNvPicPr>
          <p:nvPr/>
        </p:nvPicPr>
        <p:blipFill>
          <a:blip r:embed="rId4"/>
          <a:srcRect/>
          <a:stretch>
            <a:fillRect/>
          </a:stretch>
        </p:blipFill>
        <p:spPr bwMode="auto">
          <a:xfrm>
            <a:off x="571472" y="1785926"/>
            <a:ext cx="8265435" cy="3500462"/>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1142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6429396"/>
            <a:ext cx="9144000" cy="42860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357158" y="1107121"/>
            <a:ext cx="8501122" cy="4893647"/>
          </a:xfrm>
          <a:prstGeom prst="rect">
            <a:avLst/>
          </a:prstGeom>
          <a:noFill/>
        </p:spPr>
        <p:txBody>
          <a:bodyPr wrap="square" rtlCol="0">
            <a:spAutoFit/>
          </a:bodyPr>
          <a:lstStyle/>
          <a:p>
            <a:r>
              <a:rPr lang="es-CO" sz="2400" b="1" dirty="0" smtClean="0">
                <a:solidFill>
                  <a:schemeClr val="tx2"/>
                </a:solidFill>
              </a:rPr>
              <a:t>MODELO FINANCIERO PROBABILÍSTICO (MENU)</a:t>
            </a:r>
          </a:p>
          <a:p>
            <a:endParaRPr lang="es-CO" sz="2400" b="1" dirty="0" smtClean="0">
              <a:solidFill>
                <a:schemeClr val="tx2"/>
              </a:solidFill>
            </a:endParaRPr>
          </a:p>
          <a:p>
            <a:pPr algn="just"/>
            <a:endParaRPr lang="es-ES" sz="2400" dirty="0">
              <a:solidFill>
                <a:schemeClr val="tx2"/>
              </a:solidFill>
            </a:endParaRPr>
          </a:p>
          <a:p>
            <a:r>
              <a:rPr lang="es-ES" sz="2400" dirty="0"/>
              <a:t> </a:t>
            </a:r>
          </a:p>
          <a:p>
            <a:r>
              <a:rPr lang="es-ES" sz="2400" dirty="0"/>
              <a:t> </a:t>
            </a:r>
          </a:p>
          <a:p>
            <a:r>
              <a:rPr lang="es-ES" sz="2400" dirty="0"/>
              <a:t> </a:t>
            </a:r>
          </a:p>
          <a:p>
            <a:endParaRPr lang="es-ES" sz="2400" dirty="0" smtClean="0">
              <a:solidFill>
                <a:schemeClr val="tx2"/>
              </a:solidFill>
            </a:endParaRPr>
          </a:p>
          <a:p>
            <a:endParaRPr lang="es-CO" sz="2400" dirty="0">
              <a:solidFill>
                <a:schemeClr val="tx2"/>
              </a:solidFill>
            </a:endParaRPr>
          </a:p>
          <a:p>
            <a:endParaRPr lang="es-ES" sz="2400" dirty="0">
              <a:solidFill>
                <a:schemeClr val="tx2"/>
              </a:solidFill>
            </a:endParaRPr>
          </a:p>
          <a:p>
            <a:endParaRPr lang="es-ES" sz="2400" b="1" dirty="0" smtClean="0">
              <a:solidFill>
                <a:schemeClr val="tx2"/>
              </a:solidFill>
            </a:endParaRPr>
          </a:p>
          <a:p>
            <a:endParaRPr lang="es-CO" sz="2400" b="1" dirty="0">
              <a:solidFill>
                <a:schemeClr val="tx2"/>
              </a:solidFill>
            </a:endParaRPr>
          </a:p>
          <a:p>
            <a:endParaRPr lang="es-ES" sz="2400" b="1" dirty="0">
              <a:solidFill>
                <a:schemeClr val="tx2"/>
              </a:solidFill>
            </a:endParaRPr>
          </a:p>
          <a:p>
            <a:pPr algn="ctr"/>
            <a:endParaRPr lang="es-ES" sz="2400" dirty="0"/>
          </a:p>
        </p:txBody>
      </p:sp>
      <p:pic>
        <p:nvPicPr>
          <p:cNvPr id="1026" name="Picture 2"/>
          <p:cNvPicPr>
            <a:picLocks noChangeAspect="1" noChangeArrowheads="1"/>
          </p:cNvPicPr>
          <p:nvPr/>
        </p:nvPicPr>
        <p:blipFill>
          <a:blip r:embed="rId2"/>
          <a:srcRect/>
          <a:stretch>
            <a:fillRect/>
          </a:stretch>
        </p:blipFill>
        <p:spPr bwMode="auto">
          <a:xfrm>
            <a:off x="214282" y="214290"/>
            <a:ext cx="3000396" cy="664953"/>
          </a:xfrm>
          <a:prstGeom prst="rect">
            <a:avLst/>
          </a:prstGeom>
          <a:noFill/>
          <a:ln w="9525">
            <a:noFill/>
            <a:miter lim="800000"/>
            <a:headEnd/>
            <a:tailEnd/>
          </a:ln>
        </p:spPr>
      </p:pic>
      <p:pic>
        <p:nvPicPr>
          <p:cNvPr id="1028" name="Picture 4"/>
          <p:cNvPicPr>
            <a:picLocks noChangeAspect="1" noChangeArrowheads="1"/>
          </p:cNvPicPr>
          <p:nvPr/>
        </p:nvPicPr>
        <p:blipFill>
          <a:blip r:embed="rId3"/>
          <a:srcRect/>
          <a:stretch>
            <a:fillRect/>
          </a:stretch>
        </p:blipFill>
        <p:spPr bwMode="auto">
          <a:xfrm>
            <a:off x="8001024" y="142852"/>
            <a:ext cx="915931" cy="857256"/>
          </a:xfrm>
          <a:prstGeom prst="rect">
            <a:avLst/>
          </a:prstGeom>
          <a:noFill/>
          <a:ln w="9525">
            <a:noFill/>
            <a:miter lim="800000"/>
            <a:headEnd/>
            <a:tailEnd/>
          </a:ln>
          <a:effectLst/>
        </p:spPr>
      </p:pic>
      <p:pic>
        <p:nvPicPr>
          <p:cNvPr id="10243" name="Picture 3"/>
          <p:cNvPicPr>
            <a:picLocks noChangeAspect="1" noChangeArrowheads="1"/>
          </p:cNvPicPr>
          <p:nvPr/>
        </p:nvPicPr>
        <p:blipFill>
          <a:blip r:embed="rId4"/>
          <a:srcRect/>
          <a:stretch>
            <a:fillRect/>
          </a:stretch>
        </p:blipFill>
        <p:spPr bwMode="auto">
          <a:xfrm>
            <a:off x="500034" y="1643050"/>
            <a:ext cx="3714776" cy="2673250"/>
          </a:xfrm>
          <a:prstGeom prst="rect">
            <a:avLst/>
          </a:prstGeom>
          <a:noFill/>
        </p:spPr>
      </p:pic>
      <p:pic>
        <p:nvPicPr>
          <p:cNvPr id="10244" name="Picture 4"/>
          <p:cNvPicPr>
            <a:picLocks noChangeAspect="1" noChangeArrowheads="1"/>
          </p:cNvPicPr>
          <p:nvPr/>
        </p:nvPicPr>
        <p:blipFill>
          <a:blip r:embed="rId5"/>
          <a:srcRect/>
          <a:stretch>
            <a:fillRect/>
          </a:stretch>
        </p:blipFill>
        <p:spPr bwMode="auto">
          <a:xfrm>
            <a:off x="5000628" y="2571744"/>
            <a:ext cx="3786214" cy="1014375"/>
          </a:xfrm>
          <a:prstGeom prst="rect">
            <a:avLst/>
          </a:prstGeom>
          <a:noFill/>
        </p:spPr>
      </p:pic>
      <p:pic>
        <p:nvPicPr>
          <p:cNvPr id="10245" name="Picture 5"/>
          <p:cNvPicPr>
            <a:picLocks noChangeAspect="1" noChangeArrowheads="1"/>
          </p:cNvPicPr>
          <p:nvPr/>
        </p:nvPicPr>
        <p:blipFill>
          <a:blip r:embed="rId6"/>
          <a:srcRect/>
          <a:stretch>
            <a:fillRect/>
          </a:stretch>
        </p:blipFill>
        <p:spPr bwMode="auto">
          <a:xfrm>
            <a:off x="2571736" y="4570895"/>
            <a:ext cx="3929090" cy="1787063"/>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1142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6429396"/>
            <a:ext cx="9144000" cy="42860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357158" y="1107121"/>
            <a:ext cx="8501122" cy="4893647"/>
          </a:xfrm>
          <a:prstGeom prst="rect">
            <a:avLst/>
          </a:prstGeom>
          <a:noFill/>
        </p:spPr>
        <p:txBody>
          <a:bodyPr wrap="square" rtlCol="0">
            <a:spAutoFit/>
          </a:bodyPr>
          <a:lstStyle/>
          <a:p>
            <a:r>
              <a:rPr lang="es-CO" sz="2400" b="1" dirty="0" smtClean="0">
                <a:solidFill>
                  <a:schemeClr val="tx2"/>
                </a:solidFill>
              </a:rPr>
              <a:t>CRYSTAL BALL (VARIABLES DE ENTRADA)</a:t>
            </a:r>
          </a:p>
          <a:p>
            <a:endParaRPr lang="es-CO" sz="2400" b="1" dirty="0" smtClean="0">
              <a:solidFill>
                <a:schemeClr val="tx2"/>
              </a:solidFill>
            </a:endParaRPr>
          </a:p>
          <a:p>
            <a:pPr algn="just"/>
            <a:endParaRPr lang="es-ES" sz="2400" dirty="0">
              <a:solidFill>
                <a:schemeClr val="tx2"/>
              </a:solidFill>
            </a:endParaRPr>
          </a:p>
          <a:p>
            <a:r>
              <a:rPr lang="es-ES" sz="2400" dirty="0"/>
              <a:t> </a:t>
            </a:r>
          </a:p>
          <a:p>
            <a:r>
              <a:rPr lang="es-ES" sz="2400" dirty="0"/>
              <a:t> </a:t>
            </a:r>
          </a:p>
          <a:p>
            <a:r>
              <a:rPr lang="es-ES" sz="2400" dirty="0"/>
              <a:t> </a:t>
            </a:r>
          </a:p>
          <a:p>
            <a:endParaRPr lang="es-ES" sz="2400" dirty="0" smtClean="0">
              <a:solidFill>
                <a:schemeClr val="tx2"/>
              </a:solidFill>
            </a:endParaRPr>
          </a:p>
          <a:p>
            <a:endParaRPr lang="es-CO" sz="2400" dirty="0">
              <a:solidFill>
                <a:schemeClr val="tx2"/>
              </a:solidFill>
            </a:endParaRPr>
          </a:p>
          <a:p>
            <a:endParaRPr lang="es-ES" sz="2400" dirty="0">
              <a:solidFill>
                <a:schemeClr val="tx2"/>
              </a:solidFill>
            </a:endParaRPr>
          </a:p>
          <a:p>
            <a:endParaRPr lang="es-ES" sz="2400" b="1" dirty="0" smtClean="0">
              <a:solidFill>
                <a:schemeClr val="tx2"/>
              </a:solidFill>
            </a:endParaRPr>
          </a:p>
          <a:p>
            <a:endParaRPr lang="es-CO" sz="2400" b="1" dirty="0">
              <a:solidFill>
                <a:schemeClr val="tx2"/>
              </a:solidFill>
            </a:endParaRPr>
          </a:p>
          <a:p>
            <a:endParaRPr lang="es-ES" sz="2400" b="1" dirty="0">
              <a:solidFill>
                <a:schemeClr val="tx2"/>
              </a:solidFill>
            </a:endParaRPr>
          </a:p>
          <a:p>
            <a:pPr algn="ctr"/>
            <a:endParaRPr lang="es-ES" sz="2400" dirty="0"/>
          </a:p>
        </p:txBody>
      </p:sp>
      <p:pic>
        <p:nvPicPr>
          <p:cNvPr id="1026" name="Picture 2"/>
          <p:cNvPicPr>
            <a:picLocks noChangeAspect="1" noChangeArrowheads="1"/>
          </p:cNvPicPr>
          <p:nvPr/>
        </p:nvPicPr>
        <p:blipFill>
          <a:blip r:embed="rId2"/>
          <a:srcRect/>
          <a:stretch>
            <a:fillRect/>
          </a:stretch>
        </p:blipFill>
        <p:spPr bwMode="auto">
          <a:xfrm>
            <a:off x="214282" y="214290"/>
            <a:ext cx="3000396" cy="664953"/>
          </a:xfrm>
          <a:prstGeom prst="rect">
            <a:avLst/>
          </a:prstGeom>
          <a:noFill/>
          <a:ln w="9525">
            <a:noFill/>
            <a:miter lim="800000"/>
            <a:headEnd/>
            <a:tailEnd/>
          </a:ln>
        </p:spPr>
      </p:pic>
      <p:pic>
        <p:nvPicPr>
          <p:cNvPr id="1028" name="Picture 4"/>
          <p:cNvPicPr>
            <a:picLocks noChangeAspect="1" noChangeArrowheads="1"/>
          </p:cNvPicPr>
          <p:nvPr/>
        </p:nvPicPr>
        <p:blipFill>
          <a:blip r:embed="rId3"/>
          <a:srcRect/>
          <a:stretch>
            <a:fillRect/>
          </a:stretch>
        </p:blipFill>
        <p:spPr bwMode="auto">
          <a:xfrm>
            <a:off x="8001024" y="142852"/>
            <a:ext cx="915931" cy="857256"/>
          </a:xfrm>
          <a:prstGeom prst="rect">
            <a:avLst/>
          </a:prstGeom>
          <a:noFill/>
          <a:ln w="9525">
            <a:noFill/>
            <a:miter lim="800000"/>
            <a:headEnd/>
            <a:tailEnd/>
          </a:ln>
          <a:effectLst/>
        </p:spPr>
      </p:pic>
      <p:pic>
        <p:nvPicPr>
          <p:cNvPr id="2" name="Picture 2"/>
          <p:cNvPicPr>
            <a:picLocks noChangeAspect="1" noChangeArrowheads="1"/>
          </p:cNvPicPr>
          <p:nvPr/>
        </p:nvPicPr>
        <p:blipFill>
          <a:blip r:embed="rId4"/>
          <a:srcRect/>
          <a:stretch>
            <a:fillRect/>
          </a:stretch>
        </p:blipFill>
        <p:spPr bwMode="auto">
          <a:xfrm>
            <a:off x="642910" y="1643049"/>
            <a:ext cx="8072494" cy="2083461"/>
          </a:xfrm>
          <a:prstGeom prst="rect">
            <a:avLst/>
          </a:prstGeom>
          <a:noFill/>
          <a:ln w="9525">
            <a:solidFill>
              <a:schemeClr val="accent1"/>
            </a:solidFill>
            <a:miter lim="800000"/>
            <a:headEnd/>
            <a:tailEnd/>
          </a:ln>
          <a:effectLst/>
        </p:spPr>
      </p:pic>
      <p:pic>
        <p:nvPicPr>
          <p:cNvPr id="1027" name="Picture 3"/>
          <p:cNvPicPr>
            <a:picLocks noChangeAspect="1" noChangeArrowheads="1"/>
          </p:cNvPicPr>
          <p:nvPr/>
        </p:nvPicPr>
        <p:blipFill>
          <a:blip r:embed="rId5"/>
          <a:srcRect/>
          <a:stretch>
            <a:fillRect/>
          </a:stretch>
        </p:blipFill>
        <p:spPr bwMode="auto">
          <a:xfrm>
            <a:off x="642910" y="4071942"/>
            <a:ext cx="8072494" cy="1957401"/>
          </a:xfrm>
          <a:prstGeom prst="rect">
            <a:avLst/>
          </a:prstGeom>
          <a:noFill/>
          <a:ln w="9525">
            <a:solidFill>
              <a:schemeClr val="accent1"/>
            </a:solid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1142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6429396"/>
            <a:ext cx="9144000" cy="42860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357158" y="1107121"/>
            <a:ext cx="8501122" cy="4893647"/>
          </a:xfrm>
          <a:prstGeom prst="rect">
            <a:avLst/>
          </a:prstGeom>
          <a:noFill/>
        </p:spPr>
        <p:txBody>
          <a:bodyPr wrap="square" rtlCol="0">
            <a:spAutoFit/>
          </a:bodyPr>
          <a:lstStyle/>
          <a:p>
            <a:r>
              <a:rPr lang="es-CO" sz="2400" b="1" dirty="0" smtClean="0">
                <a:solidFill>
                  <a:schemeClr val="tx2"/>
                </a:solidFill>
              </a:rPr>
              <a:t>CRYSTAL BALL (VARIABLES DE ENTRADA)</a:t>
            </a:r>
          </a:p>
          <a:p>
            <a:endParaRPr lang="es-CO" sz="2400" b="1" dirty="0" smtClean="0">
              <a:solidFill>
                <a:schemeClr val="tx2"/>
              </a:solidFill>
            </a:endParaRPr>
          </a:p>
          <a:p>
            <a:pPr algn="just"/>
            <a:endParaRPr lang="es-ES" sz="2400" dirty="0">
              <a:solidFill>
                <a:schemeClr val="tx2"/>
              </a:solidFill>
            </a:endParaRPr>
          </a:p>
          <a:p>
            <a:r>
              <a:rPr lang="es-ES" sz="2400" dirty="0"/>
              <a:t> </a:t>
            </a:r>
          </a:p>
          <a:p>
            <a:r>
              <a:rPr lang="es-ES" sz="2400" dirty="0"/>
              <a:t> </a:t>
            </a:r>
          </a:p>
          <a:p>
            <a:r>
              <a:rPr lang="es-ES" sz="2400" dirty="0"/>
              <a:t> </a:t>
            </a:r>
          </a:p>
          <a:p>
            <a:endParaRPr lang="es-ES" sz="2400" dirty="0" smtClean="0">
              <a:solidFill>
                <a:schemeClr val="tx2"/>
              </a:solidFill>
            </a:endParaRPr>
          </a:p>
          <a:p>
            <a:endParaRPr lang="es-CO" sz="2400" dirty="0">
              <a:solidFill>
                <a:schemeClr val="tx2"/>
              </a:solidFill>
            </a:endParaRPr>
          </a:p>
          <a:p>
            <a:endParaRPr lang="es-ES" sz="2400" dirty="0">
              <a:solidFill>
                <a:schemeClr val="tx2"/>
              </a:solidFill>
            </a:endParaRPr>
          </a:p>
          <a:p>
            <a:endParaRPr lang="es-ES" sz="2400" b="1" dirty="0" smtClean="0">
              <a:solidFill>
                <a:schemeClr val="tx2"/>
              </a:solidFill>
            </a:endParaRPr>
          </a:p>
          <a:p>
            <a:endParaRPr lang="es-CO" sz="2400" b="1" dirty="0">
              <a:solidFill>
                <a:schemeClr val="tx2"/>
              </a:solidFill>
            </a:endParaRPr>
          </a:p>
          <a:p>
            <a:endParaRPr lang="es-ES" sz="2400" b="1" dirty="0">
              <a:solidFill>
                <a:schemeClr val="tx2"/>
              </a:solidFill>
            </a:endParaRPr>
          </a:p>
          <a:p>
            <a:pPr algn="ctr"/>
            <a:endParaRPr lang="es-ES" sz="2400" dirty="0"/>
          </a:p>
        </p:txBody>
      </p:sp>
      <p:pic>
        <p:nvPicPr>
          <p:cNvPr id="1026" name="Picture 2"/>
          <p:cNvPicPr>
            <a:picLocks noChangeAspect="1" noChangeArrowheads="1"/>
          </p:cNvPicPr>
          <p:nvPr/>
        </p:nvPicPr>
        <p:blipFill>
          <a:blip r:embed="rId2"/>
          <a:srcRect/>
          <a:stretch>
            <a:fillRect/>
          </a:stretch>
        </p:blipFill>
        <p:spPr bwMode="auto">
          <a:xfrm>
            <a:off x="214282" y="214290"/>
            <a:ext cx="3000396" cy="664953"/>
          </a:xfrm>
          <a:prstGeom prst="rect">
            <a:avLst/>
          </a:prstGeom>
          <a:noFill/>
          <a:ln w="9525">
            <a:noFill/>
            <a:miter lim="800000"/>
            <a:headEnd/>
            <a:tailEnd/>
          </a:ln>
        </p:spPr>
      </p:pic>
      <p:pic>
        <p:nvPicPr>
          <p:cNvPr id="1028" name="Picture 4"/>
          <p:cNvPicPr>
            <a:picLocks noChangeAspect="1" noChangeArrowheads="1"/>
          </p:cNvPicPr>
          <p:nvPr/>
        </p:nvPicPr>
        <p:blipFill>
          <a:blip r:embed="rId3"/>
          <a:srcRect/>
          <a:stretch>
            <a:fillRect/>
          </a:stretch>
        </p:blipFill>
        <p:spPr bwMode="auto">
          <a:xfrm>
            <a:off x="8001024" y="142852"/>
            <a:ext cx="915931" cy="857256"/>
          </a:xfrm>
          <a:prstGeom prst="rect">
            <a:avLst/>
          </a:prstGeom>
          <a:noFill/>
          <a:ln w="9525">
            <a:noFill/>
            <a:miter lim="800000"/>
            <a:headEnd/>
            <a:tailEnd/>
          </a:ln>
          <a:effectLst/>
        </p:spPr>
      </p:pic>
      <p:pic>
        <p:nvPicPr>
          <p:cNvPr id="2050" name="Picture 2"/>
          <p:cNvPicPr>
            <a:picLocks noChangeAspect="1" noChangeArrowheads="1"/>
          </p:cNvPicPr>
          <p:nvPr/>
        </p:nvPicPr>
        <p:blipFill>
          <a:blip r:embed="rId4"/>
          <a:srcRect/>
          <a:stretch>
            <a:fillRect/>
          </a:stretch>
        </p:blipFill>
        <p:spPr bwMode="auto">
          <a:xfrm>
            <a:off x="500034" y="1643050"/>
            <a:ext cx="8143932" cy="2083461"/>
          </a:xfrm>
          <a:prstGeom prst="rect">
            <a:avLst/>
          </a:prstGeom>
          <a:noFill/>
          <a:ln w="9525">
            <a:solidFill>
              <a:schemeClr val="accent1"/>
            </a:solidFill>
            <a:miter lim="800000"/>
            <a:headEnd/>
            <a:tailEnd/>
          </a:ln>
          <a:effectLst/>
        </p:spPr>
      </p:pic>
      <p:pic>
        <p:nvPicPr>
          <p:cNvPr id="2051" name="Picture 3"/>
          <p:cNvPicPr>
            <a:picLocks noChangeAspect="1" noChangeArrowheads="1"/>
          </p:cNvPicPr>
          <p:nvPr/>
        </p:nvPicPr>
        <p:blipFill>
          <a:blip r:embed="rId5"/>
          <a:srcRect/>
          <a:stretch>
            <a:fillRect/>
          </a:stretch>
        </p:blipFill>
        <p:spPr bwMode="auto">
          <a:xfrm>
            <a:off x="500034" y="4000504"/>
            <a:ext cx="8143932" cy="1922757"/>
          </a:xfrm>
          <a:prstGeom prst="rect">
            <a:avLst/>
          </a:prstGeom>
          <a:noFill/>
          <a:ln w="9525">
            <a:solidFill>
              <a:schemeClr val="accent1"/>
            </a:solid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1142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6429396"/>
            <a:ext cx="9144000" cy="42860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357158" y="1321435"/>
            <a:ext cx="8501122" cy="4893647"/>
          </a:xfrm>
          <a:prstGeom prst="rect">
            <a:avLst/>
          </a:prstGeom>
          <a:noFill/>
        </p:spPr>
        <p:txBody>
          <a:bodyPr wrap="square" rtlCol="0">
            <a:spAutoFit/>
          </a:bodyPr>
          <a:lstStyle/>
          <a:p>
            <a:r>
              <a:rPr lang="es-CO" sz="2400" b="1" dirty="0" smtClean="0">
                <a:solidFill>
                  <a:schemeClr val="tx2"/>
                </a:solidFill>
              </a:rPr>
              <a:t>CRYSTAL BALL (VARIABLES DE ENTRADA)</a:t>
            </a:r>
          </a:p>
          <a:p>
            <a:endParaRPr lang="es-CO" sz="2400" b="1" dirty="0" smtClean="0">
              <a:solidFill>
                <a:schemeClr val="tx2"/>
              </a:solidFill>
            </a:endParaRPr>
          </a:p>
          <a:p>
            <a:pPr algn="just"/>
            <a:endParaRPr lang="es-ES" sz="2400" dirty="0">
              <a:solidFill>
                <a:schemeClr val="tx2"/>
              </a:solidFill>
            </a:endParaRPr>
          </a:p>
          <a:p>
            <a:r>
              <a:rPr lang="es-ES" sz="2400" dirty="0"/>
              <a:t> </a:t>
            </a:r>
          </a:p>
          <a:p>
            <a:r>
              <a:rPr lang="es-ES" sz="2400" dirty="0"/>
              <a:t> </a:t>
            </a:r>
          </a:p>
          <a:p>
            <a:r>
              <a:rPr lang="es-ES" sz="2400" dirty="0"/>
              <a:t> </a:t>
            </a:r>
          </a:p>
          <a:p>
            <a:endParaRPr lang="es-ES" sz="2400" dirty="0" smtClean="0">
              <a:solidFill>
                <a:schemeClr val="tx2"/>
              </a:solidFill>
            </a:endParaRPr>
          </a:p>
          <a:p>
            <a:endParaRPr lang="es-CO" sz="2400" dirty="0">
              <a:solidFill>
                <a:schemeClr val="tx2"/>
              </a:solidFill>
            </a:endParaRPr>
          </a:p>
          <a:p>
            <a:endParaRPr lang="es-ES" sz="2400" dirty="0">
              <a:solidFill>
                <a:schemeClr val="tx2"/>
              </a:solidFill>
            </a:endParaRPr>
          </a:p>
          <a:p>
            <a:endParaRPr lang="es-ES" sz="2400" b="1" dirty="0" smtClean="0">
              <a:solidFill>
                <a:schemeClr val="tx2"/>
              </a:solidFill>
            </a:endParaRPr>
          </a:p>
          <a:p>
            <a:endParaRPr lang="es-CO" sz="2400" b="1" dirty="0">
              <a:solidFill>
                <a:schemeClr val="tx2"/>
              </a:solidFill>
            </a:endParaRPr>
          </a:p>
          <a:p>
            <a:endParaRPr lang="es-ES" sz="2400" b="1" dirty="0">
              <a:solidFill>
                <a:schemeClr val="tx2"/>
              </a:solidFill>
            </a:endParaRPr>
          </a:p>
          <a:p>
            <a:pPr algn="ctr"/>
            <a:endParaRPr lang="es-ES" sz="2400" dirty="0"/>
          </a:p>
        </p:txBody>
      </p:sp>
      <p:pic>
        <p:nvPicPr>
          <p:cNvPr id="1026" name="Picture 2"/>
          <p:cNvPicPr>
            <a:picLocks noChangeAspect="1" noChangeArrowheads="1"/>
          </p:cNvPicPr>
          <p:nvPr/>
        </p:nvPicPr>
        <p:blipFill>
          <a:blip r:embed="rId2"/>
          <a:srcRect/>
          <a:stretch>
            <a:fillRect/>
          </a:stretch>
        </p:blipFill>
        <p:spPr bwMode="auto">
          <a:xfrm>
            <a:off x="214282" y="214290"/>
            <a:ext cx="3000396" cy="664953"/>
          </a:xfrm>
          <a:prstGeom prst="rect">
            <a:avLst/>
          </a:prstGeom>
          <a:noFill/>
          <a:ln w="9525">
            <a:noFill/>
            <a:miter lim="800000"/>
            <a:headEnd/>
            <a:tailEnd/>
          </a:ln>
        </p:spPr>
      </p:pic>
      <p:pic>
        <p:nvPicPr>
          <p:cNvPr id="1028" name="Picture 4"/>
          <p:cNvPicPr>
            <a:picLocks noChangeAspect="1" noChangeArrowheads="1"/>
          </p:cNvPicPr>
          <p:nvPr/>
        </p:nvPicPr>
        <p:blipFill>
          <a:blip r:embed="rId3"/>
          <a:srcRect/>
          <a:stretch>
            <a:fillRect/>
          </a:stretch>
        </p:blipFill>
        <p:spPr bwMode="auto">
          <a:xfrm>
            <a:off x="8001024" y="142852"/>
            <a:ext cx="915931" cy="857256"/>
          </a:xfrm>
          <a:prstGeom prst="rect">
            <a:avLst/>
          </a:prstGeom>
          <a:noFill/>
          <a:ln w="9525">
            <a:noFill/>
            <a:miter lim="800000"/>
            <a:headEnd/>
            <a:tailEnd/>
          </a:ln>
          <a:effectLst/>
        </p:spPr>
      </p:pic>
      <p:pic>
        <p:nvPicPr>
          <p:cNvPr id="3074" name="Picture 2"/>
          <p:cNvPicPr>
            <a:picLocks noChangeAspect="1" noChangeArrowheads="1"/>
          </p:cNvPicPr>
          <p:nvPr/>
        </p:nvPicPr>
        <p:blipFill>
          <a:blip r:embed="rId4"/>
          <a:srcRect/>
          <a:stretch>
            <a:fillRect/>
          </a:stretch>
        </p:blipFill>
        <p:spPr bwMode="auto">
          <a:xfrm>
            <a:off x="500034" y="2357430"/>
            <a:ext cx="8143932" cy="1927056"/>
          </a:xfrm>
          <a:prstGeom prst="rect">
            <a:avLst/>
          </a:prstGeom>
          <a:noFill/>
          <a:ln w="9525">
            <a:solidFill>
              <a:schemeClr val="accent1"/>
            </a:solid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1142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6429396"/>
            <a:ext cx="9144000" cy="42860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357158" y="1214422"/>
            <a:ext cx="5000660" cy="4893647"/>
          </a:xfrm>
          <a:prstGeom prst="rect">
            <a:avLst/>
          </a:prstGeom>
          <a:noFill/>
        </p:spPr>
        <p:txBody>
          <a:bodyPr wrap="square" rtlCol="0">
            <a:spAutoFit/>
          </a:bodyPr>
          <a:lstStyle/>
          <a:p>
            <a:endParaRPr lang="es-ES" sz="2400" b="1" dirty="0" smtClean="0">
              <a:solidFill>
                <a:schemeClr val="tx2"/>
              </a:solidFill>
            </a:endParaRPr>
          </a:p>
          <a:p>
            <a:r>
              <a:rPr lang="es-ES" sz="2400" b="1" dirty="0">
                <a:solidFill>
                  <a:schemeClr val="tx2"/>
                </a:solidFill>
              </a:rPr>
              <a:t> </a:t>
            </a:r>
            <a:r>
              <a:rPr lang="es-ES" sz="2400" b="1" dirty="0" smtClean="0">
                <a:solidFill>
                  <a:schemeClr val="tx2"/>
                </a:solidFill>
              </a:rPr>
              <a:t>  CONTENIDO</a:t>
            </a:r>
          </a:p>
          <a:p>
            <a:endParaRPr lang="es-CO" sz="2400" b="1" dirty="0">
              <a:solidFill>
                <a:schemeClr val="tx2"/>
              </a:solidFill>
            </a:endParaRPr>
          </a:p>
          <a:p>
            <a:pPr marL="457200" indent="-457200">
              <a:buAutoNum type="arabicPeriod"/>
            </a:pPr>
            <a:r>
              <a:rPr lang="es-CO" sz="2400" b="1" dirty="0" smtClean="0">
                <a:solidFill>
                  <a:schemeClr val="tx2"/>
                </a:solidFill>
              </a:rPr>
              <a:t>Objetivos</a:t>
            </a:r>
          </a:p>
          <a:p>
            <a:pPr marL="457200" indent="-457200"/>
            <a:endParaRPr lang="es-CO" sz="2400" b="1" dirty="0" smtClean="0">
              <a:solidFill>
                <a:schemeClr val="tx2"/>
              </a:solidFill>
            </a:endParaRPr>
          </a:p>
          <a:p>
            <a:pPr marL="457200" indent="-457200">
              <a:buAutoNum type="arabicPeriod"/>
            </a:pPr>
            <a:r>
              <a:rPr lang="es-CO" sz="2400" b="1" dirty="0" smtClean="0">
                <a:solidFill>
                  <a:schemeClr val="tx2"/>
                </a:solidFill>
              </a:rPr>
              <a:t>Generalidades FINDETER</a:t>
            </a:r>
          </a:p>
          <a:p>
            <a:pPr marL="457200" indent="-457200">
              <a:buAutoNum type="arabicPeriod"/>
            </a:pPr>
            <a:endParaRPr lang="es-CO" sz="2400" b="1" dirty="0">
              <a:solidFill>
                <a:schemeClr val="tx2"/>
              </a:solidFill>
            </a:endParaRPr>
          </a:p>
          <a:p>
            <a:pPr marL="457200" indent="-457200">
              <a:buAutoNum type="arabicPeriod"/>
            </a:pPr>
            <a:r>
              <a:rPr lang="es-CO" sz="2400" b="1" dirty="0" smtClean="0">
                <a:solidFill>
                  <a:schemeClr val="tx2"/>
                </a:solidFill>
              </a:rPr>
              <a:t>Modelo Financiero (Probabilístico) </a:t>
            </a:r>
          </a:p>
          <a:p>
            <a:pPr marL="457200" indent="-457200">
              <a:buAutoNum type="arabicPeriod"/>
            </a:pPr>
            <a:endParaRPr lang="es-CO" sz="2400" b="1" dirty="0">
              <a:solidFill>
                <a:schemeClr val="tx2"/>
              </a:solidFill>
            </a:endParaRPr>
          </a:p>
          <a:p>
            <a:pPr marL="457200" indent="-457200">
              <a:buAutoNum type="arabicPeriod"/>
            </a:pPr>
            <a:r>
              <a:rPr lang="es-CO" sz="2400" b="1" dirty="0" smtClean="0">
                <a:solidFill>
                  <a:schemeClr val="tx2"/>
                </a:solidFill>
              </a:rPr>
              <a:t>Conclusiones</a:t>
            </a:r>
            <a:endParaRPr lang="es-ES" sz="2400" b="1" dirty="0" smtClean="0">
              <a:solidFill>
                <a:schemeClr val="tx2"/>
              </a:solidFill>
            </a:endParaRPr>
          </a:p>
          <a:p>
            <a:endParaRPr lang="es-CO" sz="2400" b="1" dirty="0">
              <a:solidFill>
                <a:schemeClr val="tx2"/>
              </a:solidFill>
            </a:endParaRPr>
          </a:p>
          <a:p>
            <a:endParaRPr lang="es-ES" sz="2400" b="1" dirty="0">
              <a:solidFill>
                <a:schemeClr val="tx2"/>
              </a:solidFill>
            </a:endParaRPr>
          </a:p>
          <a:p>
            <a:pPr algn="ctr"/>
            <a:endParaRPr lang="es-ES" sz="2400" dirty="0"/>
          </a:p>
        </p:txBody>
      </p:sp>
      <p:pic>
        <p:nvPicPr>
          <p:cNvPr id="1026" name="Picture 2"/>
          <p:cNvPicPr>
            <a:picLocks noChangeAspect="1" noChangeArrowheads="1"/>
          </p:cNvPicPr>
          <p:nvPr/>
        </p:nvPicPr>
        <p:blipFill>
          <a:blip r:embed="rId2"/>
          <a:srcRect/>
          <a:stretch>
            <a:fillRect/>
          </a:stretch>
        </p:blipFill>
        <p:spPr bwMode="auto">
          <a:xfrm>
            <a:off x="214282" y="214290"/>
            <a:ext cx="3000396" cy="664953"/>
          </a:xfrm>
          <a:prstGeom prst="rect">
            <a:avLst/>
          </a:prstGeom>
          <a:noFill/>
          <a:ln w="9525">
            <a:noFill/>
            <a:miter lim="800000"/>
            <a:headEnd/>
            <a:tailEnd/>
          </a:ln>
        </p:spPr>
      </p:pic>
      <p:pic>
        <p:nvPicPr>
          <p:cNvPr id="1028" name="Picture 4"/>
          <p:cNvPicPr>
            <a:picLocks noChangeAspect="1" noChangeArrowheads="1"/>
          </p:cNvPicPr>
          <p:nvPr/>
        </p:nvPicPr>
        <p:blipFill>
          <a:blip r:embed="rId3"/>
          <a:srcRect/>
          <a:stretch>
            <a:fillRect/>
          </a:stretch>
        </p:blipFill>
        <p:spPr bwMode="auto">
          <a:xfrm>
            <a:off x="8001024" y="142852"/>
            <a:ext cx="915931" cy="85725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1142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5" name="4 Rectángulo"/>
          <p:cNvSpPr/>
          <p:nvPr/>
        </p:nvSpPr>
        <p:spPr>
          <a:xfrm>
            <a:off x="0" y="6429396"/>
            <a:ext cx="9144000" cy="42860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357158" y="1107121"/>
            <a:ext cx="8501122" cy="4893647"/>
          </a:xfrm>
          <a:prstGeom prst="rect">
            <a:avLst/>
          </a:prstGeom>
          <a:noFill/>
        </p:spPr>
        <p:txBody>
          <a:bodyPr wrap="square" rtlCol="0">
            <a:spAutoFit/>
          </a:bodyPr>
          <a:lstStyle/>
          <a:p>
            <a:r>
              <a:rPr lang="es-CO" sz="2400" b="1" dirty="0" smtClean="0">
                <a:solidFill>
                  <a:schemeClr val="tx2"/>
                </a:solidFill>
              </a:rPr>
              <a:t>CRYSTAL BALL (VARIABLES PRONÓSTICO)</a:t>
            </a:r>
          </a:p>
          <a:p>
            <a:endParaRPr lang="es-CO" sz="2400" b="1" dirty="0" smtClean="0">
              <a:solidFill>
                <a:schemeClr val="tx2"/>
              </a:solidFill>
            </a:endParaRPr>
          </a:p>
          <a:p>
            <a:pPr algn="just"/>
            <a:endParaRPr lang="es-ES" sz="2400" dirty="0">
              <a:solidFill>
                <a:schemeClr val="tx2"/>
              </a:solidFill>
            </a:endParaRPr>
          </a:p>
          <a:p>
            <a:r>
              <a:rPr lang="es-ES" sz="2400" dirty="0"/>
              <a:t> </a:t>
            </a:r>
          </a:p>
          <a:p>
            <a:r>
              <a:rPr lang="es-ES" sz="2400" dirty="0"/>
              <a:t> </a:t>
            </a:r>
          </a:p>
          <a:p>
            <a:r>
              <a:rPr lang="es-ES" sz="2400" dirty="0"/>
              <a:t> </a:t>
            </a:r>
          </a:p>
          <a:p>
            <a:endParaRPr lang="es-ES" sz="2400" dirty="0" smtClean="0">
              <a:solidFill>
                <a:schemeClr val="tx2"/>
              </a:solidFill>
            </a:endParaRPr>
          </a:p>
          <a:p>
            <a:endParaRPr lang="es-CO" sz="2400" dirty="0">
              <a:solidFill>
                <a:schemeClr val="tx2"/>
              </a:solidFill>
            </a:endParaRPr>
          </a:p>
          <a:p>
            <a:endParaRPr lang="es-ES" sz="2400" dirty="0">
              <a:solidFill>
                <a:schemeClr val="tx2"/>
              </a:solidFill>
            </a:endParaRPr>
          </a:p>
          <a:p>
            <a:endParaRPr lang="es-ES" sz="2400" b="1" dirty="0" smtClean="0">
              <a:solidFill>
                <a:schemeClr val="tx2"/>
              </a:solidFill>
            </a:endParaRPr>
          </a:p>
          <a:p>
            <a:endParaRPr lang="es-CO" sz="2400" b="1" dirty="0">
              <a:solidFill>
                <a:schemeClr val="tx2"/>
              </a:solidFill>
            </a:endParaRPr>
          </a:p>
          <a:p>
            <a:endParaRPr lang="es-ES" sz="2400" b="1" dirty="0">
              <a:solidFill>
                <a:schemeClr val="tx2"/>
              </a:solidFill>
            </a:endParaRPr>
          </a:p>
          <a:p>
            <a:pPr algn="ctr"/>
            <a:endParaRPr lang="es-ES" sz="2400" dirty="0"/>
          </a:p>
        </p:txBody>
      </p:sp>
      <p:pic>
        <p:nvPicPr>
          <p:cNvPr id="1026" name="Picture 2"/>
          <p:cNvPicPr>
            <a:picLocks noChangeAspect="1" noChangeArrowheads="1"/>
          </p:cNvPicPr>
          <p:nvPr/>
        </p:nvPicPr>
        <p:blipFill>
          <a:blip r:embed="rId2"/>
          <a:srcRect/>
          <a:stretch>
            <a:fillRect/>
          </a:stretch>
        </p:blipFill>
        <p:spPr bwMode="auto">
          <a:xfrm>
            <a:off x="214282" y="214290"/>
            <a:ext cx="3000396" cy="664953"/>
          </a:xfrm>
          <a:prstGeom prst="rect">
            <a:avLst/>
          </a:prstGeom>
          <a:noFill/>
          <a:ln w="9525">
            <a:noFill/>
            <a:miter lim="800000"/>
            <a:headEnd/>
            <a:tailEnd/>
          </a:ln>
        </p:spPr>
      </p:pic>
      <p:pic>
        <p:nvPicPr>
          <p:cNvPr id="1028" name="Picture 4"/>
          <p:cNvPicPr>
            <a:picLocks noChangeAspect="1" noChangeArrowheads="1"/>
          </p:cNvPicPr>
          <p:nvPr/>
        </p:nvPicPr>
        <p:blipFill>
          <a:blip r:embed="rId3"/>
          <a:srcRect/>
          <a:stretch>
            <a:fillRect/>
          </a:stretch>
        </p:blipFill>
        <p:spPr bwMode="auto">
          <a:xfrm>
            <a:off x="8001024" y="142852"/>
            <a:ext cx="915931" cy="857256"/>
          </a:xfrm>
          <a:prstGeom prst="rect">
            <a:avLst/>
          </a:prstGeom>
          <a:noFill/>
          <a:ln w="9525">
            <a:noFill/>
            <a:miter lim="800000"/>
            <a:headEnd/>
            <a:tailEnd/>
          </a:ln>
          <a:effectLst/>
        </p:spPr>
      </p:pic>
      <p:pic>
        <p:nvPicPr>
          <p:cNvPr id="3075" name="Picture 3"/>
          <p:cNvPicPr>
            <a:picLocks noChangeAspect="1" noChangeArrowheads="1"/>
          </p:cNvPicPr>
          <p:nvPr/>
        </p:nvPicPr>
        <p:blipFill>
          <a:blip r:embed="rId4"/>
          <a:srcRect/>
          <a:stretch>
            <a:fillRect/>
          </a:stretch>
        </p:blipFill>
        <p:spPr bwMode="auto">
          <a:xfrm>
            <a:off x="1357290" y="1928802"/>
            <a:ext cx="6500858" cy="414327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1142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6429396"/>
            <a:ext cx="9144000" cy="42860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357158" y="1107121"/>
            <a:ext cx="8501122" cy="5262979"/>
          </a:xfrm>
          <a:prstGeom prst="rect">
            <a:avLst/>
          </a:prstGeom>
          <a:noFill/>
        </p:spPr>
        <p:txBody>
          <a:bodyPr wrap="square" rtlCol="0">
            <a:spAutoFit/>
          </a:bodyPr>
          <a:lstStyle/>
          <a:p>
            <a:r>
              <a:rPr lang="es-CO" sz="2400" b="1" dirty="0" smtClean="0">
                <a:solidFill>
                  <a:schemeClr val="tx2"/>
                </a:solidFill>
              </a:rPr>
              <a:t>CONCLUSIONES</a:t>
            </a:r>
          </a:p>
          <a:p>
            <a:endParaRPr lang="es-CO" sz="2400" b="1" dirty="0" smtClean="0">
              <a:solidFill>
                <a:schemeClr val="tx2"/>
              </a:solidFill>
            </a:endParaRPr>
          </a:p>
          <a:p>
            <a:endParaRPr lang="es-CO" sz="2400" b="1" dirty="0" smtClean="0">
              <a:solidFill>
                <a:schemeClr val="tx2"/>
              </a:solidFill>
            </a:endParaRPr>
          </a:p>
          <a:p>
            <a:pPr algn="just"/>
            <a:endParaRPr lang="es-ES" sz="2400" dirty="0">
              <a:solidFill>
                <a:schemeClr val="tx2"/>
              </a:solidFill>
            </a:endParaRPr>
          </a:p>
          <a:p>
            <a:r>
              <a:rPr lang="es-ES" sz="2400" dirty="0"/>
              <a:t> </a:t>
            </a:r>
          </a:p>
          <a:p>
            <a:r>
              <a:rPr lang="es-ES" sz="2400" dirty="0"/>
              <a:t> </a:t>
            </a:r>
          </a:p>
          <a:p>
            <a:r>
              <a:rPr lang="es-ES" sz="2400" dirty="0"/>
              <a:t> </a:t>
            </a:r>
          </a:p>
          <a:p>
            <a:endParaRPr lang="es-ES" sz="2400" dirty="0" smtClean="0">
              <a:solidFill>
                <a:schemeClr val="tx2"/>
              </a:solidFill>
            </a:endParaRPr>
          </a:p>
          <a:p>
            <a:endParaRPr lang="es-CO" sz="2400" dirty="0">
              <a:solidFill>
                <a:schemeClr val="tx2"/>
              </a:solidFill>
            </a:endParaRPr>
          </a:p>
          <a:p>
            <a:endParaRPr lang="es-ES" sz="2400" dirty="0">
              <a:solidFill>
                <a:schemeClr val="tx2"/>
              </a:solidFill>
            </a:endParaRPr>
          </a:p>
          <a:p>
            <a:endParaRPr lang="es-ES" sz="2400" b="1" dirty="0" smtClean="0">
              <a:solidFill>
                <a:schemeClr val="tx2"/>
              </a:solidFill>
            </a:endParaRPr>
          </a:p>
          <a:p>
            <a:endParaRPr lang="es-CO" sz="2400" b="1" dirty="0">
              <a:solidFill>
                <a:schemeClr val="tx2"/>
              </a:solidFill>
            </a:endParaRPr>
          </a:p>
          <a:p>
            <a:endParaRPr lang="es-ES" sz="2400" b="1" dirty="0">
              <a:solidFill>
                <a:schemeClr val="tx2"/>
              </a:solidFill>
            </a:endParaRPr>
          </a:p>
          <a:p>
            <a:pPr algn="ctr"/>
            <a:endParaRPr lang="es-ES" sz="2400" dirty="0"/>
          </a:p>
        </p:txBody>
      </p:sp>
      <p:pic>
        <p:nvPicPr>
          <p:cNvPr id="1026" name="Picture 2"/>
          <p:cNvPicPr>
            <a:picLocks noChangeAspect="1" noChangeArrowheads="1"/>
          </p:cNvPicPr>
          <p:nvPr/>
        </p:nvPicPr>
        <p:blipFill>
          <a:blip r:embed="rId2"/>
          <a:srcRect/>
          <a:stretch>
            <a:fillRect/>
          </a:stretch>
        </p:blipFill>
        <p:spPr bwMode="auto">
          <a:xfrm>
            <a:off x="214282" y="214290"/>
            <a:ext cx="3000396" cy="664953"/>
          </a:xfrm>
          <a:prstGeom prst="rect">
            <a:avLst/>
          </a:prstGeom>
          <a:noFill/>
          <a:ln w="9525">
            <a:noFill/>
            <a:miter lim="800000"/>
            <a:headEnd/>
            <a:tailEnd/>
          </a:ln>
        </p:spPr>
      </p:pic>
      <p:pic>
        <p:nvPicPr>
          <p:cNvPr id="1028" name="Picture 4"/>
          <p:cNvPicPr>
            <a:picLocks noChangeAspect="1" noChangeArrowheads="1"/>
          </p:cNvPicPr>
          <p:nvPr/>
        </p:nvPicPr>
        <p:blipFill>
          <a:blip r:embed="rId3"/>
          <a:srcRect/>
          <a:stretch>
            <a:fillRect/>
          </a:stretch>
        </p:blipFill>
        <p:spPr bwMode="auto">
          <a:xfrm>
            <a:off x="8001024" y="142852"/>
            <a:ext cx="915931" cy="857256"/>
          </a:xfrm>
          <a:prstGeom prst="rect">
            <a:avLst/>
          </a:prstGeom>
          <a:noFill/>
          <a:ln w="9525">
            <a:noFill/>
            <a:miter lim="800000"/>
            <a:headEnd/>
            <a:tailEnd/>
          </a:ln>
          <a:effectLst/>
        </p:spPr>
      </p:pic>
      <p:sp>
        <p:nvSpPr>
          <p:cNvPr id="10" name="9 CuadroTexto"/>
          <p:cNvSpPr txBox="1"/>
          <p:nvPr/>
        </p:nvSpPr>
        <p:spPr>
          <a:xfrm>
            <a:off x="357158" y="1792982"/>
            <a:ext cx="8501122" cy="4493538"/>
          </a:xfrm>
          <a:prstGeom prst="rect">
            <a:avLst/>
          </a:prstGeom>
          <a:noFill/>
        </p:spPr>
        <p:txBody>
          <a:bodyPr wrap="square" rtlCol="0">
            <a:spAutoFit/>
          </a:bodyPr>
          <a:lstStyle/>
          <a:p>
            <a:pPr lvl="0" algn="just">
              <a:buFont typeface="Wingdings" pitchFamily="2" charset="2"/>
              <a:buChar char="Ø"/>
            </a:pPr>
            <a:r>
              <a:rPr lang="es-MX" sz="2200" dirty="0">
                <a:solidFill>
                  <a:schemeClr val="tx2"/>
                </a:solidFill>
              </a:rPr>
              <a:t>El modelo financiero propuesto se convierte en una poderosa herramienta para la toma de decisiones en FINDETER, en el tema específico de planeación financiera de la entidad.</a:t>
            </a:r>
            <a:endParaRPr lang="es-ES" sz="2200" dirty="0">
              <a:solidFill>
                <a:schemeClr val="tx2"/>
              </a:solidFill>
            </a:endParaRPr>
          </a:p>
          <a:p>
            <a:pPr algn="just"/>
            <a:endParaRPr lang="es-ES" sz="2200" dirty="0">
              <a:solidFill>
                <a:schemeClr val="tx2"/>
              </a:solidFill>
            </a:endParaRPr>
          </a:p>
          <a:p>
            <a:pPr lvl="0" algn="just">
              <a:buFont typeface="Wingdings" pitchFamily="2" charset="2"/>
              <a:buChar char="Ø"/>
            </a:pPr>
            <a:r>
              <a:rPr lang="es-MX" sz="2200" dirty="0">
                <a:solidFill>
                  <a:schemeClr val="tx2"/>
                </a:solidFill>
              </a:rPr>
              <a:t>El modelo financiero permite determinar la probabilidad de obtención de utilidad neta al final del ejercicio del primer año, lo anterior permite ajustar las políticas internas de FINDETER para maximizar este beneficio en concordancia con la coyuntura económica existente. </a:t>
            </a:r>
            <a:endParaRPr lang="es-ES" sz="2200" dirty="0">
              <a:solidFill>
                <a:schemeClr val="tx2"/>
              </a:solidFill>
            </a:endParaRPr>
          </a:p>
          <a:p>
            <a:pPr algn="just"/>
            <a:endParaRPr lang="es-ES" sz="2200" dirty="0">
              <a:solidFill>
                <a:schemeClr val="tx2"/>
              </a:solidFill>
            </a:endParaRPr>
          </a:p>
          <a:p>
            <a:pPr lvl="0" algn="just">
              <a:buFont typeface="Wingdings" pitchFamily="2" charset="2"/>
              <a:buChar char="Ø"/>
            </a:pPr>
            <a:r>
              <a:rPr lang="es-MX" sz="2200" dirty="0">
                <a:solidFill>
                  <a:schemeClr val="tx2"/>
                </a:solidFill>
              </a:rPr>
              <a:t>El uso de este modelo permite disminuir el tiempo (hora analista * sensibilidad financiera) hasta en un 80% y con un grado de análisis, profundidad y certeza superior al utilizado hoy en FINDETER.</a:t>
            </a:r>
            <a:endParaRPr lang="es-ES" sz="2200" dirty="0">
              <a:solidFill>
                <a:schemeClr val="tx2"/>
              </a:solidFill>
            </a:endParaRPr>
          </a:p>
          <a:p>
            <a:pPr algn="just"/>
            <a:endParaRPr lang="es-ES" sz="2200" dirty="0">
              <a:solidFill>
                <a:schemeClr val="tx2"/>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1142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6429396"/>
            <a:ext cx="9144000" cy="42860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357158" y="1107121"/>
            <a:ext cx="8501122" cy="5262979"/>
          </a:xfrm>
          <a:prstGeom prst="rect">
            <a:avLst/>
          </a:prstGeom>
          <a:noFill/>
        </p:spPr>
        <p:txBody>
          <a:bodyPr wrap="square" rtlCol="0">
            <a:spAutoFit/>
          </a:bodyPr>
          <a:lstStyle/>
          <a:p>
            <a:r>
              <a:rPr lang="es-CO" sz="2400" b="1" dirty="0" smtClean="0">
                <a:solidFill>
                  <a:schemeClr val="tx2"/>
                </a:solidFill>
              </a:rPr>
              <a:t>CONCLUSIONES</a:t>
            </a:r>
          </a:p>
          <a:p>
            <a:endParaRPr lang="es-CO" sz="2400" b="1" dirty="0" smtClean="0">
              <a:solidFill>
                <a:schemeClr val="tx2"/>
              </a:solidFill>
            </a:endParaRPr>
          </a:p>
          <a:p>
            <a:endParaRPr lang="es-CO" sz="2400" b="1" dirty="0" smtClean="0">
              <a:solidFill>
                <a:schemeClr val="tx2"/>
              </a:solidFill>
            </a:endParaRPr>
          </a:p>
          <a:p>
            <a:pPr algn="just"/>
            <a:endParaRPr lang="es-ES" sz="2400" dirty="0">
              <a:solidFill>
                <a:schemeClr val="tx2"/>
              </a:solidFill>
            </a:endParaRPr>
          </a:p>
          <a:p>
            <a:r>
              <a:rPr lang="es-ES" sz="2400" dirty="0"/>
              <a:t> </a:t>
            </a:r>
          </a:p>
          <a:p>
            <a:r>
              <a:rPr lang="es-ES" sz="2400" dirty="0"/>
              <a:t> </a:t>
            </a:r>
          </a:p>
          <a:p>
            <a:r>
              <a:rPr lang="es-ES" sz="2400" dirty="0"/>
              <a:t> </a:t>
            </a:r>
          </a:p>
          <a:p>
            <a:endParaRPr lang="es-ES" sz="2400" dirty="0" smtClean="0">
              <a:solidFill>
                <a:schemeClr val="tx2"/>
              </a:solidFill>
            </a:endParaRPr>
          </a:p>
          <a:p>
            <a:endParaRPr lang="es-CO" sz="2400" dirty="0">
              <a:solidFill>
                <a:schemeClr val="tx2"/>
              </a:solidFill>
            </a:endParaRPr>
          </a:p>
          <a:p>
            <a:endParaRPr lang="es-ES" sz="2400" dirty="0">
              <a:solidFill>
                <a:schemeClr val="tx2"/>
              </a:solidFill>
            </a:endParaRPr>
          </a:p>
          <a:p>
            <a:endParaRPr lang="es-ES" sz="2400" b="1" dirty="0" smtClean="0">
              <a:solidFill>
                <a:schemeClr val="tx2"/>
              </a:solidFill>
            </a:endParaRPr>
          </a:p>
          <a:p>
            <a:endParaRPr lang="es-CO" sz="2400" b="1" dirty="0">
              <a:solidFill>
                <a:schemeClr val="tx2"/>
              </a:solidFill>
            </a:endParaRPr>
          </a:p>
          <a:p>
            <a:endParaRPr lang="es-ES" sz="2400" b="1" dirty="0">
              <a:solidFill>
                <a:schemeClr val="tx2"/>
              </a:solidFill>
            </a:endParaRPr>
          </a:p>
          <a:p>
            <a:pPr algn="ctr"/>
            <a:endParaRPr lang="es-ES" sz="2400" dirty="0"/>
          </a:p>
        </p:txBody>
      </p:sp>
      <p:pic>
        <p:nvPicPr>
          <p:cNvPr id="1026" name="Picture 2"/>
          <p:cNvPicPr>
            <a:picLocks noChangeAspect="1" noChangeArrowheads="1"/>
          </p:cNvPicPr>
          <p:nvPr/>
        </p:nvPicPr>
        <p:blipFill>
          <a:blip r:embed="rId2"/>
          <a:srcRect/>
          <a:stretch>
            <a:fillRect/>
          </a:stretch>
        </p:blipFill>
        <p:spPr bwMode="auto">
          <a:xfrm>
            <a:off x="214282" y="214290"/>
            <a:ext cx="3000396" cy="664953"/>
          </a:xfrm>
          <a:prstGeom prst="rect">
            <a:avLst/>
          </a:prstGeom>
          <a:noFill/>
          <a:ln w="9525">
            <a:noFill/>
            <a:miter lim="800000"/>
            <a:headEnd/>
            <a:tailEnd/>
          </a:ln>
        </p:spPr>
      </p:pic>
      <p:pic>
        <p:nvPicPr>
          <p:cNvPr id="1028" name="Picture 4"/>
          <p:cNvPicPr>
            <a:picLocks noChangeAspect="1" noChangeArrowheads="1"/>
          </p:cNvPicPr>
          <p:nvPr/>
        </p:nvPicPr>
        <p:blipFill>
          <a:blip r:embed="rId3"/>
          <a:srcRect/>
          <a:stretch>
            <a:fillRect/>
          </a:stretch>
        </p:blipFill>
        <p:spPr bwMode="auto">
          <a:xfrm>
            <a:off x="8001024" y="142852"/>
            <a:ext cx="915931" cy="857256"/>
          </a:xfrm>
          <a:prstGeom prst="rect">
            <a:avLst/>
          </a:prstGeom>
          <a:noFill/>
          <a:ln w="9525">
            <a:noFill/>
            <a:miter lim="800000"/>
            <a:headEnd/>
            <a:tailEnd/>
          </a:ln>
          <a:effectLst/>
        </p:spPr>
      </p:pic>
      <p:sp>
        <p:nvSpPr>
          <p:cNvPr id="10" name="9 CuadroTexto"/>
          <p:cNvSpPr txBox="1"/>
          <p:nvPr/>
        </p:nvSpPr>
        <p:spPr>
          <a:xfrm>
            <a:off x="357158" y="1857364"/>
            <a:ext cx="8501122" cy="3077766"/>
          </a:xfrm>
          <a:prstGeom prst="rect">
            <a:avLst/>
          </a:prstGeom>
          <a:noFill/>
        </p:spPr>
        <p:txBody>
          <a:bodyPr wrap="square" rtlCol="0">
            <a:spAutoFit/>
          </a:bodyPr>
          <a:lstStyle/>
          <a:p>
            <a:pPr lvl="0" algn="just">
              <a:buFont typeface="Wingdings" pitchFamily="2" charset="2"/>
              <a:buChar char="Ø"/>
            </a:pPr>
            <a:r>
              <a:rPr lang="es-MX" sz="2200" dirty="0" smtClean="0">
                <a:solidFill>
                  <a:schemeClr val="tx2"/>
                </a:solidFill>
              </a:rPr>
              <a:t>El </a:t>
            </a:r>
            <a:r>
              <a:rPr lang="es-MX" sz="2200" dirty="0">
                <a:solidFill>
                  <a:schemeClr val="tx2"/>
                </a:solidFill>
              </a:rPr>
              <a:t>modelo financiero permite al analista interactuar a través de un conjunto de indicadores de resultados encadenados entre sí de acuerdo con relaciones causa efecto lo cual permite conocer fácilmente la estructura financiera de la Entidad.</a:t>
            </a:r>
            <a:endParaRPr lang="es-ES" sz="2200" dirty="0">
              <a:solidFill>
                <a:schemeClr val="tx2"/>
              </a:solidFill>
            </a:endParaRPr>
          </a:p>
          <a:p>
            <a:pPr algn="just"/>
            <a:endParaRPr lang="es-ES" sz="2200" dirty="0">
              <a:solidFill>
                <a:schemeClr val="tx2"/>
              </a:solidFill>
            </a:endParaRPr>
          </a:p>
          <a:p>
            <a:pPr lvl="0" algn="just">
              <a:buFont typeface="Wingdings" pitchFamily="2" charset="2"/>
              <a:buChar char="Ø"/>
            </a:pPr>
            <a:r>
              <a:rPr lang="es-MX" sz="2200" dirty="0">
                <a:solidFill>
                  <a:schemeClr val="tx2"/>
                </a:solidFill>
              </a:rPr>
              <a:t>El modelo financiero proyecta estados financieros y genera reportes consolidados soportados por gráficos que le facilitan al analista de FINDETER tomar decisiones con objetividad.</a:t>
            </a:r>
            <a:endParaRPr lang="es-ES" sz="2200" dirty="0">
              <a:solidFill>
                <a:schemeClr val="tx2"/>
              </a:solidFill>
            </a:endParaRPr>
          </a:p>
          <a:p>
            <a:pPr>
              <a:buFont typeface="Wingdings" pitchFamily="2" charset="2"/>
              <a:buChar char="Ø"/>
            </a:pPr>
            <a:endParaRPr lang="es-ES" dirty="0">
              <a:solidFill>
                <a:schemeClr val="tx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1142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6429396"/>
            <a:ext cx="9144000" cy="42860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357158" y="1428736"/>
            <a:ext cx="8501122" cy="5632311"/>
          </a:xfrm>
          <a:prstGeom prst="rect">
            <a:avLst/>
          </a:prstGeom>
          <a:noFill/>
        </p:spPr>
        <p:txBody>
          <a:bodyPr wrap="square" rtlCol="0">
            <a:spAutoFit/>
          </a:bodyPr>
          <a:lstStyle/>
          <a:p>
            <a:r>
              <a:rPr lang="es-CO" sz="2400" b="1" dirty="0" smtClean="0">
                <a:solidFill>
                  <a:schemeClr val="tx2"/>
                </a:solidFill>
              </a:rPr>
              <a:t>OBJETIVOS</a:t>
            </a:r>
          </a:p>
          <a:p>
            <a:endParaRPr lang="es-CO" sz="2400" b="1" dirty="0">
              <a:solidFill>
                <a:schemeClr val="tx2"/>
              </a:solidFill>
            </a:endParaRPr>
          </a:p>
          <a:p>
            <a:r>
              <a:rPr lang="es-ES" sz="2400" b="1" dirty="0"/>
              <a:t> </a:t>
            </a:r>
            <a:endParaRPr lang="es-ES" sz="2400" dirty="0">
              <a:solidFill>
                <a:schemeClr val="tx2"/>
              </a:solidFill>
            </a:endParaRPr>
          </a:p>
          <a:p>
            <a:r>
              <a:rPr lang="es-ES" sz="2400" b="1" dirty="0" smtClean="0">
                <a:solidFill>
                  <a:schemeClr val="tx2"/>
                </a:solidFill>
              </a:rPr>
              <a:t>General</a:t>
            </a:r>
            <a:endParaRPr lang="es-ES" sz="2400" dirty="0">
              <a:solidFill>
                <a:schemeClr val="tx2"/>
              </a:solidFill>
            </a:endParaRPr>
          </a:p>
          <a:p>
            <a:r>
              <a:rPr lang="es-ES" sz="2400" b="1" dirty="0">
                <a:solidFill>
                  <a:schemeClr val="tx2"/>
                </a:solidFill>
              </a:rPr>
              <a:t> </a:t>
            </a:r>
            <a:endParaRPr lang="es-ES" sz="2400" dirty="0">
              <a:solidFill>
                <a:schemeClr val="tx2"/>
              </a:solidFill>
            </a:endParaRPr>
          </a:p>
          <a:p>
            <a:pPr algn="just"/>
            <a:r>
              <a:rPr lang="es-ES" sz="2400" dirty="0">
                <a:solidFill>
                  <a:schemeClr val="tx2"/>
                </a:solidFill>
              </a:rPr>
              <a:t>Diseñar e implementar un modelo de proyección de estados financieros a corto y largo plazo que con las mismas variables de proyección permita visualizar, planificar y controlar la entidad en el marco de las finanzas modernas, utilizando la herramienta de EXCEL correlacionada con programación en Visual Basic para el logro de los objetivos financieros del modelo.</a:t>
            </a:r>
          </a:p>
          <a:p>
            <a:endParaRPr lang="es-ES" sz="2400" b="1" dirty="0" smtClean="0">
              <a:solidFill>
                <a:schemeClr val="tx2"/>
              </a:solidFill>
            </a:endParaRPr>
          </a:p>
          <a:p>
            <a:endParaRPr lang="es-CO" sz="2400" b="1" dirty="0">
              <a:solidFill>
                <a:schemeClr val="tx2"/>
              </a:solidFill>
            </a:endParaRPr>
          </a:p>
          <a:p>
            <a:endParaRPr lang="es-ES" sz="2400" b="1" dirty="0">
              <a:solidFill>
                <a:schemeClr val="tx2"/>
              </a:solidFill>
            </a:endParaRPr>
          </a:p>
          <a:p>
            <a:pPr algn="ctr"/>
            <a:endParaRPr lang="es-ES" sz="2400" dirty="0"/>
          </a:p>
        </p:txBody>
      </p:sp>
      <p:pic>
        <p:nvPicPr>
          <p:cNvPr id="1026" name="Picture 2"/>
          <p:cNvPicPr>
            <a:picLocks noChangeAspect="1" noChangeArrowheads="1"/>
          </p:cNvPicPr>
          <p:nvPr/>
        </p:nvPicPr>
        <p:blipFill>
          <a:blip r:embed="rId2"/>
          <a:srcRect/>
          <a:stretch>
            <a:fillRect/>
          </a:stretch>
        </p:blipFill>
        <p:spPr bwMode="auto">
          <a:xfrm>
            <a:off x="214282" y="214290"/>
            <a:ext cx="3000396" cy="664953"/>
          </a:xfrm>
          <a:prstGeom prst="rect">
            <a:avLst/>
          </a:prstGeom>
          <a:noFill/>
          <a:ln w="9525">
            <a:noFill/>
            <a:miter lim="800000"/>
            <a:headEnd/>
            <a:tailEnd/>
          </a:ln>
        </p:spPr>
      </p:pic>
      <p:pic>
        <p:nvPicPr>
          <p:cNvPr id="1028" name="Picture 4"/>
          <p:cNvPicPr>
            <a:picLocks noChangeAspect="1" noChangeArrowheads="1"/>
          </p:cNvPicPr>
          <p:nvPr/>
        </p:nvPicPr>
        <p:blipFill>
          <a:blip r:embed="rId3"/>
          <a:srcRect/>
          <a:stretch>
            <a:fillRect/>
          </a:stretch>
        </p:blipFill>
        <p:spPr bwMode="auto">
          <a:xfrm>
            <a:off x="8001024" y="142852"/>
            <a:ext cx="915931" cy="85725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1142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6429396"/>
            <a:ext cx="9144000" cy="42860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214282" y="1214422"/>
            <a:ext cx="8501122" cy="9325630"/>
          </a:xfrm>
          <a:prstGeom prst="rect">
            <a:avLst/>
          </a:prstGeom>
          <a:noFill/>
        </p:spPr>
        <p:txBody>
          <a:bodyPr wrap="square" rtlCol="0">
            <a:spAutoFit/>
          </a:bodyPr>
          <a:lstStyle/>
          <a:p>
            <a:r>
              <a:rPr lang="es-CO" sz="2400" b="1" dirty="0" smtClean="0">
                <a:solidFill>
                  <a:schemeClr val="tx2"/>
                </a:solidFill>
              </a:rPr>
              <a:t>OBJETIVOS</a:t>
            </a:r>
          </a:p>
          <a:p>
            <a:endParaRPr lang="es-CO" sz="2400" b="1" dirty="0">
              <a:solidFill>
                <a:schemeClr val="tx2"/>
              </a:solidFill>
            </a:endParaRPr>
          </a:p>
          <a:p>
            <a:r>
              <a:rPr lang="es-ES" sz="2400" b="1" dirty="0"/>
              <a:t> </a:t>
            </a:r>
            <a:r>
              <a:rPr lang="es-ES" sz="2400" dirty="0" smtClean="0">
                <a:solidFill>
                  <a:schemeClr val="tx2"/>
                </a:solidFill>
              </a:rPr>
              <a:t>Específicos</a:t>
            </a:r>
          </a:p>
          <a:p>
            <a:pPr algn="just">
              <a:buFont typeface="Wingdings" pitchFamily="2" charset="2"/>
              <a:buChar char="Ø"/>
            </a:pPr>
            <a:endParaRPr lang="es-CO" sz="2400" dirty="0">
              <a:solidFill>
                <a:schemeClr val="tx2"/>
              </a:solidFill>
            </a:endParaRPr>
          </a:p>
          <a:p>
            <a:pPr lvl="0" algn="just">
              <a:buFont typeface="Wingdings" pitchFamily="2" charset="2"/>
              <a:buChar char="Ø"/>
            </a:pPr>
            <a:r>
              <a:rPr lang="es-ES" sz="2400" dirty="0">
                <a:solidFill>
                  <a:schemeClr val="tx2"/>
                </a:solidFill>
              </a:rPr>
              <a:t>Estructurar un modulo de proyección de variables tales como ingresos y egresos financieros, costos y gastos generales que se base en criterios económicos, sectoriales e institucionales, los cuales serán la base para la proyección de los estados de resultados.</a:t>
            </a:r>
          </a:p>
          <a:p>
            <a:pPr algn="just"/>
            <a:endParaRPr lang="es-ES" sz="2400" dirty="0">
              <a:solidFill>
                <a:schemeClr val="tx2"/>
              </a:solidFill>
            </a:endParaRPr>
          </a:p>
          <a:p>
            <a:pPr lvl="0" algn="just">
              <a:buFont typeface="Wingdings" pitchFamily="2" charset="2"/>
              <a:buChar char="Ø"/>
            </a:pPr>
            <a:r>
              <a:rPr lang="es-ES" sz="2400" dirty="0">
                <a:solidFill>
                  <a:schemeClr val="tx2"/>
                </a:solidFill>
              </a:rPr>
              <a:t>Crear un modulo de servicio de deuda que permita incluir específicamente el servicio de deuda externa con diferentes tipos de amortización que sean acordes con las condiciones aprobadas por la Banca Multilateral. </a:t>
            </a:r>
          </a:p>
          <a:p>
            <a:pPr algn="just"/>
            <a:r>
              <a:rPr lang="es-ES" sz="2400" b="1" dirty="0"/>
              <a:t> </a:t>
            </a:r>
            <a:endParaRPr lang="es-ES" sz="2400" dirty="0"/>
          </a:p>
          <a:p>
            <a:pPr lvl="0" algn="just"/>
            <a:endParaRPr lang="es-ES" sz="2400" dirty="0"/>
          </a:p>
          <a:p>
            <a:r>
              <a:rPr lang="es-ES" sz="2400" dirty="0"/>
              <a:t> </a:t>
            </a:r>
          </a:p>
          <a:p>
            <a:r>
              <a:rPr lang="es-ES" sz="2400" dirty="0"/>
              <a:t> </a:t>
            </a:r>
          </a:p>
          <a:p>
            <a:endParaRPr lang="es-ES" sz="2400" dirty="0" smtClean="0">
              <a:solidFill>
                <a:schemeClr val="tx2"/>
              </a:solidFill>
            </a:endParaRPr>
          </a:p>
          <a:p>
            <a:endParaRPr lang="es-CO" sz="2400" dirty="0">
              <a:solidFill>
                <a:schemeClr val="tx2"/>
              </a:solidFill>
            </a:endParaRPr>
          </a:p>
          <a:p>
            <a:endParaRPr lang="es-ES" sz="2400" dirty="0">
              <a:solidFill>
                <a:schemeClr val="tx2"/>
              </a:solidFill>
            </a:endParaRPr>
          </a:p>
          <a:p>
            <a:endParaRPr lang="es-ES" sz="2400" b="1" dirty="0" smtClean="0">
              <a:solidFill>
                <a:schemeClr val="tx2"/>
              </a:solidFill>
            </a:endParaRPr>
          </a:p>
          <a:p>
            <a:endParaRPr lang="es-CO" sz="2400" b="1" dirty="0">
              <a:solidFill>
                <a:schemeClr val="tx2"/>
              </a:solidFill>
            </a:endParaRPr>
          </a:p>
          <a:p>
            <a:endParaRPr lang="es-ES" sz="2400" b="1" dirty="0">
              <a:solidFill>
                <a:schemeClr val="tx2"/>
              </a:solidFill>
            </a:endParaRPr>
          </a:p>
          <a:p>
            <a:pPr algn="ctr"/>
            <a:endParaRPr lang="es-ES" sz="2400" dirty="0"/>
          </a:p>
        </p:txBody>
      </p:sp>
      <p:pic>
        <p:nvPicPr>
          <p:cNvPr id="1026" name="Picture 2"/>
          <p:cNvPicPr>
            <a:picLocks noChangeAspect="1" noChangeArrowheads="1"/>
          </p:cNvPicPr>
          <p:nvPr/>
        </p:nvPicPr>
        <p:blipFill>
          <a:blip r:embed="rId2"/>
          <a:srcRect/>
          <a:stretch>
            <a:fillRect/>
          </a:stretch>
        </p:blipFill>
        <p:spPr bwMode="auto">
          <a:xfrm>
            <a:off x="214282" y="214290"/>
            <a:ext cx="3000396" cy="664953"/>
          </a:xfrm>
          <a:prstGeom prst="rect">
            <a:avLst/>
          </a:prstGeom>
          <a:noFill/>
          <a:ln w="9525">
            <a:noFill/>
            <a:miter lim="800000"/>
            <a:headEnd/>
            <a:tailEnd/>
          </a:ln>
        </p:spPr>
      </p:pic>
      <p:pic>
        <p:nvPicPr>
          <p:cNvPr id="1028" name="Picture 4"/>
          <p:cNvPicPr>
            <a:picLocks noChangeAspect="1" noChangeArrowheads="1"/>
          </p:cNvPicPr>
          <p:nvPr/>
        </p:nvPicPr>
        <p:blipFill>
          <a:blip r:embed="rId3"/>
          <a:srcRect/>
          <a:stretch>
            <a:fillRect/>
          </a:stretch>
        </p:blipFill>
        <p:spPr bwMode="auto">
          <a:xfrm>
            <a:off x="8001024" y="142852"/>
            <a:ext cx="915931" cy="85725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1142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6429396"/>
            <a:ext cx="9144000" cy="42860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357158" y="768561"/>
            <a:ext cx="8501122" cy="9694962"/>
          </a:xfrm>
          <a:prstGeom prst="rect">
            <a:avLst/>
          </a:prstGeom>
          <a:noFill/>
        </p:spPr>
        <p:txBody>
          <a:bodyPr wrap="square" rtlCol="0">
            <a:spAutoFit/>
          </a:bodyPr>
          <a:lstStyle/>
          <a:p>
            <a:endParaRPr lang="es-CO" sz="2400" b="1" dirty="0" smtClean="0">
              <a:solidFill>
                <a:schemeClr val="tx2"/>
              </a:solidFill>
            </a:endParaRPr>
          </a:p>
          <a:p>
            <a:r>
              <a:rPr lang="es-CO" sz="2400" b="1" dirty="0" smtClean="0">
                <a:solidFill>
                  <a:schemeClr val="tx2"/>
                </a:solidFill>
              </a:rPr>
              <a:t>OBJETIVOS</a:t>
            </a:r>
          </a:p>
          <a:p>
            <a:pPr algn="just"/>
            <a:endParaRPr lang="es-CO" sz="2400" dirty="0">
              <a:solidFill>
                <a:schemeClr val="tx2"/>
              </a:solidFill>
            </a:endParaRPr>
          </a:p>
          <a:p>
            <a:pPr lvl="0" algn="just">
              <a:buFont typeface="Wingdings" pitchFamily="2" charset="2"/>
              <a:buChar char="Ø"/>
            </a:pPr>
            <a:r>
              <a:rPr lang="es-ES" sz="2400" dirty="0" smtClean="0">
                <a:solidFill>
                  <a:schemeClr val="tx2"/>
                </a:solidFill>
              </a:rPr>
              <a:t>Diseñar </a:t>
            </a:r>
            <a:r>
              <a:rPr lang="es-ES" sz="2400" dirty="0">
                <a:solidFill>
                  <a:schemeClr val="tx2"/>
                </a:solidFill>
              </a:rPr>
              <a:t>una hoja dentro del modelo que proyecte los estados financieros básicos tales como estado de resultados, Balance general y estado de flujo de efectivo.</a:t>
            </a:r>
          </a:p>
          <a:p>
            <a:pPr algn="just"/>
            <a:endParaRPr lang="es-ES" sz="2400" dirty="0">
              <a:solidFill>
                <a:schemeClr val="tx2"/>
              </a:solidFill>
            </a:endParaRPr>
          </a:p>
          <a:p>
            <a:pPr lvl="0" algn="just">
              <a:buFont typeface="Wingdings" pitchFamily="2" charset="2"/>
              <a:buChar char="Ø"/>
            </a:pPr>
            <a:r>
              <a:rPr lang="es-ES" sz="2400" dirty="0">
                <a:solidFill>
                  <a:schemeClr val="tx2"/>
                </a:solidFill>
              </a:rPr>
              <a:t>Estructurar una hoja producto del modelo, la cuál incluirá  Razones Financieras (Rentabilidad, Liquidez, Eficiencia, Endeudamiento </a:t>
            </a:r>
            <a:r>
              <a:rPr lang="es-ES" sz="2400" dirty="0" err="1">
                <a:solidFill>
                  <a:schemeClr val="tx2"/>
                </a:solidFill>
              </a:rPr>
              <a:t>etc</a:t>
            </a:r>
            <a:r>
              <a:rPr lang="es-ES" sz="2400" dirty="0">
                <a:solidFill>
                  <a:schemeClr val="tx2"/>
                </a:solidFill>
              </a:rPr>
              <a:t>). </a:t>
            </a:r>
          </a:p>
          <a:p>
            <a:pPr algn="just"/>
            <a:endParaRPr lang="es-ES" sz="2400" dirty="0">
              <a:solidFill>
                <a:schemeClr val="tx2"/>
              </a:solidFill>
            </a:endParaRPr>
          </a:p>
          <a:p>
            <a:pPr lvl="0" algn="just">
              <a:buFont typeface="Wingdings" pitchFamily="2" charset="2"/>
              <a:buChar char="Ø"/>
            </a:pPr>
            <a:r>
              <a:rPr lang="es-ES" sz="2400" dirty="0">
                <a:solidFill>
                  <a:schemeClr val="tx2"/>
                </a:solidFill>
              </a:rPr>
              <a:t>Elaborar un modulo que permita valorar las operaciones de cobertura (forward), el cual es el mecanismo utilizado por FINDETER para cubrir la deuda externa contraída con la Banca Multilateral.</a:t>
            </a:r>
          </a:p>
          <a:p>
            <a:r>
              <a:rPr lang="es-ES" sz="2400" dirty="0"/>
              <a:t> </a:t>
            </a:r>
          </a:p>
          <a:p>
            <a:r>
              <a:rPr lang="es-ES" sz="2400" dirty="0"/>
              <a:t> </a:t>
            </a:r>
          </a:p>
          <a:p>
            <a:r>
              <a:rPr lang="es-ES" sz="2400" dirty="0"/>
              <a:t> </a:t>
            </a:r>
          </a:p>
          <a:p>
            <a:r>
              <a:rPr lang="es-ES" sz="2400" dirty="0"/>
              <a:t> </a:t>
            </a:r>
          </a:p>
          <a:p>
            <a:endParaRPr lang="es-ES" sz="2400" dirty="0" smtClean="0">
              <a:solidFill>
                <a:schemeClr val="tx2"/>
              </a:solidFill>
            </a:endParaRPr>
          </a:p>
          <a:p>
            <a:endParaRPr lang="es-CO" sz="2400" dirty="0">
              <a:solidFill>
                <a:schemeClr val="tx2"/>
              </a:solidFill>
            </a:endParaRPr>
          </a:p>
          <a:p>
            <a:endParaRPr lang="es-ES" sz="2400" dirty="0">
              <a:solidFill>
                <a:schemeClr val="tx2"/>
              </a:solidFill>
            </a:endParaRPr>
          </a:p>
          <a:p>
            <a:endParaRPr lang="es-ES" sz="2400" b="1" dirty="0" smtClean="0">
              <a:solidFill>
                <a:schemeClr val="tx2"/>
              </a:solidFill>
            </a:endParaRPr>
          </a:p>
          <a:p>
            <a:endParaRPr lang="es-CO" sz="2400" b="1" dirty="0">
              <a:solidFill>
                <a:schemeClr val="tx2"/>
              </a:solidFill>
            </a:endParaRPr>
          </a:p>
          <a:p>
            <a:endParaRPr lang="es-ES" sz="2400" b="1" dirty="0">
              <a:solidFill>
                <a:schemeClr val="tx2"/>
              </a:solidFill>
            </a:endParaRPr>
          </a:p>
          <a:p>
            <a:pPr algn="ctr"/>
            <a:endParaRPr lang="es-ES" sz="2400" dirty="0"/>
          </a:p>
        </p:txBody>
      </p:sp>
      <p:pic>
        <p:nvPicPr>
          <p:cNvPr id="1026" name="Picture 2"/>
          <p:cNvPicPr>
            <a:picLocks noChangeAspect="1" noChangeArrowheads="1"/>
          </p:cNvPicPr>
          <p:nvPr/>
        </p:nvPicPr>
        <p:blipFill>
          <a:blip r:embed="rId2"/>
          <a:srcRect/>
          <a:stretch>
            <a:fillRect/>
          </a:stretch>
        </p:blipFill>
        <p:spPr bwMode="auto">
          <a:xfrm>
            <a:off x="214282" y="214290"/>
            <a:ext cx="3000396" cy="664953"/>
          </a:xfrm>
          <a:prstGeom prst="rect">
            <a:avLst/>
          </a:prstGeom>
          <a:noFill/>
          <a:ln w="9525">
            <a:noFill/>
            <a:miter lim="800000"/>
            <a:headEnd/>
            <a:tailEnd/>
          </a:ln>
        </p:spPr>
      </p:pic>
      <p:pic>
        <p:nvPicPr>
          <p:cNvPr id="1028" name="Picture 4"/>
          <p:cNvPicPr>
            <a:picLocks noChangeAspect="1" noChangeArrowheads="1"/>
          </p:cNvPicPr>
          <p:nvPr/>
        </p:nvPicPr>
        <p:blipFill>
          <a:blip r:embed="rId3"/>
          <a:srcRect/>
          <a:stretch>
            <a:fillRect/>
          </a:stretch>
        </p:blipFill>
        <p:spPr bwMode="auto">
          <a:xfrm>
            <a:off x="8001024" y="142852"/>
            <a:ext cx="915931" cy="85725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1142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6429396"/>
            <a:ext cx="9144000" cy="42860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357158" y="768561"/>
            <a:ext cx="8501122" cy="8586966"/>
          </a:xfrm>
          <a:prstGeom prst="rect">
            <a:avLst/>
          </a:prstGeom>
          <a:noFill/>
        </p:spPr>
        <p:txBody>
          <a:bodyPr wrap="square" rtlCol="0">
            <a:spAutoFit/>
          </a:bodyPr>
          <a:lstStyle/>
          <a:p>
            <a:endParaRPr lang="es-CO" sz="2400" b="1" dirty="0" smtClean="0">
              <a:solidFill>
                <a:schemeClr val="tx2"/>
              </a:solidFill>
            </a:endParaRPr>
          </a:p>
          <a:p>
            <a:r>
              <a:rPr lang="es-CO" sz="2400" b="1" dirty="0" smtClean="0">
                <a:solidFill>
                  <a:schemeClr val="tx2"/>
                </a:solidFill>
              </a:rPr>
              <a:t>OBJETIVOS</a:t>
            </a:r>
          </a:p>
          <a:p>
            <a:pPr algn="just"/>
            <a:endParaRPr lang="es-CO" sz="2400" dirty="0">
              <a:solidFill>
                <a:schemeClr val="tx2"/>
              </a:solidFill>
            </a:endParaRPr>
          </a:p>
          <a:p>
            <a:pPr algn="just"/>
            <a:endParaRPr lang="es-ES" sz="2400" dirty="0">
              <a:solidFill>
                <a:schemeClr val="tx2"/>
              </a:solidFill>
            </a:endParaRPr>
          </a:p>
          <a:p>
            <a:pPr lvl="0" algn="just">
              <a:buFont typeface="Wingdings" pitchFamily="2" charset="2"/>
              <a:buChar char="Ø"/>
            </a:pPr>
            <a:r>
              <a:rPr lang="es-ES" sz="2400" dirty="0">
                <a:solidFill>
                  <a:schemeClr val="tx2"/>
                </a:solidFill>
              </a:rPr>
              <a:t>Diseñar un reporte gráfico del modelo que permita visualizar convenientemente los resultados del mismo (Flujo de caja, gráfico ingresos operaciones, gráfico utilidades vs saldo final de caja).</a:t>
            </a:r>
          </a:p>
          <a:p>
            <a:pPr algn="just"/>
            <a:endParaRPr lang="es-ES" sz="2400" dirty="0">
              <a:solidFill>
                <a:schemeClr val="tx2"/>
              </a:solidFill>
            </a:endParaRPr>
          </a:p>
          <a:p>
            <a:pPr lvl="0" algn="just">
              <a:buFont typeface="Wingdings" pitchFamily="2" charset="2"/>
              <a:buChar char="Ø"/>
            </a:pPr>
            <a:r>
              <a:rPr lang="es-ES" sz="2400" dirty="0">
                <a:solidFill>
                  <a:schemeClr val="tx2"/>
                </a:solidFill>
              </a:rPr>
              <a:t>Evaluar la factibilidad de incluir dentro del modelo un análisis probabilístico, para lo cuál se implementara un modulo de </a:t>
            </a:r>
            <a:r>
              <a:rPr lang="es-ES" sz="2400" dirty="0" err="1">
                <a:solidFill>
                  <a:schemeClr val="tx2"/>
                </a:solidFill>
              </a:rPr>
              <a:t>Crystal</a:t>
            </a:r>
            <a:r>
              <a:rPr lang="es-ES" sz="2400" dirty="0">
                <a:solidFill>
                  <a:schemeClr val="tx2"/>
                </a:solidFill>
              </a:rPr>
              <a:t> </a:t>
            </a:r>
            <a:r>
              <a:rPr lang="es-ES" sz="2400" dirty="0" err="1">
                <a:solidFill>
                  <a:schemeClr val="tx2"/>
                </a:solidFill>
              </a:rPr>
              <a:t>Ball</a:t>
            </a:r>
            <a:r>
              <a:rPr lang="es-ES" sz="2400" dirty="0">
                <a:solidFill>
                  <a:schemeClr val="tx2"/>
                </a:solidFill>
              </a:rPr>
              <a:t>, con el fin de determinar pronósticos de utilidades teniendo en cuenta el comportamiento histórico de diversas variables de entrada macroeconómicas.</a:t>
            </a:r>
          </a:p>
          <a:p>
            <a:r>
              <a:rPr lang="es-ES" sz="2400" dirty="0"/>
              <a:t> </a:t>
            </a:r>
          </a:p>
          <a:p>
            <a:r>
              <a:rPr lang="es-ES" sz="2400" dirty="0"/>
              <a:t> </a:t>
            </a:r>
          </a:p>
          <a:p>
            <a:r>
              <a:rPr lang="es-ES" sz="2400" dirty="0"/>
              <a:t> </a:t>
            </a:r>
          </a:p>
          <a:p>
            <a:endParaRPr lang="es-ES" sz="2400" dirty="0" smtClean="0">
              <a:solidFill>
                <a:schemeClr val="tx2"/>
              </a:solidFill>
            </a:endParaRPr>
          </a:p>
          <a:p>
            <a:endParaRPr lang="es-CO" sz="2400" dirty="0">
              <a:solidFill>
                <a:schemeClr val="tx2"/>
              </a:solidFill>
            </a:endParaRPr>
          </a:p>
          <a:p>
            <a:endParaRPr lang="es-ES" sz="2400" dirty="0">
              <a:solidFill>
                <a:schemeClr val="tx2"/>
              </a:solidFill>
            </a:endParaRPr>
          </a:p>
          <a:p>
            <a:endParaRPr lang="es-ES" sz="2400" b="1" dirty="0" smtClean="0">
              <a:solidFill>
                <a:schemeClr val="tx2"/>
              </a:solidFill>
            </a:endParaRPr>
          </a:p>
          <a:p>
            <a:endParaRPr lang="es-CO" sz="2400" b="1" dirty="0">
              <a:solidFill>
                <a:schemeClr val="tx2"/>
              </a:solidFill>
            </a:endParaRPr>
          </a:p>
          <a:p>
            <a:endParaRPr lang="es-ES" sz="2400" b="1" dirty="0">
              <a:solidFill>
                <a:schemeClr val="tx2"/>
              </a:solidFill>
            </a:endParaRPr>
          </a:p>
          <a:p>
            <a:pPr algn="ctr"/>
            <a:endParaRPr lang="es-ES" sz="2400" dirty="0"/>
          </a:p>
        </p:txBody>
      </p:sp>
      <p:pic>
        <p:nvPicPr>
          <p:cNvPr id="1026" name="Picture 2"/>
          <p:cNvPicPr>
            <a:picLocks noChangeAspect="1" noChangeArrowheads="1"/>
          </p:cNvPicPr>
          <p:nvPr/>
        </p:nvPicPr>
        <p:blipFill>
          <a:blip r:embed="rId2"/>
          <a:srcRect/>
          <a:stretch>
            <a:fillRect/>
          </a:stretch>
        </p:blipFill>
        <p:spPr bwMode="auto">
          <a:xfrm>
            <a:off x="214282" y="214290"/>
            <a:ext cx="3000396" cy="664953"/>
          </a:xfrm>
          <a:prstGeom prst="rect">
            <a:avLst/>
          </a:prstGeom>
          <a:noFill/>
          <a:ln w="9525">
            <a:noFill/>
            <a:miter lim="800000"/>
            <a:headEnd/>
            <a:tailEnd/>
          </a:ln>
        </p:spPr>
      </p:pic>
      <p:pic>
        <p:nvPicPr>
          <p:cNvPr id="1028" name="Picture 4"/>
          <p:cNvPicPr>
            <a:picLocks noChangeAspect="1" noChangeArrowheads="1"/>
          </p:cNvPicPr>
          <p:nvPr/>
        </p:nvPicPr>
        <p:blipFill>
          <a:blip r:embed="rId3"/>
          <a:srcRect/>
          <a:stretch>
            <a:fillRect/>
          </a:stretch>
        </p:blipFill>
        <p:spPr bwMode="auto">
          <a:xfrm>
            <a:off x="8001024" y="142852"/>
            <a:ext cx="915931" cy="85725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1142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6429396"/>
            <a:ext cx="9144000" cy="42860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357158" y="768561"/>
            <a:ext cx="8501122" cy="4893647"/>
          </a:xfrm>
          <a:prstGeom prst="rect">
            <a:avLst/>
          </a:prstGeom>
          <a:noFill/>
        </p:spPr>
        <p:txBody>
          <a:bodyPr wrap="square" rtlCol="0">
            <a:spAutoFit/>
          </a:bodyPr>
          <a:lstStyle/>
          <a:p>
            <a:endParaRPr lang="es-CO" sz="2400" b="1" dirty="0" smtClean="0">
              <a:solidFill>
                <a:schemeClr val="tx2"/>
              </a:solidFill>
            </a:endParaRPr>
          </a:p>
          <a:p>
            <a:r>
              <a:rPr lang="es-CO" sz="2400" b="1" dirty="0" smtClean="0">
                <a:solidFill>
                  <a:schemeClr val="tx2"/>
                </a:solidFill>
              </a:rPr>
              <a:t>GENERALIDADES DE FINDETER</a:t>
            </a:r>
          </a:p>
          <a:p>
            <a:pPr algn="just"/>
            <a:endParaRPr lang="es-ES" sz="2400" dirty="0">
              <a:solidFill>
                <a:schemeClr val="tx2"/>
              </a:solidFill>
            </a:endParaRPr>
          </a:p>
          <a:p>
            <a:r>
              <a:rPr lang="es-ES" sz="2400" dirty="0"/>
              <a:t> </a:t>
            </a:r>
          </a:p>
          <a:p>
            <a:r>
              <a:rPr lang="es-ES" sz="2400" dirty="0"/>
              <a:t> </a:t>
            </a:r>
          </a:p>
          <a:p>
            <a:r>
              <a:rPr lang="es-ES" sz="2400" dirty="0"/>
              <a:t> </a:t>
            </a:r>
          </a:p>
          <a:p>
            <a:endParaRPr lang="es-ES" sz="2400" dirty="0" smtClean="0">
              <a:solidFill>
                <a:schemeClr val="tx2"/>
              </a:solidFill>
            </a:endParaRPr>
          </a:p>
          <a:p>
            <a:endParaRPr lang="es-CO" sz="2400" dirty="0">
              <a:solidFill>
                <a:schemeClr val="tx2"/>
              </a:solidFill>
            </a:endParaRPr>
          </a:p>
          <a:p>
            <a:endParaRPr lang="es-ES" sz="2400" dirty="0">
              <a:solidFill>
                <a:schemeClr val="tx2"/>
              </a:solidFill>
            </a:endParaRPr>
          </a:p>
          <a:p>
            <a:endParaRPr lang="es-ES" sz="2400" b="1" dirty="0" smtClean="0">
              <a:solidFill>
                <a:schemeClr val="tx2"/>
              </a:solidFill>
            </a:endParaRPr>
          </a:p>
          <a:p>
            <a:endParaRPr lang="es-CO" sz="2400" b="1" dirty="0">
              <a:solidFill>
                <a:schemeClr val="tx2"/>
              </a:solidFill>
            </a:endParaRPr>
          </a:p>
          <a:p>
            <a:endParaRPr lang="es-ES" sz="2400" b="1" dirty="0">
              <a:solidFill>
                <a:schemeClr val="tx2"/>
              </a:solidFill>
            </a:endParaRPr>
          </a:p>
          <a:p>
            <a:pPr algn="ctr"/>
            <a:endParaRPr lang="es-ES" sz="2400" dirty="0"/>
          </a:p>
        </p:txBody>
      </p:sp>
      <p:pic>
        <p:nvPicPr>
          <p:cNvPr id="1026" name="Picture 2"/>
          <p:cNvPicPr>
            <a:picLocks noChangeAspect="1" noChangeArrowheads="1"/>
          </p:cNvPicPr>
          <p:nvPr/>
        </p:nvPicPr>
        <p:blipFill>
          <a:blip r:embed="rId2"/>
          <a:srcRect/>
          <a:stretch>
            <a:fillRect/>
          </a:stretch>
        </p:blipFill>
        <p:spPr bwMode="auto">
          <a:xfrm>
            <a:off x="214282" y="214290"/>
            <a:ext cx="3000396" cy="664953"/>
          </a:xfrm>
          <a:prstGeom prst="rect">
            <a:avLst/>
          </a:prstGeom>
          <a:noFill/>
          <a:ln w="9525">
            <a:noFill/>
            <a:miter lim="800000"/>
            <a:headEnd/>
            <a:tailEnd/>
          </a:ln>
        </p:spPr>
      </p:pic>
      <p:pic>
        <p:nvPicPr>
          <p:cNvPr id="1028" name="Picture 4"/>
          <p:cNvPicPr>
            <a:picLocks noChangeAspect="1" noChangeArrowheads="1"/>
          </p:cNvPicPr>
          <p:nvPr/>
        </p:nvPicPr>
        <p:blipFill>
          <a:blip r:embed="rId3"/>
          <a:srcRect/>
          <a:stretch>
            <a:fillRect/>
          </a:stretch>
        </p:blipFill>
        <p:spPr bwMode="auto">
          <a:xfrm>
            <a:off x="8001024" y="142852"/>
            <a:ext cx="915931" cy="857256"/>
          </a:xfrm>
          <a:prstGeom prst="rect">
            <a:avLst/>
          </a:prstGeom>
          <a:noFill/>
          <a:ln w="9525">
            <a:noFill/>
            <a:miter lim="800000"/>
            <a:headEnd/>
            <a:tailEnd/>
          </a:ln>
          <a:effectLst/>
        </p:spPr>
      </p:pic>
      <p:sp>
        <p:nvSpPr>
          <p:cNvPr id="9" name="8 CuadroTexto"/>
          <p:cNvSpPr txBox="1"/>
          <p:nvPr/>
        </p:nvSpPr>
        <p:spPr>
          <a:xfrm>
            <a:off x="428596" y="2357430"/>
            <a:ext cx="8143931" cy="3139321"/>
          </a:xfrm>
          <a:prstGeom prst="rect">
            <a:avLst/>
          </a:prstGeom>
          <a:noFill/>
        </p:spPr>
        <p:txBody>
          <a:bodyPr wrap="square" rtlCol="0">
            <a:spAutoFit/>
          </a:bodyPr>
          <a:lstStyle/>
          <a:p>
            <a:pPr algn="just"/>
            <a:r>
              <a:rPr lang="es-ES" sz="2200" dirty="0">
                <a:solidFill>
                  <a:schemeClr val="tx2"/>
                </a:solidFill>
              </a:rPr>
              <a:t>La Financiera de Desarrollo Territorial S.A. - FINDETER, creada mediante la Ley 57 de 1989, es una sociedad anónima cuyos accionistas son la Nación y los departamentos. Vinculada al Ministerio de Hacienda y Crédito Público, cuenta con personería jurídica, autonomía administrativa y capital propio, su objeto social es la promoción del desarrollo regional y urbano, mediante la financiación y asesoría para el desarrollo de programas y proyectos que mejoren las condiciones de vida de todos los habitantes.</a:t>
            </a:r>
          </a:p>
          <a:p>
            <a:endParaRPr lang="es-ES" sz="2200" dirty="0">
              <a:solidFill>
                <a:schemeClr val="tx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1142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6429396"/>
            <a:ext cx="9144000" cy="42860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357158" y="768561"/>
            <a:ext cx="8501122" cy="4893647"/>
          </a:xfrm>
          <a:prstGeom prst="rect">
            <a:avLst/>
          </a:prstGeom>
          <a:noFill/>
        </p:spPr>
        <p:txBody>
          <a:bodyPr wrap="square" rtlCol="0">
            <a:spAutoFit/>
          </a:bodyPr>
          <a:lstStyle/>
          <a:p>
            <a:endParaRPr lang="es-CO" sz="2400" b="1" dirty="0" smtClean="0">
              <a:solidFill>
                <a:schemeClr val="tx2"/>
              </a:solidFill>
            </a:endParaRPr>
          </a:p>
          <a:p>
            <a:r>
              <a:rPr lang="es-CO" sz="2400" b="1" dirty="0" smtClean="0">
                <a:solidFill>
                  <a:schemeClr val="tx2"/>
                </a:solidFill>
              </a:rPr>
              <a:t>GENERALIDADES DE FINDETER</a:t>
            </a:r>
          </a:p>
          <a:p>
            <a:pPr algn="just"/>
            <a:endParaRPr lang="es-ES" sz="2400" dirty="0">
              <a:solidFill>
                <a:schemeClr val="tx2"/>
              </a:solidFill>
            </a:endParaRPr>
          </a:p>
          <a:p>
            <a:r>
              <a:rPr lang="es-ES" sz="2400" dirty="0"/>
              <a:t> </a:t>
            </a:r>
          </a:p>
          <a:p>
            <a:r>
              <a:rPr lang="es-ES" sz="2400" dirty="0"/>
              <a:t> </a:t>
            </a:r>
          </a:p>
          <a:p>
            <a:r>
              <a:rPr lang="es-ES" sz="2400" dirty="0"/>
              <a:t> </a:t>
            </a:r>
          </a:p>
          <a:p>
            <a:endParaRPr lang="es-ES" sz="2400" dirty="0" smtClean="0">
              <a:solidFill>
                <a:schemeClr val="tx2"/>
              </a:solidFill>
            </a:endParaRPr>
          </a:p>
          <a:p>
            <a:endParaRPr lang="es-CO" sz="2400" dirty="0">
              <a:solidFill>
                <a:schemeClr val="tx2"/>
              </a:solidFill>
            </a:endParaRPr>
          </a:p>
          <a:p>
            <a:endParaRPr lang="es-ES" sz="2400" dirty="0">
              <a:solidFill>
                <a:schemeClr val="tx2"/>
              </a:solidFill>
            </a:endParaRPr>
          </a:p>
          <a:p>
            <a:endParaRPr lang="es-ES" sz="2400" b="1" dirty="0" smtClean="0">
              <a:solidFill>
                <a:schemeClr val="tx2"/>
              </a:solidFill>
            </a:endParaRPr>
          </a:p>
          <a:p>
            <a:endParaRPr lang="es-CO" sz="2400" b="1" dirty="0">
              <a:solidFill>
                <a:schemeClr val="tx2"/>
              </a:solidFill>
            </a:endParaRPr>
          </a:p>
          <a:p>
            <a:endParaRPr lang="es-ES" sz="2400" b="1" dirty="0">
              <a:solidFill>
                <a:schemeClr val="tx2"/>
              </a:solidFill>
            </a:endParaRPr>
          </a:p>
          <a:p>
            <a:pPr algn="ctr"/>
            <a:endParaRPr lang="es-ES" sz="2400" dirty="0"/>
          </a:p>
        </p:txBody>
      </p:sp>
      <p:pic>
        <p:nvPicPr>
          <p:cNvPr id="1026" name="Picture 2"/>
          <p:cNvPicPr>
            <a:picLocks noChangeAspect="1" noChangeArrowheads="1"/>
          </p:cNvPicPr>
          <p:nvPr/>
        </p:nvPicPr>
        <p:blipFill>
          <a:blip r:embed="rId2"/>
          <a:srcRect/>
          <a:stretch>
            <a:fillRect/>
          </a:stretch>
        </p:blipFill>
        <p:spPr bwMode="auto">
          <a:xfrm>
            <a:off x="214282" y="214290"/>
            <a:ext cx="3000396" cy="664953"/>
          </a:xfrm>
          <a:prstGeom prst="rect">
            <a:avLst/>
          </a:prstGeom>
          <a:noFill/>
          <a:ln w="9525">
            <a:noFill/>
            <a:miter lim="800000"/>
            <a:headEnd/>
            <a:tailEnd/>
          </a:ln>
        </p:spPr>
      </p:pic>
      <p:pic>
        <p:nvPicPr>
          <p:cNvPr id="1028" name="Picture 4"/>
          <p:cNvPicPr>
            <a:picLocks noChangeAspect="1" noChangeArrowheads="1"/>
          </p:cNvPicPr>
          <p:nvPr/>
        </p:nvPicPr>
        <p:blipFill>
          <a:blip r:embed="rId3"/>
          <a:srcRect/>
          <a:stretch>
            <a:fillRect/>
          </a:stretch>
        </p:blipFill>
        <p:spPr bwMode="auto">
          <a:xfrm>
            <a:off x="8001024" y="142852"/>
            <a:ext cx="915931" cy="857256"/>
          </a:xfrm>
          <a:prstGeom prst="rect">
            <a:avLst/>
          </a:prstGeom>
          <a:noFill/>
          <a:ln w="9525">
            <a:noFill/>
            <a:miter lim="800000"/>
            <a:headEnd/>
            <a:tailEnd/>
          </a:ln>
          <a:effectLst/>
        </p:spPr>
      </p:pic>
      <p:sp>
        <p:nvSpPr>
          <p:cNvPr id="8" name="7 CuadroTexto"/>
          <p:cNvSpPr txBox="1"/>
          <p:nvPr/>
        </p:nvSpPr>
        <p:spPr>
          <a:xfrm>
            <a:off x="428596" y="1643050"/>
            <a:ext cx="8572560" cy="5078313"/>
          </a:xfrm>
          <a:prstGeom prst="rect">
            <a:avLst/>
          </a:prstGeom>
          <a:noFill/>
        </p:spPr>
        <p:txBody>
          <a:bodyPr wrap="square" rtlCol="0">
            <a:spAutoFit/>
          </a:bodyPr>
          <a:lstStyle/>
          <a:p>
            <a:r>
              <a:rPr lang="es-ES" b="1" dirty="0" smtClean="0">
                <a:solidFill>
                  <a:schemeClr val="tx2"/>
                </a:solidFill>
              </a:rPr>
              <a:t>FINDETER ofrece para proyectos nuevos y existentes, alternativas de financiación para inversión, capital de trabajo y sustitución de deuda en los siguientes sectores:</a:t>
            </a:r>
          </a:p>
          <a:p>
            <a:pPr>
              <a:buFont typeface="Arial" pitchFamily="34" charset="0"/>
              <a:buChar char="•"/>
            </a:pPr>
            <a:endParaRPr lang="es-ES" sz="1600" dirty="0" smtClean="0">
              <a:solidFill>
                <a:schemeClr val="tx2"/>
              </a:solidFill>
            </a:endParaRPr>
          </a:p>
          <a:p>
            <a:pPr>
              <a:buFont typeface="Arial" pitchFamily="34" charset="0"/>
              <a:buChar char="•"/>
            </a:pPr>
            <a:r>
              <a:rPr lang="es-ES" sz="1600" dirty="0" smtClean="0">
                <a:solidFill>
                  <a:schemeClr val="tx2"/>
                </a:solidFill>
              </a:rPr>
              <a:t> Servicios Públicos Domiciliarios</a:t>
            </a:r>
          </a:p>
          <a:p>
            <a:pPr>
              <a:buFont typeface="Arial" pitchFamily="34" charset="0"/>
              <a:buChar char="•"/>
            </a:pPr>
            <a:r>
              <a:rPr lang="es-ES" sz="1600" dirty="0" smtClean="0">
                <a:solidFill>
                  <a:schemeClr val="tx2"/>
                </a:solidFill>
              </a:rPr>
              <a:t> Educación</a:t>
            </a:r>
          </a:p>
          <a:p>
            <a:pPr>
              <a:buFont typeface="Arial" pitchFamily="34" charset="0"/>
              <a:buChar char="•"/>
            </a:pPr>
            <a:r>
              <a:rPr lang="es-ES" sz="1600" dirty="0" smtClean="0">
                <a:solidFill>
                  <a:schemeClr val="tx2"/>
                </a:solidFill>
              </a:rPr>
              <a:t> Salud</a:t>
            </a:r>
          </a:p>
          <a:p>
            <a:pPr>
              <a:buFont typeface="Arial" pitchFamily="34" charset="0"/>
              <a:buChar char="•"/>
            </a:pPr>
            <a:r>
              <a:rPr lang="es-ES" sz="1600" dirty="0" smtClean="0">
                <a:solidFill>
                  <a:schemeClr val="tx2"/>
                </a:solidFill>
              </a:rPr>
              <a:t> Transporte</a:t>
            </a:r>
          </a:p>
          <a:p>
            <a:pPr>
              <a:buFont typeface="Arial" pitchFamily="34" charset="0"/>
              <a:buChar char="•"/>
            </a:pPr>
            <a:r>
              <a:rPr lang="es-ES" sz="1600" dirty="0" smtClean="0">
                <a:solidFill>
                  <a:schemeClr val="tx2"/>
                </a:solidFill>
              </a:rPr>
              <a:t> Vivienda</a:t>
            </a:r>
          </a:p>
          <a:p>
            <a:pPr>
              <a:buFont typeface="Arial" pitchFamily="34" charset="0"/>
              <a:buChar char="•"/>
            </a:pPr>
            <a:r>
              <a:rPr lang="es-ES" sz="1600" dirty="0" smtClean="0">
                <a:solidFill>
                  <a:schemeClr val="tx2"/>
                </a:solidFill>
              </a:rPr>
              <a:t> Maquinaria y Equipo</a:t>
            </a:r>
          </a:p>
          <a:p>
            <a:pPr>
              <a:buFont typeface="Arial" pitchFamily="34" charset="0"/>
              <a:buChar char="•"/>
            </a:pPr>
            <a:r>
              <a:rPr lang="es-ES" sz="1600" dirty="0" smtClean="0">
                <a:solidFill>
                  <a:schemeClr val="tx2"/>
                </a:solidFill>
              </a:rPr>
              <a:t> Turismo</a:t>
            </a:r>
          </a:p>
          <a:p>
            <a:pPr>
              <a:buFont typeface="Arial" pitchFamily="34" charset="0"/>
              <a:buChar char="•"/>
            </a:pPr>
            <a:r>
              <a:rPr lang="es-ES" sz="1600" dirty="0" smtClean="0">
                <a:solidFill>
                  <a:schemeClr val="tx2"/>
                </a:solidFill>
              </a:rPr>
              <a:t> Ambiente</a:t>
            </a:r>
          </a:p>
          <a:p>
            <a:pPr>
              <a:buFont typeface="Arial" pitchFamily="34" charset="0"/>
              <a:buChar char="•"/>
            </a:pPr>
            <a:r>
              <a:rPr lang="es-ES" sz="1600" dirty="0" smtClean="0">
                <a:solidFill>
                  <a:schemeClr val="tx2"/>
                </a:solidFill>
              </a:rPr>
              <a:t> Recuperación, renovación y equipamiento urbano</a:t>
            </a:r>
          </a:p>
          <a:p>
            <a:pPr>
              <a:buFont typeface="Arial" pitchFamily="34" charset="0"/>
              <a:buChar char="•"/>
            </a:pPr>
            <a:r>
              <a:rPr lang="es-ES" sz="1600" dirty="0" smtClean="0">
                <a:solidFill>
                  <a:schemeClr val="tx2"/>
                </a:solidFill>
              </a:rPr>
              <a:t> Centros de comercialización</a:t>
            </a:r>
          </a:p>
          <a:p>
            <a:pPr>
              <a:buFont typeface="Arial" pitchFamily="34" charset="0"/>
              <a:buChar char="•"/>
            </a:pPr>
            <a:r>
              <a:rPr lang="es-ES" sz="1600" dirty="0" smtClean="0">
                <a:solidFill>
                  <a:schemeClr val="tx2"/>
                </a:solidFill>
              </a:rPr>
              <a:t> Plantas de beneficio</a:t>
            </a:r>
          </a:p>
          <a:p>
            <a:pPr>
              <a:buFont typeface="Arial" pitchFamily="34" charset="0"/>
              <a:buChar char="•"/>
            </a:pPr>
            <a:r>
              <a:rPr lang="es-ES" sz="1600" dirty="0" smtClean="0">
                <a:solidFill>
                  <a:schemeClr val="tx2"/>
                </a:solidFill>
              </a:rPr>
              <a:t> Comunicaciones</a:t>
            </a:r>
          </a:p>
          <a:p>
            <a:pPr>
              <a:buFont typeface="Arial" pitchFamily="34" charset="0"/>
              <a:buChar char="•"/>
            </a:pPr>
            <a:r>
              <a:rPr lang="es-ES" sz="1600" dirty="0" smtClean="0">
                <a:solidFill>
                  <a:schemeClr val="tx2"/>
                </a:solidFill>
              </a:rPr>
              <a:t> Deporte, recreación y cultura</a:t>
            </a:r>
          </a:p>
          <a:p>
            <a:pPr>
              <a:buFont typeface="Arial" pitchFamily="34" charset="0"/>
              <a:buChar char="•"/>
            </a:pPr>
            <a:r>
              <a:rPr lang="es-ES" sz="1600" dirty="0" smtClean="0">
                <a:solidFill>
                  <a:schemeClr val="tx2"/>
                </a:solidFill>
              </a:rPr>
              <a:t> Apoyo al Saneamiento Fiscal</a:t>
            </a:r>
          </a:p>
          <a:p>
            <a:pPr>
              <a:buFont typeface="Arial" pitchFamily="34" charset="0"/>
              <a:buChar char="•"/>
            </a:pPr>
            <a:r>
              <a:rPr lang="es-ES" sz="1600" dirty="0" smtClean="0">
                <a:solidFill>
                  <a:schemeClr val="tx2"/>
                </a:solidFill>
              </a:rPr>
              <a:t> Sector Energético</a:t>
            </a:r>
          </a:p>
          <a:p>
            <a:pPr>
              <a:buFont typeface="Arial" pitchFamily="34" charset="0"/>
              <a:buChar char="•"/>
            </a:pPr>
            <a:r>
              <a:rPr lang="es-ES" sz="1600" dirty="0" smtClean="0">
                <a:solidFill>
                  <a:schemeClr val="tx2"/>
                </a:solidFill>
              </a:rPr>
              <a:t> Cadenas Productivas</a:t>
            </a:r>
          </a:p>
          <a:p>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0"/>
            <a:ext cx="9144000" cy="1142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Rectángulo"/>
          <p:cNvSpPr/>
          <p:nvPr/>
        </p:nvSpPr>
        <p:spPr>
          <a:xfrm>
            <a:off x="0" y="6429396"/>
            <a:ext cx="9144000" cy="42860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357158" y="768561"/>
            <a:ext cx="8501122" cy="5262979"/>
          </a:xfrm>
          <a:prstGeom prst="rect">
            <a:avLst/>
          </a:prstGeom>
          <a:noFill/>
        </p:spPr>
        <p:txBody>
          <a:bodyPr wrap="square" rtlCol="0">
            <a:spAutoFit/>
          </a:bodyPr>
          <a:lstStyle/>
          <a:p>
            <a:endParaRPr lang="es-CO" sz="2400" b="1" dirty="0" smtClean="0">
              <a:solidFill>
                <a:schemeClr val="tx2"/>
              </a:solidFill>
            </a:endParaRPr>
          </a:p>
          <a:p>
            <a:r>
              <a:rPr lang="es-CO" sz="2400" b="1" dirty="0" smtClean="0">
                <a:solidFill>
                  <a:schemeClr val="tx2"/>
                </a:solidFill>
              </a:rPr>
              <a:t>GENERALIDADES DE FINDETER</a:t>
            </a:r>
          </a:p>
          <a:p>
            <a:r>
              <a:rPr lang="es-CO" sz="2400" b="1" dirty="0" smtClean="0">
                <a:solidFill>
                  <a:schemeClr val="tx2"/>
                </a:solidFill>
              </a:rPr>
              <a:t>Balance General</a:t>
            </a:r>
          </a:p>
          <a:p>
            <a:pPr algn="just"/>
            <a:endParaRPr lang="es-ES" sz="2400" dirty="0">
              <a:solidFill>
                <a:schemeClr val="tx2"/>
              </a:solidFill>
            </a:endParaRPr>
          </a:p>
          <a:p>
            <a:r>
              <a:rPr lang="es-ES" sz="2400" dirty="0"/>
              <a:t> </a:t>
            </a:r>
          </a:p>
          <a:p>
            <a:r>
              <a:rPr lang="es-ES" sz="2400" dirty="0"/>
              <a:t> </a:t>
            </a:r>
          </a:p>
          <a:p>
            <a:r>
              <a:rPr lang="es-ES" sz="2400" dirty="0"/>
              <a:t> </a:t>
            </a:r>
          </a:p>
          <a:p>
            <a:endParaRPr lang="es-ES" sz="2400" dirty="0" smtClean="0">
              <a:solidFill>
                <a:schemeClr val="tx2"/>
              </a:solidFill>
            </a:endParaRPr>
          </a:p>
          <a:p>
            <a:endParaRPr lang="es-CO" sz="2400" dirty="0">
              <a:solidFill>
                <a:schemeClr val="tx2"/>
              </a:solidFill>
            </a:endParaRPr>
          </a:p>
          <a:p>
            <a:endParaRPr lang="es-ES" sz="2400" dirty="0">
              <a:solidFill>
                <a:schemeClr val="tx2"/>
              </a:solidFill>
            </a:endParaRPr>
          </a:p>
          <a:p>
            <a:endParaRPr lang="es-ES" sz="2400" b="1" dirty="0" smtClean="0">
              <a:solidFill>
                <a:schemeClr val="tx2"/>
              </a:solidFill>
            </a:endParaRPr>
          </a:p>
          <a:p>
            <a:endParaRPr lang="es-CO" sz="2400" b="1" dirty="0">
              <a:solidFill>
                <a:schemeClr val="tx2"/>
              </a:solidFill>
            </a:endParaRPr>
          </a:p>
          <a:p>
            <a:endParaRPr lang="es-ES" sz="2400" b="1" dirty="0">
              <a:solidFill>
                <a:schemeClr val="tx2"/>
              </a:solidFill>
            </a:endParaRPr>
          </a:p>
          <a:p>
            <a:pPr algn="ctr"/>
            <a:endParaRPr lang="es-ES" sz="2400" dirty="0"/>
          </a:p>
        </p:txBody>
      </p:sp>
      <p:pic>
        <p:nvPicPr>
          <p:cNvPr id="1026" name="Picture 2"/>
          <p:cNvPicPr>
            <a:picLocks noChangeAspect="1" noChangeArrowheads="1"/>
          </p:cNvPicPr>
          <p:nvPr/>
        </p:nvPicPr>
        <p:blipFill>
          <a:blip r:embed="rId2"/>
          <a:srcRect/>
          <a:stretch>
            <a:fillRect/>
          </a:stretch>
        </p:blipFill>
        <p:spPr bwMode="auto">
          <a:xfrm>
            <a:off x="214282" y="214290"/>
            <a:ext cx="3000396" cy="664953"/>
          </a:xfrm>
          <a:prstGeom prst="rect">
            <a:avLst/>
          </a:prstGeom>
          <a:noFill/>
          <a:ln w="9525">
            <a:noFill/>
            <a:miter lim="800000"/>
            <a:headEnd/>
            <a:tailEnd/>
          </a:ln>
        </p:spPr>
      </p:pic>
      <p:pic>
        <p:nvPicPr>
          <p:cNvPr id="1028" name="Picture 4"/>
          <p:cNvPicPr>
            <a:picLocks noChangeAspect="1" noChangeArrowheads="1"/>
          </p:cNvPicPr>
          <p:nvPr/>
        </p:nvPicPr>
        <p:blipFill>
          <a:blip r:embed="rId3"/>
          <a:srcRect/>
          <a:stretch>
            <a:fillRect/>
          </a:stretch>
        </p:blipFill>
        <p:spPr bwMode="auto">
          <a:xfrm>
            <a:off x="8001024" y="142852"/>
            <a:ext cx="915931" cy="857256"/>
          </a:xfrm>
          <a:prstGeom prst="rect">
            <a:avLst/>
          </a:prstGeom>
          <a:noFill/>
          <a:ln w="9525">
            <a:noFill/>
            <a:miter lim="800000"/>
            <a:headEnd/>
            <a:tailEnd/>
          </a:ln>
          <a:effectLst/>
        </p:spPr>
      </p:pic>
      <p:pic>
        <p:nvPicPr>
          <p:cNvPr id="2050" name="Picture 2"/>
          <p:cNvPicPr>
            <a:picLocks noChangeAspect="1" noChangeArrowheads="1"/>
          </p:cNvPicPr>
          <p:nvPr/>
        </p:nvPicPr>
        <p:blipFill>
          <a:blip r:embed="rId4"/>
          <a:srcRect/>
          <a:stretch>
            <a:fillRect/>
          </a:stretch>
        </p:blipFill>
        <p:spPr bwMode="auto">
          <a:xfrm>
            <a:off x="928662" y="2143116"/>
            <a:ext cx="7484383" cy="414340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128</TotalTime>
  <Words>540</Words>
  <Application>Microsoft Office PowerPoint</Application>
  <PresentationFormat>Presentación en pantalla (4:3)</PresentationFormat>
  <Paragraphs>282</Paragraphs>
  <Slides>22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22</vt:i4>
      </vt:variant>
    </vt:vector>
  </HeadingPairs>
  <TitlesOfParts>
    <vt:vector size="26" baseType="lpstr">
      <vt:lpstr>Arial</vt:lpstr>
      <vt:lpstr>Calibri</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PERSONAL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PERSONAL</dc:creator>
  <cp:lastModifiedBy>Generico Pat Biblioteca</cp:lastModifiedBy>
  <cp:revision>18</cp:revision>
  <dcterms:created xsi:type="dcterms:W3CDTF">2009-07-14T01:40:07Z</dcterms:created>
  <dcterms:modified xsi:type="dcterms:W3CDTF">2017-12-11T17:26:34Z</dcterms:modified>
</cp:coreProperties>
</file>