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7" r:id="rId2"/>
    <p:sldId id="258" r:id="rId3"/>
    <p:sldId id="286" r:id="rId4"/>
    <p:sldId id="296" r:id="rId5"/>
    <p:sldId id="288" r:id="rId6"/>
    <p:sldId id="294" r:id="rId7"/>
    <p:sldId id="297" r:id="rId8"/>
    <p:sldId id="298" r:id="rId9"/>
    <p:sldId id="295" r:id="rId10"/>
    <p:sldId id="290" r:id="rId11"/>
    <p:sldId id="299" r:id="rId12"/>
    <p:sldId id="291" r:id="rId13"/>
    <p:sldId id="292" r:id="rId14"/>
    <p:sldId id="300" r:id="rId15"/>
    <p:sldId id="287" r:id="rId16"/>
    <p:sldId id="269" r:id="rId17"/>
  </p:sldIdLst>
  <p:sldSz cx="9144000" cy="6858000" type="screen4x3"/>
  <p:notesSz cx="7315200" cy="96012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94660"/>
  </p:normalViewPr>
  <p:slideViewPr>
    <p:cSldViewPr>
      <p:cViewPr varScale="1">
        <p:scale>
          <a:sx n="70" d="100"/>
          <a:sy n="70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2C26CA-96C4-4F79-9D9A-70ECF3ECEF92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B88929D-73F3-4B81-AD0B-D7BA4B336E4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929D-73F3-4B81-AD0B-D7BA4B336E45}" type="slidenum">
              <a:rPr lang="es-CO" smtClean="0"/>
              <a:pPr/>
              <a:t>2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8297-9CA6-48CF-A5FB-B25624D225BC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E083-4222-4C91-B23C-6A0EB8BA407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5777-D552-415B-A41A-1C3E5B4190D4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1802-DAA3-496B-A089-505FB528456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2E4A-B98D-4D38-BA89-B6723AE289D2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5B7C7-1B79-45A5-B31C-5E1091FFA0C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6C5D3-06FF-431D-AD65-3B51FCA7F9C7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8016-7226-47BF-A0AA-65996321E4F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AF1F-3E10-4292-8912-892FCCBF099D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1E5F-5B4E-4C54-8801-63C4310ED10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9B31-EA60-4A10-8E2B-EF013DEC6545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EE0A-823E-4840-8ECA-298568E2FB2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D57F-FD9B-4481-A26D-FCDB67319BFA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8FC3-767C-45F3-9C3B-D6832337AA3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EB1D-CC4C-4F5E-8FB7-063156F61126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0F51-B120-4301-891E-091F027CB8C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27B4-A932-4031-8274-6C3F1A2801EC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4ACA-93D9-4645-A606-5264A22FA98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146B-2880-4345-ACB0-BA508DE53575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5D39-5197-464A-92F0-290573FBDC8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E23E-8634-4E86-8DC6-EF629EE85A15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FEC3-FAEA-47A3-A2DF-0CB66BDE6FC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7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DE04-BC09-4D3E-932D-D4D1BA8E785D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DEC7B-A3DD-4E22-AF75-F2E53ABB810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1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61BAAA-C0A8-4200-8767-F2E8C2CE797E}" type="datetimeFigureOut">
              <a:rPr lang="es-CO"/>
              <a:pPr>
                <a:defRPr/>
              </a:pPr>
              <a:t>7/12/2017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194B6F-E9D2-447A-9617-D80F73754F1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5" r:id="rId2"/>
    <p:sldLayoutId id="214748374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6" r:id="rId9"/>
    <p:sldLayoutId id="2147483741" r:id="rId10"/>
    <p:sldLayoutId id="2147483742" r:id="rId11"/>
    <p:sldLayoutId id="214748374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5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Anexo10_estudio_financiero.x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../../Documentos_Alejandro/Aluros/SISOP/FrontEnd%20SISOP%20Estandar.mdb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3278186"/>
            <a:ext cx="9144000" cy="37240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 smtClean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ALEJANDRO </a:t>
            </a:r>
            <a:r>
              <a:rPr lang="es-ES" sz="2400" b="1" cap="all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Uribe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gency FB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ESPECIALIZACIÓN GERENCIA COMERCIAL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 smtClean="0">
              <a:ln w="9000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gency FB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 smtClean="0">
              <a:ln w="9000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gency FB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 smtClean="0">
              <a:ln w="9000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gency FB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 smtClean="0">
              <a:ln w="9000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gency FB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30 </a:t>
            </a:r>
            <a:r>
              <a:rPr lang="es-ES" sz="2400" b="1" cap="all" dirty="0" err="1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sep</a:t>
            </a:r>
            <a:r>
              <a:rPr lang="es-ES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 2010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>
              <a:ln w="9000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5125" name="Imagen 1" descr="http://www.fundacionjuventud.org/site/img/logo_saba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444" y="5042694"/>
            <a:ext cx="63658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05273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PLAN DE NEGOCIO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85986"/>
          <a:stretch>
            <a:fillRect/>
          </a:stretch>
        </p:blipFill>
        <p:spPr bwMode="auto">
          <a:xfrm>
            <a:off x="179512" y="1988841"/>
            <a:ext cx="8705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548680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Estudio Administrativo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23528" y="1700808"/>
            <a:ext cx="856895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s-ES_tradnl" sz="1900" b="1" dirty="0" smtClean="0">
                <a:solidFill>
                  <a:srgbClr val="C00000"/>
                </a:solidFill>
                <a:latin typeface="Agency FB" pitchFamily="34" charset="0"/>
              </a:rPr>
              <a:t>Direccionamiento estratégico de la empresa:</a:t>
            </a:r>
            <a:endParaRPr lang="es-CO" sz="1900" b="1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sz="1900" b="1" dirty="0" smtClean="0">
                <a:latin typeface="Agency FB" pitchFamily="34" charset="0"/>
              </a:rPr>
              <a:t>Misión: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Ofrecemos y desarrollamos TI + Bogotá + satisfaciendo expectativas + respaldo y garantía</a:t>
            </a:r>
          </a:p>
          <a:p>
            <a:pPr algn="just">
              <a:buFont typeface="Arial" pitchFamily="34" charset="0"/>
              <a:buChar char="•"/>
            </a:pPr>
            <a:endParaRPr lang="es-ES_tradnl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sz="1900" b="1" dirty="0" smtClean="0">
                <a:latin typeface="Agency FB" pitchFamily="34" charset="0"/>
              </a:rPr>
              <a:t>Visión: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2.014 más de 200 licencias y 70 proyectos, conocimiento en mercado minorista</a:t>
            </a:r>
          </a:p>
          <a:p>
            <a:pPr algn="just">
              <a:buFont typeface="Arial" pitchFamily="34" charset="0"/>
              <a:buChar char="•"/>
            </a:pPr>
            <a:endParaRPr lang="es-CO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sz="1900" b="1" dirty="0" smtClean="0">
                <a:latin typeface="Agency FB" pitchFamily="34" charset="0"/>
              </a:rPr>
              <a:t>Valores: </a:t>
            </a:r>
            <a:r>
              <a:rPr lang="es-ES_tradnl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Orientación al cliente, Honestidad, Interés por las personas, Trabajo en equipo,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Excelencia</a:t>
            </a:r>
          </a:p>
          <a:p>
            <a:pPr algn="just"/>
            <a:endParaRPr lang="es-CO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sz="1900" b="1" dirty="0" smtClean="0">
                <a:latin typeface="Agency FB" pitchFamily="34" charset="0"/>
              </a:rPr>
              <a:t>Política Institucional: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proyectos exitosos + cumplir expectativas + tiempo acordado + generen rentabilidad + seguridad de la información + compromiso objetivos gerencia + trabajo con empatía</a:t>
            </a:r>
          </a:p>
          <a:p>
            <a:pPr algn="just">
              <a:buFont typeface="Arial" pitchFamily="34" charset="0"/>
              <a:buChar char="•"/>
            </a:pPr>
            <a:endParaRPr lang="es-CO" sz="19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algn="just"/>
            <a:endParaRPr lang="es-CO" sz="1900" b="1" dirty="0" smtClean="0">
              <a:latin typeface="Agency FB" pitchFamily="34" charset="0"/>
            </a:endParaRPr>
          </a:p>
          <a:p>
            <a:pPr algn="just"/>
            <a:endParaRPr lang="es-CO" sz="1900" b="1" dirty="0" smtClean="0">
              <a:latin typeface="Agency FB" pitchFamily="34" charset="0"/>
            </a:endParaRPr>
          </a:p>
          <a:p>
            <a:pPr algn="just"/>
            <a:endParaRPr lang="es-CO" sz="1900" b="1" dirty="0" smtClean="0">
              <a:latin typeface="Agency FB" pitchFamily="34" charset="0"/>
            </a:endParaRPr>
          </a:p>
          <a:p>
            <a:pPr algn="just"/>
            <a:endParaRPr lang="es-CO" sz="1900" b="1" dirty="0" smtClean="0">
              <a:latin typeface="Agency FB" pitchFamily="34" charset="0"/>
            </a:endParaRPr>
          </a:p>
          <a:p>
            <a:pPr algn="just"/>
            <a:endParaRPr lang="es-CO" sz="1900" b="1" dirty="0" smtClean="0">
              <a:latin typeface="Agency FB" pitchFamily="34" charset="0"/>
            </a:endParaRPr>
          </a:p>
          <a:p>
            <a:pPr algn="just"/>
            <a:endParaRPr lang="es-CO" sz="1900" b="1" dirty="0">
              <a:latin typeface="Agency FB" pitchFamily="34" charset="0"/>
            </a:endParaRPr>
          </a:p>
          <a:p>
            <a:endParaRPr lang="es-CO" sz="1900" b="1" dirty="0">
              <a:latin typeface="Agency FB" pitchFamily="34" charset="0"/>
            </a:endParaRPr>
          </a:p>
        </p:txBody>
      </p:sp>
      <p:pic>
        <p:nvPicPr>
          <p:cNvPr id="7170" name="Picture 2" descr="G:\Documentos_Alejandro\Mis imágenes\Imagenes varias\grupo sistem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980727"/>
            <a:ext cx="1589618" cy="117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548680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Estudio Administrativo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331640" y="1700808"/>
            <a:ext cx="756084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s-ES_tradnl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Dimensiones estratégicas: (objetivos</a:t>
            </a:r>
          </a:p>
          <a:p>
            <a:pPr algn="just"/>
            <a:r>
              <a:rPr lang="es-ES_tradnl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    para cada dimensión)</a:t>
            </a:r>
            <a:endParaRPr lang="es-CO" sz="19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lvl="0"/>
            <a:endParaRPr lang="es-CO" sz="1900" b="1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0"/>
            <a:r>
              <a:rPr lang="es-CO" sz="1900" b="1" dirty="0" smtClean="0">
                <a:solidFill>
                  <a:srgbClr val="C00000"/>
                </a:solidFill>
                <a:latin typeface="Agency FB" pitchFamily="34" charset="0"/>
              </a:rPr>
              <a:t>Organización</a:t>
            </a:r>
          </a:p>
          <a:p>
            <a:pPr algn="just">
              <a:buFont typeface="Arial" pitchFamily="34" charset="0"/>
              <a:buChar char="•"/>
            </a:pPr>
            <a:endParaRPr lang="es-ES_tradnl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sz="1900" b="1" dirty="0" smtClean="0">
              <a:latin typeface="Agency FB" pitchFamily="34" charset="0"/>
            </a:endParaRPr>
          </a:p>
          <a:p>
            <a:pPr algn="just"/>
            <a:endParaRPr lang="es-ES_tradnl" sz="1900" b="1" dirty="0" smtClean="0">
              <a:latin typeface="Agency FB" pitchFamily="34" charset="0"/>
            </a:endParaRPr>
          </a:p>
          <a:p>
            <a:pPr algn="just"/>
            <a:endParaRPr lang="es-ES_tradnl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sz="1900" b="1" dirty="0" smtClean="0"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sz="1900" b="1" dirty="0" smtClean="0">
                <a:latin typeface="Agency FB" pitchFamily="34" charset="0"/>
              </a:rPr>
              <a:t>Cargos</a:t>
            </a:r>
            <a:endParaRPr lang="es-CO" sz="19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_tradnl" sz="1900" b="1" dirty="0" smtClean="0">
              <a:latin typeface="Agency FB" pitchFamily="34" charset="0"/>
            </a:endParaRPr>
          </a:p>
        </p:txBody>
      </p:sp>
      <p:pic>
        <p:nvPicPr>
          <p:cNvPr id="8194" name="Picture 2" descr="G:\Documentos_Alejandro\Mis imágenes\Imagenes varias\maripo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764704"/>
            <a:ext cx="1348788" cy="910432"/>
          </a:xfrm>
          <a:prstGeom prst="rect">
            <a:avLst/>
          </a:prstGeom>
          <a:noFill/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779912" y="3233013"/>
          <a:ext cx="4104456" cy="228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Organization Chart" r:id="rId6" imgW="3651120" imgH="2031840" progId="OrgPlusWOPX.4">
                  <p:embed/>
                </p:oleObj>
              </mc:Choice>
              <mc:Fallback>
                <p:oleObj name="Organization Chart" r:id="rId6" imgW="3651120" imgH="2031840" progId="OrgPlusWOPX.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233013"/>
                        <a:ext cx="4104456" cy="2284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703342"/>
            <a:ext cx="3074293" cy="114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714356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Estudio legal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23530" y="1484784"/>
            <a:ext cx="777686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Proceso Creación Empresa: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Idea de negocio o plan de empresa con Bogotá Emprende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Consultas:</a:t>
            </a:r>
          </a:p>
          <a:p>
            <a:pPr lvl="2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Nombre de Empresa</a:t>
            </a:r>
          </a:p>
          <a:p>
            <a:pPr lvl="2">
              <a:buFont typeface="Arial" pitchFamily="34" charset="0"/>
              <a:buChar char="•"/>
            </a:pPr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Tipo de Sociedad: SAS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RUT: Registro Único Tributario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Elaborar el documento de constitución de la sociedad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Registro Único Empresarial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Registro con otras entidades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Registro Matrícula Mercantil Cámara de Comercio de Bogotá</a:t>
            </a:r>
          </a:p>
          <a:p>
            <a:endParaRPr lang="es-CO" sz="2000" dirty="0">
              <a:latin typeface="Agency FB" pitchFamily="34" charset="0"/>
            </a:endParaRPr>
          </a:p>
        </p:txBody>
      </p:sp>
      <p:pic>
        <p:nvPicPr>
          <p:cNvPr id="12290" name="Picture 2" descr="http://t1.gstatic.com/images?q=tbn:ANd9GcTqyHBY5AO_xLbEX_LhdCWSEn9mhfbEhIo6zQPwQhXfi4Nm_40&amp;t=1&amp;h=189&amp;w=196&amp;usg=__onaB2yzY6strqRaF9yYszszY_P0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6532" y="2348880"/>
            <a:ext cx="1783940" cy="1728192"/>
          </a:xfrm>
          <a:prstGeom prst="rect">
            <a:avLst/>
          </a:prstGeom>
          <a:noFill/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23528" y="4841865"/>
            <a:ext cx="77768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Responsabilidades ante la Dirección de impuestos DIAN: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Impuesto a las ventas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Retención en la fuente e impuesto de renta</a:t>
            </a:r>
          </a:p>
          <a:p>
            <a:pPr lvl="1"/>
            <a:endParaRPr lang="es-CO" sz="2000" b="1" dirty="0" smtClean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714356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Estudio económico y financiero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611561" y="1484784"/>
            <a:ext cx="1872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Punto de Equilibrio</a:t>
            </a:r>
          </a:p>
          <a:p>
            <a:pPr algn="just"/>
            <a:endParaRPr lang="es-CO" sz="2000" dirty="0"/>
          </a:p>
          <a:p>
            <a:endParaRPr lang="es-CO" sz="2000" dirty="0">
              <a:latin typeface="Agency FB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60849"/>
            <a:ext cx="3233043" cy="246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060849"/>
            <a:ext cx="3988288" cy="246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39552" y="4797152"/>
            <a:ext cx="1872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latin typeface="Agency FB" pitchFamily="34" charset="0"/>
              </a:rPr>
              <a:t>Financiación</a:t>
            </a:r>
          </a:p>
          <a:p>
            <a:pPr algn="just"/>
            <a:endParaRPr lang="es-CO" sz="2000" dirty="0"/>
          </a:p>
          <a:p>
            <a:endParaRPr lang="es-CO" sz="2000" dirty="0">
              <a:latin typeface="Agency FB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86916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714356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Estudio económico y financiero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611560" y="1484784"/>
            <a:ext cx="4824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La administración de los recursos:</a:t>
            </a:r>
            <a:endParaRPr lang="es-CO" sz="2000" dirty="0">
              <a:solidFill>
                <a:srgbClr val="C00000"/>
              </a:solidFill>
              <a:latin typeface="Agency FB" pitchFamily="34" charset="0"/>
            </a:endParaRPr>
          </a:p>
          <a:p>
            <a:endParaRPr lang="es-CO" sz="2000" dirty="0">
              <a:latin typeface="Agency FB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95536" y="1916833"/>
            <a:ext cx="61206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Presupuesto de Ingresos y Egresos</a:t>
            </a:r>
          </a:p>
          <a:p>
            <a:pPr lvl="0">
              <a:buFont typeface="Arial" pitchFamily="34" charset="0"/>
              <a:buChar char="•"/>
            </a:pPr>
            <a:endParaRPr lang="es-CO" sz="2000" b="1" dirty="0" smtClean="0"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Balance general</a:t>
            </a:r>
          </a:p>
          <a:p>
            <a:pPr lvl="0">
              <a:buFont typeface="Arial" pitchFamily="34" charset="0"/>
              <a:buChar char="•"/>
            </a:pP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Estado de resultados.</a:t>
            </a:r>
          </a:p>
          <a:p>
            <a:pPr lvl="0">
              <a:buFont typeface="Arial" pitchFamily="34" charset="0"/>
              <a:buChar char="•"/>
            </a:pPr>
            <a:endParaRPr lang="es-CO" sz="2000" b="1" dirty="0" smtClean="0"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Flujo de caja.</a:t>
            </a:r>
          </a:p>
          <a:p>
            <a:pPr lvl="0">
              <a:buFont typeface="Arial" pitchFamily="34" charset="0"/>
              <a:buChar char="•"/>
            </a:pP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Indicadores Financieros y Análisis Financiero: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(VPN) al finalizar el tercer año de operación es de $ 233.345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La (TIR) del proyecto es del 21%</a:t>
            </a:r>
          </a:p>
          <a:p>
            <a:pPr lvl="1">
              <a:buFont typeface="Arial" pitchFamily="34" charset="0"/>
              <a:buChar char="•"/>
            </a:pPr>
            <a:r>
              <a:rPr lang="es-CO" sz="2000" b="1" dirty="0" err="1" smtClean="0">
                <a:latin typeface="Agency FB" pitchFamily="34" charset="0"/>
              </a:rPr>
              <a:t>Payback</a:t>
            </a:r>
            <a:r>
              <a:rPr lang="es-CO" sz="2000" b="1" dirty="0" smtClean="0">
                <a:latin typeface="Agency FB" pitchFamily="34" charset="0"/>
              </a:rPr>
              <a:t> es de tres años.</a:t>
            </a:r>
          </a:p>
          <a:p>
            <a:pPr lvl="0">
              <a:buFont typeface="Arial" pitchFamily="34" charset="0"/>
              <a:buChar char="•"/>
            </a:pP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endParaRPr lang="es-CO" sz="2000" b="1" dirty="0" smtClean="0">
              <a:latin typeface="Agency FB" pitchFamily="34" charset="0"/>
            </a:endParaRPr>
          </a:p>
        </p:txBody>
      </p:sp>
      <p:pic>
        <p:nvPicPr>
          <p:cNvPr id="31746" name="Picture 2" descr="G:\Documentos_Alejandro\Mis imágenes\Imagenes varias\wses033136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9755" y="2780928"/>
            <a:ext cx="2070717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714356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PREGUNTAS</a:t>
            </a:r>
            <a:endParaRPr lang="es-ES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gency FB" pitchFamily="34" charset="0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G:\Documentos_Alejandro\Mis imágenes\Imagenes varias\conflictolabo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039" y="2276872"/>
            <a:ext cx="4479925" cy="223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G:\Documentos_Alejandro\Mis imágenes\Imagenes varias\thank 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9" y="2071689"/>
            <a:ext cx="210502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6" y="-27383"/>
            <a:ext cx="9163051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571480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AGENDA</a:t>
            </a:r>
            <a:endParaRPr lang="es-ES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gency FB" pitchFamily="34" charset="0"/>
              <a:cs typeface="+mn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91680" y="2204865"/>
            <a:ext cx="468052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  <a:latin typeface="Agency FB" pitchFamily="34" charset="0"/>
              </a:rPr>
              <a:t>Resumen Ejecutivo</a:t>
            </a:r>
            <a:endParaRPr lang="es-CO" sz="2000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000" b="1" dirty="0" smtClean="0">
                <a:latin typeface="Agency FB" pitchFamily="34" charset="0"/>
              </a:rPr>
              <a:t>Desarrollo por Módulos de Estudio:</a:t>
            </a:r>
            <a:endParaRPr lang="es-CO" sz="2000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  <a:latin typeface="Agency FB" pitchFamily="34" charset="0"/>
              </a:rPr>
              <a:t>Análisis del entorno </a:t>
            </a:r>
            <a:endParaRPr lang="es-CO" sz="2000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>
                <a:latin typeface="Agency FB" pitchFamily="34" charset="0"/>
              </a:rPr>
              <a:t>Estrategia de mercadeo </a:t>
            </a:r>
            <a:endParaRPr lang="es-CO" sz="2000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  <a:latin typeface="Agency FB" pitchFamily="34" charset="0"/>
              </a:rPr>
              <a:t>Técnico </a:t>
            </a:r>
            <a:endParaRPr lang="es-CO" sz="2000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>
                <a:latin typeface="Agency FB" pitchFamily="34" charset="0"/>
              </a:rPr>
              <a:t>Administrativo </a:t>
            </a:r>
            <a:endParaRPr lang="es-CO" sz="2000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  <a:latin typeface="Agency FB" pitchFamily="34" charset="0"/>
              </a:rPr>
              <a:t>Legal </a:t>
            </a:r>
            <a:endParaRPr lang="es-CO" sz="2000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>
                <a:latin typeface="Agency FB" pitchFamily="34" charset="0"/>
              </a:rPr>
              <a:t>Económico y financiero </a:t>
            </a:r>
            <a:endParaRPr lang="es-CO" sz="2000" dirty="0" smtClean="0"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  <a:latin typeface="Agency FB" pitchFamily="34" charset="0"/>
              </a:rPr>
              <a:t>Preguntas del Jurado</a:t>
            </a:r>
            <a:endParaRPr lang="es-CO" sz="2000" dirty="0">
              <a:solidFill>
                <a:srgbClr val="C0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714356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RESUMEN EJECUTIVO</a:t>
            </a:r>
            <a:endParaRPr lang="es-ES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gency FB" pitchFamily="34" charset="0"/>
              <a:cs typeface="+mn-cs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79512" y="1484784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Objetivo</a:t>
            </a:r>
            <a:r>
              <a:rPr lang="es-CO" sz="2000" b="1" dirty="0" smtClean="0">
                <a:latin typeface="Agency FB" pitchFamily="34" charset="0"/>
              </a:rPr>
              <a:t>: Elaborar el plan de Negocio de </a:t>
            </a:r>
            <a:r>
              <a:rPr lang="es-CO" sz="2000" b="1" dirty="0" err="1" smtClean="0">
                <a:solidFill>
                  <a:srgbClr val="C00000"/>
                </a:solidFill>
                <a:latin typeface="Agency FB" pitchFamily="34" charset="0"/>
              </a:rPr>
              <a:t>Aluros</a:t>
            </a:r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 Software </a:t>
            </a:r>
            <a:r>
              <a:rPr lang="es-CO" sz="2000" b="1" dirty="0" smtClean="0">
                <a:latin typeface="Agency FB" pitchFamily="34" charset="0"/>
              </a:rPr>
              <a:t>(Licenciamiento de software Sisop y Soluciones de tecnologías de información) que permita evaluar la viabilidad técnica, </a:t>
            </a:r>
            <a:r>
              <a:rPr lang="es-CO" sz="2000" b="1" dirty="0" err="1" smtClean="0">
                <a:latin typeface="Agency FB" pitchFamily="34" charset="0"/>
              </a:rPr>
              <a:t>fianciera</a:t>
            </a:r>
            <a:r>
              <a:rPr lang="es-CO" sz="2000" b="1" dirty="0" smtClean="0">
                <a:latin typeface="Agency FB" pitchFamily="34" charset="0"/>
              </a:rPr>
              <a:t> y de mercado de la empresa.</a:t>
            </a:r>
          </a:p>
          <a:p>
            <a:pPr algn="just"/>
            <a:endParaRPr lang="es-CO" sz="2000" b="1" dirty="0" smtClean="0">
              <a:latin typeface="Agency FB" pitchFamily="34" charset="0"/>
            </a:endParaRPr>
          </a:p>
          <a:p>
            <a:pPr algn="just"/>
            <a:endParaRPr lang="es-CO" sz="2000" b="1" dirty="0">
              <a:solidFill>
                <a:srgbClr val="C00000"/>
              </a:solidFill>
              <a:latin typeface="Agency FB" pitchFamily="34" charset="0"/>
            </a:endParaRPr>
          </a:p>
          <a:p>
            <a:endParaRPr lang="es-CO" sz="2000" dirty="0">
              <a:latin typeface="Agency FB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51520" y="2694400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SISOP integra en una aplicación:</a:t>
            </a:r>
          </a:p>
          <a:p>
            <a:pPr algn="just"/>
            <a:r>
              <a:rPr lang="es-CO" sz="2000" b="1" dirty="0" smtClean="0">
                <a:latin typeface="Agency FB" pitchFamily="34" charset="0"/>
              </a:rPr>
              <a:t>** Ediciones y parámetros:</a:t>
            </a:r>
          </a:p>
          <a:p>
            <a:pPr algn="just"/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** Gestión de inventarios: </a:t>
            </a:r>
          </a:p>
          <a:p>
            <a:pPr algn="just"/>
            <a:r>
              <a:rPr lang="es-CO" sz="2000" b="1" dirty="0" smtClean="0">
                <a:latin typeface="Agency FB" pitchFamily="34" charset="0"/>
              </a:rPr>
              <a:t>** Facturación, Ventas Y Cuentas por Cobrar.</a:t>
            </a:r>
          </a:p>
          <a:p>
            <a:pPr algn="just"/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** Pedidos, Órdenes de Compra, Cuentas por Pagar </a:t>
            </a:r>
          </a:p>
          <a:p>
            <a:pPr algn="just"/>
            <a:r>
              <a:rPr lang="es-CO" sz="2000" b="1" dirty="0" smtClean="0">
                <a:latin typeface="Agency FB" pitchFamily="34" charset="0"/>
              </a:rPr>
              <a:t>** Gestión de obras y Requerimientos de Materiales.</a:t>
            </a:r>
          </a:p>
          <a:p>
            <a:pPr algn="just"/>
            <a:endParaRPr lang="es-CO" sz="2000" dirty="0" smtClean="0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51520" y="4581128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CO" sz="2000" dirty="0" smtClean="0"/>
          </a:p>
          <a:p>
            <a:pPr algn="just"/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Conclusión:</a:t>
            </a:r>
          </a:p>
          <a:p>
            <a:pPr algn="just"/>
            <a:r>
              <a:rPr lang="es-CO" sz="2000" b="1" dirty="0" smtClean="0">
                <a:latin typeface="Agency FB" pitchFamily="34" charset="0"/>
              </a:rPr>
              <a:t>** </a:t>
            </a:r>
            <a:r>
              <a:rPr lang="es-CO" sz="2000" b="1" dirty="0" err="1" smtClean="0">
                <a:latin typeface="Agency FB" pitchFamily="34" charset="0"/>
              </a:rPr>
              <a:t>Aluros</a:t>
            </a:r>
            <a:r>
              <a:rPr lang="es-CO" sz="2000" b="1" dirty="0" smtClean="0">
                <a:latin typeface="Agency FB" pitchFamily="34" charset="0"/>
              </a:rPr>
              <a:t> Software es viable desde el punto de vista técnica, financiero y de mercado.</a:t>
            </a:r>
          </a:p>
          <a:p>
            <a:pPr algn="just"/>
            <a:endParaRPr lang="es-CO" sz="2000" b="1" dirty="0">
              <a:solidFill>
                <a:srgbClr val="C00000"/>
              </a:solidFill>
              <a:latin typeface="Agency FB" pitchFamily="34" charset="0"/>
            </a:endParaRPr>
          </a:p>
          <a:p>
            <a:endParaRPr lang="es-CO" sz="2000" dirty="0">
              <a:latin typeface="Agency FB" pitchFamily="34" charset="0"/>
            </a:endParaRPr>
          </a:p>
        </p:txBody>
      </p:sp>
      <p:pic>
        <p:nvPicPr>
          <p:cNvPr id="1026" name="Picture 2" descr="G:\Documentos_Alejandro\Mis imágenes\Imagenes varias\globaliza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24944"/>
            <a:ext cx="316835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2095" y="131018"/>
            <a:ext cx="56102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620688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Análisis del entorno</a:t>
            </a:r>
            <a:endParaRPr lang="es-ES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gency FB" pitchFamily="34" charset="0"/>
              <a:cs typeface="+mn-cs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79512" y="1484784"/>
            <a:ext cx="8712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CO" sz="2000" b="1" dirty="0" err="1" smtClean="0">
                <a:solidFill>
                  <a:srgbClr val="C00000"/>
                </a:solidFill>
                <a:latin typeface="Agency FB" pitchFamily="34" charset="0"/>
              </a:rPr>
              <a:t>Macroentorno</a:t>
            </a:r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 Económico, Político, Social Y Legal</a:t>
            </a:r>
          </a:p>
          <a:p>
            <a:pPr algn="just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Desempleo, Crecimiento de la economía – PIB, IPC, IPP, Población, Evolución tecnológica, Comercio al por menor, Tasas de Interés, TRM, Evolución tecnológica en Colombia y crecimiento sector software</a:t>
            </a:r>
          </a:p>
          <a:p>
            <a:pPr algn="just"/>
            <a:endParaRPr lang="es-CO" sz="2000" b="1" dirty="0" smtClean="0">
              <a:solidFill>
                <a:srgbClr val="C00000"/>
              </a:solidFill>
              <a:latin typeface="Agency FB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51520" y="3140968"/>
            <a:ext cx="87129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CO" sz="2000" b="1" dirty="0" err="1" smtClean="0">
                <a:solidFill>
                  <a:srgbClr val="C00000"/>
                </a:solidFill>
                <a:latin typeface="Agency FB" pitchFamily="34" charset="0"/>
              </a:rPr>
              <a:t>Microentorno</a:t>
            </a:r>
            <a:endParaRPr lang="es-CO" sz="2000" b="1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CIIU: 7220 Consultores y suministro en programas de informática</a:t>
            </a:r>
          </a:p>
          <a:p>
            <a:pPr algn="just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Mercado potencial: Total $ 87mil MM	</a:t>
            </a:r>
          </a:p>
          <a:p>
            <a:pPr algn="just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Opciones financiación: Banca oportunidades Banco Agrario </a:t>
            </a:r>
          </a:p>
          <a:p>
            <a:pPr lvl="0" algn="just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Competencia: </a:t>
            </a:r>
          </a:p>
          <a:p>
            <a:pPr lvl="1" algn="just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Directa: Servicios - 230 empresas: empleados &gt;25, ventas &lt; 1.300 MM., SISOP: 30 empresas</a:t>
            </a:r>
          </a:p>
          <a:p>
            <a:pPr lvl="1" algn="just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Indirecta: </a:t>
            </a:r>
            <a:r>
              <a:rPr lang="es-CO" sz="2000" b="1" dirty="0" err="1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freelance</a:t>
            </a: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 y </a:t>
            </a:r>
            <a:r>
              <a:rPr lang="es-CO" sz="2000" b="1" dirty="0" err="1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Sw</a:t>
            </a: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s-CO" sz="2000" b="1" dirty="0" err="1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opensource</a:t>
            </a: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Segmentación: comercio minorista Bogotá, ventas &lt; $ 2mil MM: 900 empresas. </a:t>
            </a:r>
          </a:p>
          <a:p>
            <a:pPr lvl="1" algn="just">
              <a:buFont typeface="Arial" pitchFamily="34" charset="0"/>
              <a:buChar char="•"/>
            </a:pP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algn="just"/>
            <a:endParaRPr lang="es-CO" sz="2000" b="1" dirty="0" smtClean="0">
              <a:solidFill>
                <a:srgbClr val="C00000"/>
              </a:solidFill>
              <a:latin typeface="Agency FB" pitchFamily="34" charset="0"/>
            </a:endParaRPr>
          </a:p>
        </p:txBody>
      </p:sp>
      <p:pic>
        <p:nvPicPr>
          <p:cNvPr id="2050" name="Picture 2" descr="G:\Documentos_Alejandro\Mis imágenes\Imagenes varias\manhat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852936"/>
            <a:ext cx="2000153" cy="146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714356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INVESTIGACIÓN DE MERCADO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475656" y="1484784"/>
            <a:ext cx="7344816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s-CO" sz="1900" b="1" dirty="0" smtClean="0">
                <a:solidFill>
                  <a:srgbClr val="C00000"/>
                </a:solidFill>
                <a:latin typeface="Agency FB" pitchFamily="34" charset="0"/>
              </a:rPr>
              <a:t>Estudio del mercado:</a:t>
            </a:r>
            <a:r>
              <a:rPr lang="es-CO" sz="1900" b="1" dirty="0" smtClean="0">
                <a:latin typeface="Agency FB" pitchFamily="34" charset="0"/>
              </a:rPr>
              <a:t> Investigación Cualitativa: Entrevista a Profundidad. 32 empresas</a:t>
            </a:r>
          </a:p>
          <a:p>
            <a:r>
              <a:rPr lang="es-CO" sz="1900" b="1" dirty="0" smtClean="0">
                <a:solidFill>
                  <a:srgbClr val="C00000"/>
                </a:solidFill>
                <a:latin typeface="Agency FB" pitchFamily="34" charset="0"/>
              </a:rPr>
              <a:t> Conclusiones:</a:t>
            </a:r>
          </a:p>
          <a:p>
            <a:pPr>
              <a:buFontTx/>
              <a:buChar char="-"/>
            </a:pPr>
            <a:r>
              <a:rPr lang="es-CO" sz="1900" b="1" dirty="0" smtClean="0">
                <a:latin typeface="Agency FB" pitchFamily="34" charset="0"/>
              </a:rPr>
              <a:t>SI hay Potencial en mercado objetivo: </a:t>
            </a:r>
          </a:p>
          <a:p>
            <a:pPr lvl="1">
              <a:buFontTx/>
              <a:buChar char="-"/>
            </a:pP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facturación e inventarios, CRM, páginas web, soluciones de nómina, y hardware</a:t>
            </a:r>
          </a:p>
          <a:p>
            <a:pPr lvl="1">
              <a:buFontTx/>
              <a:buChar char="-"/>
            </a:pPr>
            <a:r>
              <a:rPr lang="es-CO" sz="1900" b="1" dirty="0" smtClean="0">
                <a:latin typeface="Agency FB" pitchFamily="34" charset="0"/>
              </a:rPr>
              <a:t>no tienen área de sistemas.</a:t>
            </a:r>
          </a:p>
          <a:p>
            <a:pPr lvl="1">
              <a:buFontTx/>
              <a:buChar char="-"/>
            </a:pP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dispuestas a invertir entre $1MM y $2MM en TI</a:t>
            </a:r>
          </a:p>
          <a:p>
            <a:pPr lvl="1">
              <a:buFontTx/>
              <a:buChar char="-"/>
            </a:pPr>
            <a:r>
              <a:rPr lang="es-CO" sz="1900" b="1" dirty="0" smtClean="0">
                <a:latin typeface="Agency FB" pitchFamily="34" charset="0"/>
              </a:rPr>
              <a:t> buscan control, reducciones del personal, aumentos las ventas y soluciones más efectivas y amigables</a:t>
            </a:r>
          </a:p>
          <a:p>
            <a:pPr lvl="1">
              <a:buFontTx/>
              <a:buChar char="-"/>
            </a:pP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volumen interesante de facturación diaria </a:t>
            </a:r>
          </a:p>
          <a:p>
            <a:pPr lvl="1">
              <a:buFontTx/>
              <a:buChar char="-"/>
            </a:pPr>
            <a:endParaRPr lang="es-CO" sz="1900" b="1" dirty="0" smtClean="0">
              <a:latin typeface="Agency FB" pitchFamily="34" charset="0"/>
            </a:endParaRPr>
          </a:p>
          <a:p>
            <a:pPr>
              <a:buFontTx/>
              <a:buChar char="-"/>
            </a:pPr>
            <a:r>
              <a:rPr lang="es-CO" sz="1900" b="1" dirty="0" smtClean="0">
                <a:latin typeface="Agency FB" pitchFamily="34" charset="0"/>
              </a:rPr>
              <a:t>SISOP debe tener módulo de contabilidad y ser web</a:t>
            </a:r>
          </a:p>
          <a:p>
            <a:pPr marL="0" lvl="2" algn="just">
              <a:buFontTx/>
              <a:buChar char="-"/>
            </a:pP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Precio SISOP entre $0,5 MM y $ 1MM </a:t>
            </a:r>
          </a:p>
          <a:p>
            <a:pPr marL="0" lvl="2" algn="just">
              <a:buFontTx/>
              <a:buChar char="-"/>
            </a:pPr>
            <a:r>
              <a:rPr lang="es-CO" sz="1900" b="1" dirty="0" smtClean="0">
                <a:latin typeface="Agency FB" pitchFamily="34" charset="0"/>
              </a:rPr>
              <a:t>Comercializar internet, catálogo </a:t>
            </a:r>
            <a:r>
              <a:rPr lang="es-CO" sz="1900" b="1" dirty="0" err="1" smtClean="0">
                <a:latin typeface="Agency FB" pitchFamily="34" charset="0"/>
              </a:rPr>
              <a:t>sw</a:t>
            </a:r>
            <a:r>
              <a:rPr lang="es-CO" sz="1900" b="1" dirty="0" smtClean="0">
                <a:latin typeface="Agency FB" pitchFamily="34" charset="0"/>
              </a:rPr>
              <a:t> y venta personal</a:t>
            </a:r>
          </a:p>
          <a:p>
            <a:pPr marL="0" lvl="2" algn="just">
              <a:buFontTx/>
              <a:buChar char="-"/>
            </a:pPr>
            <a:r>
              <a:rPr lang="es-CO" sz="1900" b="1" dirty="0" err="1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Sw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 gratuito facturación e inventarios no conocidas</a:t>
            </a:r>
          </a:p>
          <a:p>
            <a:pPr marL="0" lvl="2" algn="just">
              <a:buFontTx/>
              <a:buChar char="-"/>
            </a:pPr>
            <a:r>
              <a:rPr lang="es-CO" sz="1900" b="1" dirty="0" smtClean="0">
                <a:latin typeface="Agency FB" pitchFamily="34" charset="0"/>
              </a:rPr>
              <a:t>Propuesta valor: servicio, personalización, precio, tiempo  respuesta</a:t>
            </a:r>
          </a:p>
        </p:txBody>
      </p:sp>
      <p:pic>
        <p:nvPicPr>
          <p:cNvPr id="3074" name="Picture 2" descr="G:\Documentos_Alejandro\Mis imágenes\Imagenes varias\dvs145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924944"/>
            <a:ext cx="124777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714356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OBJETIVOS de LA ESTRATEGIA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23528" y="1514688"/>
            <a:ext cx="734481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s-CO" sz="1900" b="1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CO" sz="1900" b="1" dirty="0" smtClean="0">
                <a:latin typeface="Agency FB" pitchFamily="34" charset="0"/>
              </a:rPr>
              <a:t> de Mercado: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primer año diversificación, nueva versión, mayor segmento</a:t>
            </a: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CO" sz="1900" b="1" dirty="0" smtClean="0">
                <a:solidFill>
                  <a:srgbClr val="C00000"/>
                </a:solidFill>
                <a:latin typeface="Agency FB" pitchFamily="34" charset="0"/>
              </a:rPr>
              <a:t>de Ventas: </a:t>
            </a: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CO" sz="1900" b="1" dirty="0" smtClean="0">
                <a:latin typeface="Agency FB" pitchFamily="34" charset="0"/>
              </a:rPr>
              <a:t>de Comunicaciones: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Sisop como marca, presencia en Web en tres meses</a:t>
            </a:r>
          </a:p>
        </p:txBody>
      </p:sp>
      <p:pic>
        <p:nvPicPr>
          <p:cNvPr id="4098" name="Picture 2" descr="G:\Documentos_Alejandro\Mis imágenes\Imagenes varias\escala.jpg"/>
          <p:cNvPicPr>
            <a:picLocks noChangeAspect="1" noChangeArrowheads="1"/>
          </p:cNvPicPr>
          <p:nvPr/>
        </p:nvPicPr>
        <p:blipFill>
          <a:blip r:embed="rId4" cstate="print"/>
          <a:srcRect l="57656"/>
          <a:stretch>
            <a:fillRect/>
          </a:stretch>
        </p:blipFill>
        <p:spPr bwMode="auto">
          <a:xfrm>
            <a:off x="7668344" y="2204864"/>
            <a:ext cx="1227568" cy="217609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811314"/>
            <a:ext cx="3497263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404664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ESTRATEGIA DE MERCADEO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55576" y="1196752"/>
            <a:ext cx="813690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s-CO" sz="1900" b="1" dirty="0" smtClean="0">
                <a:solidFill>
                  <a:srgbClr val="C00000"/>
                </a:solidFill>
                <a:latin typeface="Agency FB" pitchFamily="34" charset="0"/>
              </a:rPr>
              <a:t>Híbrido entre posicionamiento, segmentación y personalización,</a:t>
            </a:r>
          </a:p>
          <a:p>
            <a:pPr lvl="1"/>
            <a:endParaRPr lang="es-CO" sz="1900" b="1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CO" sz="1900" b="1" dirty="0" smtClean="0">
                <a:latin typeface="Agency FB" pitchFamily="34" charset="0"/>
              </a:rPr>
              <a:t>de producto y servicio: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Nombre empresa, Portafolio, Registro de propiedad intelectual, Garantía, Ciclo de vida del producto</a:t>
            </a:r>
          </a:p>
          <a:p>
            <a:pPr lvl="1"/>
            <a:endParaRPr lang="es-CO" sz="19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CO" sz="1900" b="1" dirty="0" smtClean="0">
                <a:latin typeface="Agency FB" pitchFamily="34" charset="0"/>
              </a:rPr>
              <a:t>de venta y distribución: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Cuota de Ventas, Cubrimiento geográfico, Estructura comercial y de distribución</a:t>
            </a: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CO" sz="1900" b="1" dirty="0" smtClean="0">
                <a:latin typeface="Agency FB" pitchFamily="34" charset="0"/>
              </a:rPr>
              <a:t>Promocional: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aprehensión intelectual fuerte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sym typeface="Wingdings" pitchFamily="2" charset="2"/>
              </a:rPr>
              <a:t> Beneficios más que emociones, Demos de 15 días, Plan de referidos (2do año), folletos, camisas bordadas</a:t>
            </a:r>
            <a:endParaRPr lang="es-CO" sz="1900" b="1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CO" sz="1900" b="1" dirty="0" smtClean="0">
                <a:latin typeface="Agency FB" pitchFamily="34" charset="0"/>
              </a:rPr>
              <a:t>de comunicación: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presencia web, atributos y beneficios, imagen moderna y limpia, venta personal, tele-marketing, contacto telefónico</a:t>
            </a:r>
          </a:p>
          <a:p>
            <a:pPr lvl="1">
              <a:buFont typeface="Arial" pitchFamily="34" charset="0"/>
              <a:buChar char="•"/>
            </a:pPr>
            <a:endParaRPr lang="es-CO" sz="1900" b="1" dirty="0" smtClean="0"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CO" sz="1900" b="1" dirty="0" smtClean="0">
                <a:latin typeface="Agency FB" pitchFamily="34" charset="0"/>
              </a:rPr>
              <a:t>de precio: </a:t>
            </a:r>
            <a:r>
              <a:rPr lang="es-CO" sz="19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Sisop $ 0,9 MM, 5% previsión mejoras, Mantenimiento 15%, Proyectos (U 30%); pago 50%-50% proyectos y 100% CE licencias, No descuentos</a:t>
            </a:r>
          </a:p>
        </p:txBody>
      </p:sp>
      <p:pic>
        <p:nvPicPr>
          <p:cNvPr id="5122" name="Picture 2" descr="G:\Documentos_Alejandro\Mis imágenes\Imagenes varias\ven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963329" cy="70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714356"/>
            <a:ext cx="8215339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cs typeface="+mn-cs"/>
              </a:rPr>
              <a:t>Estudio Técnico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109046"/>
            <a:ext cx="683568" cy="7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8028"/>
            <a:ext cx="3419872" cy="75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23528" y="1337855"/>
            <a:ext cx="662473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CO" sz="2000" b="1" dirty="0" err="1" smtClean="0">
                <a:latin typeface="Agency FB" pitchFamily="34" charset="0"/>
              </a:rPr>
              <a:t>Servucción</a:t>
            </a:r>
            <a:endParaRPr lang="es-CO" sz="2000" b="1" dirty="0" smtClean="0"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CO" sz="2000" b="1" dirty="0" smtClean="0"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O" sz="2000" b="1" dirty="0" err="1" smtClean="0">
                <a:solidFill>
                  <a:srgbClr val="C00000"/>
                </a:solidFill>
                <a:latin typeface="Agency FB" pitchFamily="34" charset="0"/>
              </a:rPr>
              <a:t>ANS’s</a:t>
            </a:r>
            <a:endParaRPr lang="es-CO" sz="2000" b="1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CO" sz="2000" b="1" dirty="0" smtClean="0"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Capacidad productiva: </a:t>
            </a: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450 clientes atendidos año / vendedor</a:t>
            </a:r>
          </a:p>
          <a:p>
            <a:pPr lvl="0">
              <a:buFont typeface="Arial" pitchFamily="34" charset="0"/>
              <a:buChar char="•"/>
            </a:pPr>
            <a:endParaRPr lang="es-CO" sz="2000" b="1" dirty="0" smtClean="0"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Proyección de la capacidad: </a:t>
            </a:r>
            <a:r>
              <a:rPr lang="es-CO" sz="2000" b="1" dirty="0" smtClean="0">
                <a:latin typeface="Agency FB" pitchFamily="34" charset="0"/>
              </a:rPr>
              <a:t>3 personas 2012, 4 personas 2013</a:t>
            </a:r>
          </a:p>
          <a:p>
            <a:pPr lvl="0"/>
            <a:endParaRPr lang="es-CO" sz="2000" b="1" dirty="0" smtClean="0">
              <a:latin typeface="Agency FB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Muebles y Sistematización</a:t>
            </a:r>
          </a:p>
          <a:p>
            <a:pPr>
              <a:buFont typeface="Arial" pitchFamily="34" charset="0"/>
              <a:buChar char="•"/>
            </a:pP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Oficinas: 30m2 en Centro o Chapinero</a:t>
            </a:r>
          </a:p>
          <a:p>
            <a:pPr marL="0" lvl="1">
              <a:buFont typeface="Arial" pitchFamily="34" charset="0"/>
              <a:buChar char="•"/>
            </a:pPr>
            <a:endParaRPr lang="es-CO" sz="2000" b="1" dirty="0" smtClean="0">
              <a:latin typeface="Agency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2000" b="1" dirty="0" smtClean="0">
                <a:latin typeface="Agency FB" pitchFamily="34" charset="0"/>
              </a:rPr>
              <a:t>Servicios Públicos, aseo y otros:</a:t>
            </a:r>
          </a:p>
          <a:p>
            <a:pPr lvl="0">
              <a:buFont typeface="Arial" pitchFamily="34" charset="0"/>
              <a:buChar char="•"/>
            </a:pP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O" sz="2000" b="1" dirty="0" smtClean="0">
                <a:solidFill>
                  <a:srgbClr val="C00000"/>
                </a:solidFill>
                <a:latin typeface="Agency FB" pitchFamily="34" charset="0"/>
              </a:rPr>
              <a:t>Salarios</a:t>
            </a:r>
          </a:p>
          <a:p>
            <a:endParaRPr lang="es-CO" sz="2000" dirty="0" smtClean="0"/>
          </a:p>
          <a:p>
            <a:pPr lvl="0"/>
            <a:endParaRPr lang="es-CO" sz="2000" dirty="0" smtClean="0"/>
          </a:p>
          <a:p>
            <a:endParaRPr lang="es-CO" sz="2000" dirty="0" smtClean="0"/>
          </a:p>
          <a:p>
            <a:pPr lvl="0"/>
            <a:endParaRPr lang="es-CO" sz="2000" b="1" dirty="0" smtClean="0">
              <a:latin typeface="Agency FB" pitchFamily="34" charset="0"/>
            </a:endParaRPr>
          </a:p>
          <a:p>
            <a:pPr algn="just"/>
            <a:endParaRPr lang="es-CO" sz="2000" dirty="0"/>
          </a:p>
          <a:p>
            <a:endParaRPr lang="es-CO" sz="2000" dirty="0">
              <a:latin typeface="Agency FB" pitchFamily="34" charset="0"/>
            </a:endParaRPr>
          </a:p>
        </p:txBody>
      </p:sp>
      <p:pic>
        <p:nvPicPr>
          <p:cNvPr id="6146" name="Picture 2" descr="G:\Documentos_Alejandro\Mis imágenes\Imagenes varias\COHETE.jpg"/>
          <p:cNvPicPr>
            <a:picLocks noChangeAspect="1" noChangeArrowheads="1"/>
          </p:cNvPicPr>
          <p:nvPr/>
        </p:nvPicPr>
        <p:blipFill>
          <a:blip r:embed="rId4" cstate="print"/>
          <a:srcRect l="47984"/>
          <a:stretch>
            <a:fillRect/>
          </a:stretch>
        </p:blipFill>
        <p:spPr bwMode="auto">
          <a:xfrm>
            <a:off x="7020272" y="2420888"/>
            <a:ext cx="1800545" cy="1624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1932</TotalTime>
  <Words>671</Words>
  <Application>Microsoft Office PowerPoint</Application>
  <PresentationFormat>Presentación en pantalla (4:3)</PresentationFormat>
  <Paragraphs>169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Agency FB</vt:lpstr>
      <vt:lpstr>Arial</vt:lpstr>
      <vt:lpstr>Calibri</vt:lpstr>
      <vt:lpstr>Constantia</vt:lpstr>
      <vt:lpstr>Wingdings</vt:lpstr>
      <vt:lpstr>Wingdings 2</vt:lpstr>
      <vt:lpstr>Flujo</vt:lpstr>
      <vt:lpstr>Organization Chart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Shirley</dc:creator>
  <cp:lastModifiedBy>Generico Pat Biblioteca</cp:lastModifiedBy>
  <cp:revision>95</cp:revision>
  <dcterms:created xsi:type="dcterms:W3CDTF">2009-11-30T14:34:24Z</dcterms:created>
  <dcterms:modified xsi:type="dcterms:W3CDTF">2017-12-07T20:48:48Z</dcterms:modified>
</cp:coreProperties>
</file>