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7"/>
  </p:notesMasterIdLst>
  <p:sldIdLst>
    <p:sldId id="256" r:id="rId2"/>
    <p:sldId id="257" r:id="rId3"/>
    <p:sldId id="259" r:id="rId4"/>
    <p:sldId id="280" r:id="rId5"/>
    <p:sldId id="258" r:id="rId6"/>
    <p:sldId id="260" r:id="rId7"/>
    <p:sldId id="261" r:id="rId8"/>
    <p:sldId id="262" r:id="rId9"/>
    <p:sldId id="263" r:id="rId10"/>
    <p:sldId id="264" r:id="rId11"/>
    <p:sldId id="277" r:id="rId12"/>
    <p:sldId id="273" r:id="rId13"/>
    <p:sldId id="274" r:id="rId14"/>
    <p:sldId id="275" r:id="rId15"/>
    <p:sldId id="276" r:id="rId16"/>
    <p:sldId id="278" r:id="rId17"/>
    <p:sldId id="265" r:id="rId18"/>
    <p:sldId id="279" r:id="rId19"/>
    <p:sldId id="266" r:id="rId20"/>
    <p:sldId id="267" r:id="rId21"/>
    <p:sldId id="270" r:id="rId22"/>
    <p:sldId id="271" r:id="rId23"/>
    <p:sldId id="272" r:id="rId24"/>
    <p:sldId id="268" r:id="rId25"/>
    <p:sldId id="269" r:id="rId26"/>
  </p:sldIdLst>
  <p:sldSz cx="9144000" cy="6858000" type="screen4x3"/>
  <p:notesSz cx="6858000" cy="9144000"/>
  <p:defaultTextStyle>
    <a:defPPr>
      <a:defRPr lang="es-PA"/>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432" autoAdjust="0"/>
  </p:normalViewPr>
  <p:slideViewPr>
    <p:cSldViewPr>
      <p:cViewPr varScale="1">
        <p:scale>
          <a:sx n="75" d="100"/>
          <a:sy n="75" d="100"/>
        </p:scale>
        <p:origin x="1260" y="54"/>
      </p:cViewPr>
      <p:guideLst>
        <p:guide orient="horz" pos="2160"/>
        <p:guide pos="2880"/>
      </p:guideLst>
    </p:cSldViewPr>
  </p:slideViewPr>
  <p:outlineViewPr>
    <p:cViewPr>
      <p:scale>
        <a:sx n="33" d="100"/>
        <a:sy n="33" d="100"/>
      </p:scale>
      <p:origin x="0" y="404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http://www.upme.gov.co/generadorconsultas/tmp/20120422_203743_47.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acobs\Documents\Personal%20Data\4.%20Jacobo%20FY10\7.%20Especializaci&#243;n%20Gerencia%20Estrategica\Tesis-%20Plan%20de%20Negocios\Bussiness%20Plan\Asociacion%20Colombiana%20de%20Petroleo%20Infor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Produccion de Gas</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Hoja1!$C$38</c:f>
              <c:strCache>
                <c:ptCount val="1"/>
                <c:pt idx="0">
                  <c:v>Millones de Millones Pies Cubicos</c:v>
                </c:pt>
              </c:strCache>
            </c:strRef>
          </c:tx>
          <c:invertIfNegative val="0"/>
          <c:cat>
            <c:numRef>
              <c:f>Hoja1!$B$39:$B$46</c:f>
              <c:numCache>
                <c:formatCode>General</c:formatCode>
                <c:ptCount val="8"/>
                <c:pt idx="0">
                  <c:v>2004</c:v>
                </c:pt>
                <c:pt idx="1">
                  <c:v>2005</c:v>
                </c:pt>
                <c:pt idx="2">
                  <c:v>2006</c:v>
                </c:pt>
                <c:pt idx="3">
                  <c:v>2007</c:v>
                </c:pt>
                <c:pt idx="4">
                  <c:v>2008</c:v>
                </c:pt>
                <c:pt idx="5">
                  <c:v>2009</c:v>
                </c:pt>
                <c:pt idx="6">
                  <c:v>2010</c:v>
                </c:pt>
                <c:pt idx="7">
                  <c:v>2011</c:v>
                </c:pt>
              </c:numCache>
            </c:numRef>
          </c:cat>
          <c:val>
            <c:numRef>
              <c:f>Hoja1!$C$39:$C$46</c:f>
              <c:numCache>
                <c:formatCode>General</c:formatCode>
                <c:ptCount val="8"/>
                <c:pt idx="0">
                  <c:v>5700</c:v>
                </c:pt>
                <c:pt idx="1">
                  <c:v>5700</c:v>
                </c:pt>
                <c:pt idx="2">
                  <c:v>6080</c:v>
                </c:pt>
                <c:pt idx="3">
                  <c:v>6180</c:v>
                </c:pt>
                <c:pt idx="4">
                  <c:v>7220</c:v>
                </c:pt>
                <c:pt idx="5">
                  <c:v>7220</c:v>
                </c:pt>
                <c:pt idx="6">
                  <c:v>9000</c:v>
                </c:pt>
                <c:pt idx="7">
                  <c:v>9000</c:v>
                </c:pt>
              </c:numCache>
            </c:numRef>
          </c:val>
          <c:extLst>
            <c:ext xmlns:c16="http://schemas.microsoft.com/office/drawing/2014/chart" uri="{C3380CC4-5D6E-409C-BE32-E72D297353CC}">
              <c16:uniqueId val="{00000000-D77D-4F69-91D8-28E42879D9A0}"/>
            </c:ext>
          </c:extLst>
        </c:ser>
        <c:dLbls>
          <c:showLegendKey val="0"/>
          <c:showVal val="0"/>
          <c:showCatName val="0"/>
          <c:showSerName val="0"/>
          <c:showPercent val="0"/>
          <c:showBubbleSize val="0"/>
        </c:dLbls>
        <c:gapWidth val="150"/>
        <c:shape val="cylinder"/>
        <c:axId val="77420416"/>
        <c:axId val="77421952"/>
        <c:axId val="0"/>
      </c:bar3DChart>
      <c:catAx>
        <c:axId val="77420416"/>
        <c:scaling>
          <c:orientation val="minMax"/>
        </c:scaling>
        <c:delete val="0"/>
        <c:axPos val="b"/>
        <c:numFmt formatCode="General" sourceLinked="1"/>
        <c:majorTickMark val="out"/>
        <c:minorTickMark val="none"/>
        <c:tickLblPos val="nextTo"/>
        <c:crossAx val="77421952"/>
        <c:crosses val="autoZero"/>
        <c:auto val="1"/>
        <c:lblAlgn val="ctr"/>
        <c:lblOffset val="100"/>
        <c:tickMarkSkip val="2004"/>
        <c:noMultiLvlLbl val="0"/>
      </c:catAx>
      <c:valAx>
        <c:axId val="77421952"/>
        <c:scaling>
          <c:orientation val="minMax"/>
        </c:scaling>
        <c:delete val="0"/>
        <c:axPos val="l"/>
        <c:majorGridlines/>
        <c:numFmt formatCode="General" sourceLinked="1"/>
        <c:majorTickMark val="out"/>
        <c:minorTickMark val="none"/>
        <c:tickLblPos val="nextTo"/>
        <c:crossAx val="77420416"/>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Century Gothic"/>
                <a:ea typeface="Century Gothic"/>
                <a:cs typeface="Century Gothic"/>
              </a:defRPr>
            </a:pPr>
            <a:r>
              <a:rPr lang="es-PA"/>
              <a:t>Relación reservas/ producción de crudo</a:t>
            </a:r>
          </a:p>
        </c:rich>
      </c:tx>
      <c:layout>
        <c:manualLayout>
          <c:xMode val="edge"/>
          <c:yMode val="edge"/>
          <c:x val="0.2922100724870208"/>
          <c:y val="2.9273687950578251E-2"/>
        </c:manualLayout>
      </c:layout>
      <c:overlay val="0"/>
      <c:spPr>
        <a:noFill/>
        <a:ln w="25400">
          <a:noFill/>
        </a:ln>
      </c:spPr>
    </c:title>
    <c:autoTitleDeleted val="0"/>
    <c:plotArea>
      <c:layout>
        <c:manualLayout>
          <c:layoutTarget val="inner"/>
          <c:xMode val="edge"/>
          <c:yMode val="edge"/>
          <c:x val="9.8571926158133774E-2"/>
          <c:y val="0.11277424383087524"/>
          <c:w val="0.82410309996516851"/>
          <c:h val="0.65840181549359467"/>
        </c:manualLayout>
      </c:layout>
      <c:barChart>
        <c:barDir val="col"/>
        <c:grouping val="clustered"/>
        <c:varyColors val="0"/>
        <c:ser>
          <c:idx val="1"/>
          <c:order val="0"/>
          <c:tx>
            <c:v>Reservas remanentes</c:v>
          </c:tx>
          <c:spPr>
            <a:solidFill>
              <a:srgbClr val="4F81BD"/>
            </a:solidFill>
            <a:ln w="25400">
              <a:noFill/>
            </a:ln>
          </c:spPr>
          <c:invertIfNegative val="0"/>
          <c:cat>
            <c:strRef>
              <c:f>'Reservas Crudo'!$B$66:$B$96</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 (p)</c:v>
                </c:pt>
              </c:strCache>
            </c:strRef>
          </c:cat>
          <c:val>
            <c:numRef>
              <c:f>'Reservas Crudo'!$C$66:$C$96</c:f>
              <c:numCache>
                <c:formatCode>#,##0</c:formatCode>
                <c:ptCount val="31"/>
                <c:pt idx="0">
                  <c:v>553.70000000000005</c:v>
                </c:pt>
                <c:pt idx="1">
                  <c:v>530.9</c:v>
                </c:pt>
                <c:pt idx="2">
                  <c:v>610</c:v>
                </c:pt>
                <c:pt idx="3">
                  <c:v>635.1</c:v>
                </c:pt>
                <c:pt idx="4">
                  <c:v>1108</c:v>
                </c:pt>
                <c:pt idx="5">
                  <c:v>1243.7</c:v>
                </c:pt>
                <c:pt idx="6">
                  <c:v>1696.4</c:v>
                </c:pt>
                <c:pt idx="7">
                  <c:v>1907.3</c:v>
                </c:pt>
                <c:pt idx="8">
                  <c:v>2051.6</c:v>
                </c:pt>
                <c:pt idx="9">
                  <c:v>1984.3</c:v>
                </c:pt>
                <c:pt idx="10">
                  <c:v>1990.7</c:v>
                </c:pt>
                <c:pt idx="11">
                  <c:v>1884.6</c:v>
                </c:pt>
                <c:pt idx="12">
                  <c:v>3231.9</c:v>
                </c:pt>
                <c:pt idx="13">
                  <c:v>3156.4</c:v>
                </c:pt>
                <c:pt idx="14">
                  <c:v>3138.4</c:v>
                </c:pt>
                <c:pt idx="15">
                  <c:v>2951.9</c:v>
                </c:pt>
                <c:pt idx="16">
                  <c:v>2798</c:v>
                </c:pt>
                <c:pt idx="17">
                  <c:v>2577.1999999999998</c:v>
                </c:pt>
                <c:pt idx="18">
                  <c:v>2477.6999999999998</c:v>
                </c:pt>
                <c:pt idx="19">
                  <c:v>2289.1999999999998</c:v>
                </c:pt>
                <c:pt idx="20">
                  <c:v>1971.9</c:v>
                </c:pt>
                <c:pt idx="21">
                  <c:v>1842.3</c:v>
                </c:pt>
                <c:pt idx="22">
                  <c:v>1632</c:v>
                </c:pt>
                <c:pt idx="23">
                  <c:v>1542</c:v>
                </c:pt>
                <c:pt idx="24">
                  <c:v>1477.7270000000001</c:v>
                </c:pt>
                <c:pt idx="25">
                  <c:v>1453.2691450494178</c:v>
                </c:pt>
                <c:pt idx="26">
                  <c:v>1509.8409130534178</c:v>
                </c:pt>
                <c:pt idx="27">
                  <c:v>1358.2</c:v>
                </c:pt>
                <c:pt idx="28">
                  <c:v>1668</c:v>
                </c:pt>
                <c:pt idx="29">
                  <c:v>1988</c:v>
                </c:pt>
                <c:pt idx="30">
                  <c:v>2058</c:v>
                </c:pt>
              </c:numCache>
            </c:numRef>
          </c:val>
          <c:extLst>
            <c:ext xmlns:c16="http://schemas.microsoft.com/office/drawing/2014/chart" uri="{C3380CC4-5D6E-409C-BE32-E72D297353CC}">
              <c16:uniqueId val="{00000000-640C-4B1F-8656-D9860EF48393}"/>
            </c:ext>
          </c:extLst>
        </c:ser>
        <c:dLbls>
          <c:showLegendKey val="0"/>
          <c:showVal val="0"/>
          <c:showCatName val="0"/>
          <c:showSerName val="0"/>
          <c:showPercent val="0"/>
          <c:showBubbleSize val="0"/>
        </c:dLbls>
        <c:gapWidth val="150"/>
        <c:axId val="81441152"/>
        <c:axId val="81442688"/>
      </c:barChart>
      <c:lineChart>
        <c:grouping val="standard"/>
        <c:varyColors val="0"/>
        <c:ser>
          <c:idx val="2"/>
          <c:order val="1"/>
          <c:tx>
            <c:v>Relación R/P - Años</c:v>
          </c:tx>
          <c:spPr>
            <a:ln w="25400">
              <a:solidFill>
                <a:srgbClr val="DD0806"/>
              </a:solidFill>
              <a:prstDash val="solid"/>
            </a:ln>
          </c:spPr>
          <c:marker>
            <c:symbol val="none"/>
          </c:marker>
          <c:cat>
            <c:strRef>
              <c:f>'Reservas Crudo'!$B$66:$B$96</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 (p)</c:v>
                </c:pt>
              </c:strCache>
            </c:strRef>
          </c:cat>
          <c:val>
            <c:numRef>
              <c:f>'Reservas Crudo'!$D$66:$D$96</c:f>
              <c:numCache>
                <c:formatCode>#,##0</c:formatCode>
                <c:ptCount val="31"/>
                <c:pt idx="0">
                  <c:v>12.1</c:v>
                </c:pt>
                <c:pt idx="1">
                  <c:v>10.9</c:v>
                </c:pt>
                <c:pt idx="2">
                  <c:v>11.8</c:v>
                </c:pt>
                <c:pt idx="3">
                  <c:v>11.4</c:v>
                </c:pt>
                <c:pt idx="4">
                  <c:v>18.100000000000001</c:v>
                </c:pt>
                <c:pt idx="5">
                  <c:v>19.3</c:v>
                </c:pt>
                <c:pt idx="6">
                  <c:v>15.4</c:v>
                </c:pt>
                <c:pt idx="7">
                  <c:v>13.6</c:v>
                </c:pt>
                <c:pt idx="8">
                  <c:v>15</c:v>
                </c:pt>
                <c:pt idx="9">
                  <c:v>13.4</c:v>
                </c:pt>
                <c:pt idx="10">
                  <c:v>12.4</c:v>
                </c:pt>
                <c:pt idx="11">
                  <c:v>12.1</c:v>
                </c:pt>
                <c:pt idx="12">
                  <c:v>20.2</c:v>
                </c:pt>
                <c:pt idx="13">
                  <c:v>19.100000000000001</c:v>
                </c:pt>
                <c:pt idx="14">
                  <c:v>18.899999999999999</c:v>
                </c:pt>
                <c:pt idx="15">
                  <c:v>13.9</c:v>
                </c:pt>
                <c:pt idx="16">
                  <c:v>12.2</c:v>
                </c:pt>
                <c:pt idx="17">
                  <c:v>10.8</c:v>
                </c:pt>
                <c:pt idx="18">
                  <c:v>9</c:v>
                </c:pt>
                <c:pt idx="19">
                  <c:v>7.7</c:v>
                </c:pt>
                <c:pt idx="20">
                  <c:v>7.8603786917660612</c:v>
                </c:pt>
                <c:pt idx="21">
                  <c:v>8.3503932048567648</c:v>
                </c:pt>
                <c:pt idx="22">
                  <c:v>7.7294385803749384</c:v>
                </c:pt>
                <c:pt idx="23">
                  <c:v>7.8043108859809855</c:v>
                </c:pt>
                <c:pt idx="24">
                  <c:v>7.6676608923347791</c:v>
                </c:pt>
                <c:pt idx="25">
                  <c:v>7.5788266203966783</c:v>
                </c:pt>
                <c:pt idx="26">
                  <c:v>7.8206502641373916</c:v>
                </c:pt>
                <c:pt idx="27">
                  <c:v>7.0018362797657687</c:v>
                </c:pt>
                <c:pt idx="28">
                  <c:v>7.7702872122614384</c:v>
                </c:pt>
                <c:pt idx="29">
                  <c:v>8.1220164530934529</c:v>
                </c:pt>
                <c:pt idx="30">
                  <c:v>7.1789522017184861</c:v>
                </c:pt>
              </c:numCache>
            </c:numRef>
          </c:val>
          <c:smooth val="0"/>
          <c:extLst>
            <c:ext xmlns:c16="http://schemas.microsoft.com/office/drawing/2014/chart" uri="{C3380CC4-5D6E-409C-BE32-E72D297353CC}">
              <c16:uniqueId val="{00000001-640C-4B1F-8656-D9860EF48393}"/>
            </c:ext>
          </c:extLst>
        </c:ser>
        <c:dLbls>
          <c:showLegendKey val="0"/>
          <c:showVal val="0"/>
          <c:showCatName val="0"/>
          <c:showSerName val="0"/>
          <c:showPercent val="0"/>
          <c:showBubbleSize val="0"/>
        </c:dLbls>
        <c:marker val="1"/>
        <c:smooth val="0"/>
        <c:axId val="79364096"/>
        <c:axId val="79365632"/>
      </c:lineChart>
      <c:catAx>
        <c:axId val="81441152"/>
        <c:scaling>
          <c:orientation val="minMax"/>
        </c:scaling>
        <c:delete val="0"/>
        <c:axPos val="b"/>
        <c:numFmt formatCode="0" sourceLinked="0"/>
        <c:majorTickMark val="out"/>
        <c:minorTickMark val="none"/>
        <c:tickLblPos val="nextTo"/>
        <c:spPr>
          <a:ln w="3175">
            <a:solidFill>
              <a:srgbClr val="000000"/>
            </a:solidFill>
            <a:prstDash val="solid"/>
          </a:ln>
        </c:spPr>
        <c:txPr>
          <a:bodyPr rot="-5400000" vert="horz"/>
          <a:lstStyle/>
          <a:p>
            <a:pPr>
              <a:defRPr sz="1200" b="0" i="0" u="none" strike="noStrike" baseline="0">
                <a:solidFill>
                  <a:srgbClr val="000000"/>
                </a:solidFill>
                <a:latin typeface="Century Gothic"/>
                <a:ea typeface="Century Gothic"/>
                <a:cs typeface="Century Gothic"/>
              </a:defRPr>
            </a:pPr>
            <a:endParaRPr lang="es-CO"/>
          </a:p>
        </c:txPr>
        <c:crossAx val="81442688"/>
        <c:crosses val="autoZero"/>
        <c:auto val="0"/>
        <c:lblAlgn val="ctr"/>
        <c:lblOffset val="100"/>
        <c:tickMarkSkip val="1"/>
        <c:noMultiLvlLbl val="0"/>
      </c:catAx>
      <c:valAx>
        <c:axId val="81442688"/>
        <c:scaling>
          <c:orientation val="minMax"/>
        </c:scaling>
        <c:delete val="0"/>
        <c:axPos val="l"/>
        <c:title>
          <c:tx>
            <c:rich>
              <a:bodyPr/>
              <a:lstStyle/>
              <a:p>
                <a:pPr>
                  <a:defRPr sz="1200" b="0" i="0" u="none" strike="noStrike" baseline="0">
                    <a:solidFill>
                      <a:srgbClr val="000000"/>
                    </a:solidFill>
                    <a:latin typeface="Century Gothic"/>
                    <a:ea typeface="Century Gothic"/>
                    <a:cs typeface="Century Gothic"/>
                  </a:defRPr>
                </a:pPr>
                <a:r>
                  <a:rPr lang="es-PA"/>
                  <a:t>Millones de barriles</a:t>
                </a:r>
              </a:p>
            </c:rich>
          </c:tx>
          <c:layout>
            <c:manualLayout>
              <c:xMode val="edge"/>
              <c:yMode val="edge"/>
              <c:x val="1.1061360276673881E-2"/>
              <c:y val="0.3189560911872941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s-CO"/>
          </a:p>
        </c:txPr>
        <c:crossAx val="81441152"/>
        <c:crosses val="autoZero"/>
        <c:crossBetween val="between"/>
      </c:valAx>
      <c:catAx>
        <c:axId val="79364096"/>
        <c:scaling>
          <c:orientation val="minMax"/>
        </c:scaling>
        <c:delete val="1"/>
        <c:axPos val="b"/>
        <c:numFmt formatCode="General" sourceLinked="1"/>
        <c:majorTickMark val="out"/>
        <c:minorTickMark val="none"/>
        <c:tickLblPos val="none"/>
        <c:crossAx val="79365632"/>
        <c:crosses val="autoZero"/>
        <c:auto val="0"/>
        <c:lblAlgn val="ctr"/>
        <c:lblOffset val="100"/>
        <c:noMultiLvlLbl val="0"/>
      </c:catAx>
      <c:valAx>
        <c:axId val="79365632"/>
        <c:scaling>
          <c:orientation val="minMax"/>
          <c:min val="4"/>
        </c:scaling>
        <c:delete val="0"/>
        <c:axPos val="r"/>
        <c:title>
          <c:tx>
            <c:rich>
              <a:bodyPr/>
              <a:lstStyle/>
              <a:p>
                <a:pPr>
                  <a:defRPr sz="1200" b="0" i="0" u="none" strike="noStrike" baseline="0">
                    <a:solidFill>
                      <a:srgbClr val="000000"/>
                    </a:solidFill>
                    <a:latin typeface="Century Gothic"/>
                    <a:ea typeface="Century Gothic"/>
                    <a:cs typeface="Century Gothic"/>
                  </a:defRPr>
                </a:pPr>
                <a:r>
                  <a:rPr lang="es-PA"/>
                  <a:t>Años de reservas</a:t>
                </a:r>
              </a:p>
            </c:rich>
          </c:tx>
          <c:layout>
            <c:manualLayout>
              <c:xMode val="edge"/>
              <c:yMode val="edge"/>
              <c:x val="0.96157414492467441"/>
              <c:y val="0.3204080275991719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Century Gothic"/>
                <a:ea typeface="Century Gothic"/>
                <a:cs typeface="Century Gothic"/>
              </a:defRPr>
            </a:pPr>
            <a:endParaRPr lang="es-CO"/>
          </a:p>
        </c:txPr>
        <c:crossAx val="79364096"/>
        <c:crosses val="max"/>
        <c:crossBetween val="between"/>
      </c:valAx>
      <c:spPr>
        <a:solidFill>
          <a:srgbClr val="FFFFFF"/>
        </a:solidFill>
        <a:ln w="12700">
          <a:solidFill>
            <a:srgbClr val="808080"/>
          </a:solidFill>
          <a:prstDash val="solid"/>
        </a:ln>
      </c:spPr>
    </c:plotArea>
    <c:legend>
      <c:legendPos val="r"/>
      <c:layout>
        <c:manualLayout>
          <c:xMode val="edge"/>
          <c:yMode val="edge"/>
          <c:x val="0.17659374082941895"/>
          <c:y val="0.91586539673807388"/>
          <c:w val="0.55694934684888953"/>
          <c:h val="4.8076883402675005E-2"/>
        </c:manualLayout>
      </c:layout>
      <c:overlay val="0"/>
      <c:spPr>
        <a:solidFill>
          <a:srgbClr val="FFFFFF"/>
        </a:solidFill>
        <a:ln w="25400">
          <a:noFill/>
        </a:ln>
      </c:spPr>
      <c:txPr>
        <a:bodyPr/>
        <a:lstStyle/>
        <a:p>
          <a:pPr>
            <a:defRPr sz="845" b="0" i="0" u="none" strike="noStrike" baseline="0">
              <a:solidFill>
                <a:srgbClr val="000000"/>
              </a:solidFill>
              <a:latin typeface="Century Gothic"/>
              <a:ea typeface="Century Gothic"/>
              <a:cs typeface="Century Gothic"/>
            </a:defRPr>
          </a:pPr>
          <a:endParaRPr lang="es-CO"/>
        </a:p>
      </c:txPr>
    </c:legend>
    <c:plotVisOnly val="1"/>
    <c:dispBlanksAs val="gap"/>
    <c:showDLblsOverMax val="0"/>
  </c:chart>
  <c:spPr>
    <a:solidFill>
      <a:srgbClr val="FFFFFF"/>
    </a:solidFill>
    <a:ln w="3175">
      <a:solidFill>
        <a:srgbClr val="C0C0C0"/>
      </a:solidFill>
      <a:prstDash val="solid"/>
    </a:ln>
  </c:spPr>
  <c:txPr>
    <a:bodyPr/>
    <a:lstStyle/>
    <a:p>
      <a:pPr>
        <a:defRPr sz="800" b="0" i="0" u="none" strike="noStrike" baseline="0">
          <a:solidFill>
            <a:srgbClr val="000000"/>
          </a:solidFill>
          <a:latin typeface="Verdana"/>
          <a:ea typeface="Verdana"/>
          <a:cs typeface="Verdana"/>
        </a:defRPr>
      </a:pPr>
      <a:endParaRPr lang="es-CO"/>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cdr:x>
      <cdr:y>1</cdr:y>
    </cdr:from>
    <cdr:to>
      <cdr:x>0</cdr:x>
      <cdr:y>1</cdr:y>
    </cdr:to>
    <cdr:sp macro="" textlink="">
      <cdr:nvSpPr>
        <cdr:cNvPr id="71681" name="Text Box 1"/>
        <cdr:cNvSpPr txBox="1">
          <a:spLocks xmlns:a="http://schemas.openxmlformats.org/drawingml/2006/main" noChangeArrowheads="1"/>
        </cdr:cNvSpPr>
      </cdr:nvSpPr>
      <cdr:spPr bwMode="auto">
        <a:xfrm xmlns:a="http://schemas.openxmlformats.org/drawingml/2006/main">
          <a:off x="50800" y="4632325"/>
          <a:ext cx="4366655"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s-CO" sz="800" b="0" i="0" strike="noStrike">
              <a:solidFill>
                <a:srgbClr val="000000"/>
              </a:solidFill>
              <a:latin typeface="Verdana"/>
            </a:rPr>
            <a:t>Fuente: Ecopetrol, Minminas, UPME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5CB55AC-EA4B-44D1-9426-A839DAEECD72}" type="datetimeFigureOut">
              <a:rPr lang="es-PA"/>
              <a:pPr>
                <a:defRPr/>
              </a:pPr>
              <a:t>12/07/2017</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A"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A"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B50D2D6-2925-4778-8A21-D45CC732CCDB}" type="slidenum">
              <a:rPr lang="es-PA"/>
              <a:pPr>
                <a:defRPr/>
              </a:pPr>
              <a:t>‹Nº›</a:t>
            </a:fld>
            <a:endParaRPr lang="es-P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Para el 2015 se espera alcanzar una producción cercana a 1,3 millones de barriles diarios equivalentes, incorporando aproximadamente 1,400 millones de barriles de nuevas reservas.</a:t>
            </a:r>
            <a:endParaRPr lang="es-PA" smtClean="0"/>
          </a:p>
          <a:p>
            <a:pPr>
              <a:spcBef>
                <a:spcPct val="0"/>
              </a:spcBef>
            </a:pPr>
            <a:endParaRPr lang="es-PA" smtClean="0"/>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B54D84-C519-44E9-AC19-B2DEEDBD3FAB}" type="slidenum">
              <a:rPr lang="es-PA">
                <a:cs typeface="Arial" charset="0"/>
              </a:rPr>
              <a:pPr fontAlgn="base">
                <a:spcBef>
                  <a:spcPct val="0"/>
                </a:spcBef>
                <a:spcAft>
                  <a:spcPct val="0"/>
                </a:spcAft>
              </a:pPr>
              <a:t>6</a:t>
            </a:fld>
            <a:endParaRPr lang="es-P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endParaRPr lang="en-US" sz="2400"/>
          </a:p>
        </p:txBody>
      </p:sp>
      <p:sp>
        <p:nvSpPr>
          <p:cNvPr id="76803"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7680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76805" name="Rectangle 5"/>
          <p:cNvSpPr>
            <a:spLocks noGrp="1" noChangeArrowheads="1"/>
          </p:cNvSpPr>
          <p:nvPr>
            <p:ph type="dt" sz="half" idx="2"/>
          </p:nvPr>
        </p:nvSpPr>
        <p:spPr>
          <a:xfrm>
            <a:off x="457200" y="6248400"/>
            <a:ext cx="2133600" cy="457200"/>
          </a:xfrm>
        </p:spPr>
        <p:txBody>
          <a:bodyPr/>
          <a:lstStyle>
            <a:lvl1pPr>
              <a:defRPr/>
            </a:lvl1pPr>
          </a:lstStyle>
          <a:p>
            <a:fld id="{4280D080-CAA2-47F5-9A40-7304CC4E0173}" type="datetimeFigureOut">
              <a:rPr lang="es-PA"/>
              <a:pPr/>
              <a:t>12/07/2017</a:t>
            </a:fld>
            <a:endParaRPr lang="en-US"/>
          </a:p>
        </p:txBody>
      </p:sp>
      <p:sp>
        <p:nvSpPr>
          <p:cNvPr id="76806" name="Rectangle 6"/>
          <p:cNvSpPr>
            <a:spLocks noGrp="1" noChangeArrowheads="1"/>
          </p:cNvSpPr>
          <p:nvPr>
            <p:ph type="ftr" sz="quarter" idx="3"/>
          </p:nvPr>
        </p:nvSpPr>
        <p:spPr/>
        <p:txBody>
          <a:bodyPr/>
          <a:lstStyle>
            <a:lvl1pPr>
              <a:defRPr/>
            </a:lvl1pPr>
          </a:lstStyle>
          <a:p>
            <a:endParaRPr lang="en-US"/>
          </a:p>
        </p:txBody>
      </p:sp>
      <p:sp>
        <p:nvSpPr>
          <p:cNvPr id="76807" name="Rectangle 7"/>
          <p:cNvSpPr>
            <a:spLocks noGrp="1" noChangeArrowheads="1"/>
          </p:cNvSpPr>
          <p:nvPr>
            <p:ph type="sldNum" sz="quarter" idx="4"/>
          </p:nvPr>
        </p:nvSpPr>
        <p:spPr>
          <a:xfrm>
            <a:off x="6553200" y="6248400"/>
            <a:ext cx="2133600" cy="457200"/>
          </a:xfrm>
        </p:spPr>
        <p:txBody>
          <a:bodyPr/>
          <a:lstStyle>
            <a:lvl1pPr>
              <a:defRPr b="1"/>
            </a:lvl1pPr>
          </a:lstStyle>
          <a:p>
            <a:fld id="{86A077F6-8DEA-4E9E-8781-97C982B9EA5B}" type="slidenum">
              <a:rPr lang="en-US"/>
              <a:pPr/>
              <a:t>‹Nº›</a:t>
            </a:fld>
            <a:endParaRPr lang="en-US"/>
          </a:p>
        </p:txBody>
      </p:sp>
      <p:grpSp>
        <p:nvGrpSpPr>
          <p:cNvPr id="76808" name="Group 8"/>
          <p:cNvGrpSpPr>
            <a:grpSpLocks/>
          </p:cNvGrpSpPr>
          <p:nvPr/>
        </p:nvGrpSpPr>
        <p:grpSpPr bwMode="auto">
          <a:xfrm>
            <a:off x="381000" y="304800"/>
            <a:ext cx="8391525" cy="5791200"/>
            <a:chOff x="240" y="192"/>
            <a:chExt cx="5286" cy="3648"/>
          </a:xfrm>
        </p:grpSpPr>
        <p:sp>
          <p:nvSpPr>
            <p:cNvPr id="7680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endParaRPr lang="en-US" sz="2400"/>
            </a:p>
          </p:txBody>
        </p:sp>
        <p:sp>
          <p:nvSpPr>
            <p:cNvPr id="7681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endParaRPr lang="en-US" sz="2400"/>
            </a:p>
          </p:txBody>
        </p:sp>
        <p:sp>
          <p:nvSpPr>
            <p:cNvPr id="7681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endParaRPr lang="en-US" sz="2400"/>
            </a:p>
          </p:txBody>
        </p:sp>
        <p:sp>
          <p:nvSpPr>
            <p:cNvPr id="7681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endParaRPr lang="en-US" sz="2400"/>
            </a:p>
          </p:txBody>
        </p:sp>
        <p:sp>
          <p:nvSpPr>
            <p:cNvPr id="76813"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endParaRPr lang="en-US"/>
            </a:p>
          </p:txBody>
        </p:sp>
        <p:sp>
          <p:nvSpPr>
            <p:cNvPr id="7681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endParaRPr lang="en-US" sz="2400"/>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33E2084-7FCD-436D-8660-02FF92025085}" type="datetimeFigureOut">
              <a:rPr lang="es-PA"/>
              <a:pPr/>
              <a:t>12/07/2017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60FFB9-2620-4B70-AD0A-F21B9B0A6C37}"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323BE85-F173-45A7-A3CB-86BD4DA4CDCE}" type="datetimeFigureOut">
              <a:rPr lang="es-PA"/>
              <a:pPr/>
              <a:t>12/07/2017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DEC8A3-8C53-463E-B5AE-F7A3F572637C}"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09E0A0B-82BB-4E54-A822-2994CC741B6A}" type="datetimeFigureOut">
              <a:rPr lang="es-PA"/>
              <a:pPr/>
              <a:t>12/07/2017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2A83F5-7FF0-4E75-AE0B-C974D8FAF3A8}"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3B1AB18-3E39-48E4-88D7-55C360879E84}" type="datetimeFigureOut">
              <a:rPr lang="es-PA"/>
              <a:pPr/>
              <a:t>12/07/2017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21FA38-8C9F-4940-85BB-20C00FD4597A}"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77EBBB02-66D7-408D-BAA1-A0E529C95C3E}" type="datetimeFigureOut">
              <a:rPr lang="es-PA"/>
              <a:pPr/>
              <a:t>12/07/2017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D07525-C3E9-4401-BC4F-375FF1F74EDD}"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A36FC5C-148C-415D-9F58-87C0C29E23CC}" type="datetimeFigureOut">
              <a:rPr lang="es-PA"/>
              <a:pPr/>
              <a:t>12/07/2017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A4BA60F-6652-4E72-9035-81727548C8AC}"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B31C062-86DA-4410-A463-192C713216D7}" type="datetimeFigureOut">
              <a:rPr lang="es-PA"/>
              <a:pPr/>
              <a:t>12/07/2017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4EFBEA-7034-4DA0-8E6E-B3EF298A500C}"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7AF4B8C-E00D-454B-AA05-4A2B775D354D}" type="datetimeFigureOut">
              <a:rPr lang="es-PA"/>
              <a:pPr/>
              <a:t>12/07/2017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076CB0B-D1E7-44FE-AA41-82E0641512B8}"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B4F725A-AC95-430C-9FAB-49FD8F424A12}" type="datetimeFigureOut">
              <a:rPr lang="es-PA"/>
              <a:pPr/>
              <a:t>12/07/2017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A9AA05-8DC7-49C5-8A6C-ED2012B0BE9D}"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8021179-D15D-4D70-818A-54456872530E}" type="datetimeFigureOut">
              <a:rPr lang="es-PA"/>
              <a:pPr/>
              <a:t>12/07/2017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A4F48A-00A6-41DD-B447-AE198052338F}"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fld id="{26FD3D35-6A65-4640-9892-B767F80C68D8}" type="datetimeFigureOut">
              <a:rPr lang="es-PA"/>
              <a:pPr/>
              <a:t>12/07/2017</a:t>
            </a:fld>
            <a:endParaRPr lang="en-US"/>
          </a:p>
        </p:txBody>
      </p:sp>
      <p:sp>
        <p:nvSpPr>
          <p:cNvPr id="757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en-US"/>
          </a:p>
        </p:txBody>
      </p:sp>
      <p:sp>
        <p:nvSpPr>
          <p:cNvPr id="7578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556F082E-6A07-473E-851A-C8985C203BF9}" type="slidenum">
              <a:rPr lang="en-US"/>
              <a:pPr/>
              <a:t>‹Nº›</a:t>
            </a:fld>
            <a:endParaRPr lang="en-US"/>
          </a:p>
        </p:txBody>
      </p:sp>
      <p:grpSp>
        <p:nvGrpSpPr>
          <p:cNvPr id="75783" name="Group 7"/>
          <p:cNvGrpSpPr>
            <a:grpSpLocks/>
          </p:cNvGrpSpPr>
          <p:nvPr/>
        </p:nvGrpSpPr>
        <p:grpSpPr bwMode="auto">
          <a:xfrm>
            <a:off x="279400" y="152400"/>
            <a:ext cx="8686800" cy="1600200"/>
            <a:chOff x="176" y="96"/>
            <a:chExt cx="5472" cy="1008"/>
          </a:xfrm>
        </p:grpSpPr>
        <p:sp>
          <p:nvSpPr>
            <p:cNvPr id="75784"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endParaRPr lang="en-US"/>
            </a:p>
          </p:txBody>
        </p:sp>
        <p:sp>
          <p:nvSpPr>
            <p:cNvPr id="7578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endParaRPr lang="en-US" sz="2400"/>
            </a:p>
          </p:txBody>
        </p:sp>
        <p:sp>
          <p:nvSpPr>
            <p:cNvPr id="7578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endParaRPr lang="en-US" sz="2400"/>
            </a:p>
          </p:txBody>
        </p:sp>
        <p:sp>
          <p:nvSpPr>
            <p:cNvPr id="7578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endParaRPr lang="en-US" sz="2400"/>
            </a:p>
          </p:txBody>
        </p:sp>
        <p:sp>
          <p:nvSpPr>
            <p:cNvPr id="7578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endParaRPr lang="en-US" sz="2400"/>
            </a:p>
          </p:txBody>
        </p:sp>
      </p:gr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cs typeface="Arial" charset="0"/>
        </a:defRPr>
      </a:lvl2pPr>
      <a:lvl3pPr algn="l" rtl="0" fontAlgn="base">
        <a:spcBef>
          <a:spcPct val="0"/>
        </a:spcBef>
        <a:spcAft>
          <a:spcPct val="0"/>
        </a:spcAft>
        <a:defRPr sz="4400">
          <a:solidFill>
            <a:schemeClr val="tx2"/>
          </a:solidFill>
          <a:latin typeface="Times New Roman" pitchFamily="18" charset="0"/>
          <a:cs typeface="Arial" charset="0"/>
        </a:defRPr>
      </a:lvl3pPr>
      <a:lvl4pPr algn="l" rtl="0" fontAlgn="base">
        <a:spcBef>
          <a:spcPct val="0"/>
        </a:spcBef>
        <a:spcAft>
          <a:spcPct val="0"/>
        </a:spcAft>
        <a:defRPr sz="4400">
          <a:solidFill>
            <a:schemeClr val="tx2"/>
          </a:solidFill>
          <a:latin typeface="Times New Roman" pitchFamily="18" charset="0"/>
          <a:cs typeface="Arial" charset="0"/>
        </a:defRPr>
      </a:lvl4pPr>
      <a:lvl5pPr algn="l" rtl="0" fontAlgn="base">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cs typeface="+mn-cs"/>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cs typeface="+mn-cs"/>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83568" y="2780928"/>
            <a:ext cx="7772400" cy="1470025"/>
          </a:xfrm>
        </p:spPr>
        <p:txBody>
          <a:bodyPr anchor="ctr">
            <a:normAutofit fontScale="90000"/>
          </a:bodyPr>
          <a:lstStyle/>
          <a:p>
            <a:pPr algn="ctr"/>
            <a:r>
              <a:rPr lang="es-ES" dirty="0">
                <a:latin typeface="Arial" charset="0"/>
              </a:rPr>
              <a:t>PLAN DE NEGOCIOS EMPRESA DE INGENIERIA, </a:t>
            </a:r>
            <a:r>
              <a:rPr lang="es-PA" dirty="0">
                <a:latin typeface="Arial" charset="0"/>
              </a:rPr>
              <a:t/>
            </a:r>
            <a:br>
              <a:rPr lang="es-PA" dirty="0">
                <a:latin typeface="Arial" charset="0"/>
              </a:rPr>
            </a:br>
            <a:r>
              <a:rPr lang="es-ES" dirty="0">
                <a:latin typeface="Arial" charset="0"/>
              </a:rPr>
              <a:t>COMPRAS Y CONSTRUCCION (EPC)</a:t>
            </a:r>
            <a:r>
              <a:rPr lang="es-PA" sz="4800" dirty="0"/>
              <a:t/>
            </a:r>
            <a:br>
              <a:rPr lang="es-PA" sz="4800" dirty="0"/>
            </a:br>
            <a:endParaRPr lang="es-PA" sz="4800" dirty="0"/>
          </a:p>
        </p:txBody>
      </p:sp>
      <p:sp>
        <p:nvSpPr>
          <p:cNvPr id="3" name="2 Subtítulo"/>
          <p:cNvSpPr>
            <a:spLocks noGrp="1"/>
          </p:cNvSpPr>
          <p:nvPr>
            <p:ph type="subTitle" idx="4294967295"/>
          </p:nvPr>
        </p:nvSpPr>
        <p:spPr>
          <a:xfrm>
            <a:off x="1371600" y="4002088"/>
            <a:ext cx="6400800" cy="1662112"/>
          </a:xfrm>
        </p:spPr>
        <p:txBody>
          <a:bodyPr>
            <a:normAutofit/>
          </a:bodyPr>
          <a:lstStyle/>
          <a:p>
            <a:pPr marL="0" indent="0">
              <a:buFont typeface="Wingdings" pitchFamily="2" charset="2"/>
              <a:buNone/>
            </a:pPr>
            <a:endParaRPr lang="en-US" sz="2800">
              <a:solidFill>
                <a:srgbClr val="898989"/>
              </a:solidFill>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idx="4294967295"/>
          </p:nvPr>
        </p:nvSpPr>
        <p:spPr/>
        <p:txBody>
          <a:bodyPr anchor="ctr"/>
          <a:lstStyle/>
          <a:p>
            <a:r>
              <a:rPr lang="es-CO">
                <a:latin typeface="Arial" charset="0"/>
              </a:rPr>
              <a:t>Portafolio de Servicios</a:t>
            </a:r>
            <a:r>
              <a:rPr lang="es-CO" b="1"/>
              <a:t> </a:t>
            </a:r>
            <a:endParaRPr lang="es-PA"/>
          </a:p>
        </p:txBody>
      </p:sp>
      <p:sp>
        <p:nvSpPr>
          <p:cNvPr id="3" name="2 Marcador de contenido"/>
          <p:cNvSpPr>
            <a:spLocks noGrp="1"/>
          </p:cNvSpPr>
          <p:nvPr>
            <p:ph sz="half" idx="4294967295"/>
          </p:nvPr>
        </p:nvSpPr>
        <p:spPr>
          <a:xfrm>
            <a:off x="457200" y="1828800"/>
            <a:ext cx="8221663" cy="4302125"/>
          </a:xfrm>
        </p:spPr>
        <p:txBody>
          <a:bodyPr>
            <a:normAutofit lnSpcReduction="10000"/>
          </a:bodyPr>
          <a:lstStyle/>
          <a:p>
            <a:pPr>
              <a:lnSpc>
                <a:spcPct val="80000"/>
              </a:lnSpc>
              <a:buNone/>
            </a:pPr>
            <a:r>
              <a:rPr lang="es-ES" sz="2200" dirty="0" smtClean="0"/>
              <a:t>	La </a:t>
            </a:r>
            <a:r>
              <a:rPr lang="es-ES" sz="2200" dirty="0"/>
              <a:t>compañía ofrecerá y desarrollará cuatro (4) Unidades de Negocio Estratégicas (UEN), dentro de su portafolio de servicios para el sector energético y de hidrocarburos:</a:t>
            </a:r>
            <a:endParaRPr lang="es-PA" sz="2200" dirty="0"/>
          </a:p>
          <a:p>
            <a:pPr>
              <a:lnSpc>
                <a:spcPct val="80000"/>
              </a:lnSpc>
            </a:pPr>
            <a:endParaRPr lang="es-PA" sz="2200" dirty="0"/>
          </a:p>
          <a:p>
            <a:pPr>
              <a:lnSpc>
                <a:spcPct val="80000"/>
              </a:lnSpc>
            </a:pPr>
            <a:r>
              <a:rPr lang="es-ES" sz="2200" dirty="0"/>
              <a:t>Ejecución de Proyectos de Ingeniería y Montaje EPC (Engineering, Procurement and Construction) relacionadas con la automatización del control y de la instrumentación para plantas industriales.</a:t>
            </a:r>
            <a:endParaRPr lang="es-PA" sz="2200" dirty="0"/>
          </a:p>
          <a:p>
            <a:pPr>
              <a:lnSpc>
                <a:spcPct val="80000"/>
              </a:lnSpc>
              <a:buFont typeface="Wingdings" pitchFamily="2" charset="2"/>
              <a:buNone/>
            </a:pPr>
            <a:r>
              <a:rPr lang="es-ES" sz="2200" dirty="0"/>
              <a:t> </a:t>
            </a:r>
            <a:endParaRPr lang="es-PA" sz="2200" dirty="0"/>
          </a:p>
          <a:p>
            <a:pPr>
              <a:lnSpc>
                <a:spcPct val="80000"/>
              </a:lnSpc>
            </a:pPr>
            <a:r>
              <a:rPr lang="es-ES" sz="2200" dirty="0"/>
              <a:t>Diseño y Construcción de Unidades Paquetizadas de Control y Medición (incluye ensamble de tableros de control).</a:t>
            </a:r>
            <a:endParaRPr lang="es-PA" sz="2200" dirty="0"/>
          </a:p>
          <a:p>
            <a:pPr>
              <a:lnSpc>
                <a:spcPct val="80000"/>
              </a:lnSpc>
              <a:buFont typeface="Wingdings" pitchFamily="2" charset="2"/>
              <a:buNone/>
            </a:pPr>
            <a:r>
              <a:rPr lang="es-ES" sz="2200" dirty="0"/>
              <a:t> </a:t>
            </a:r>
            <a:endParaRPr lang="es-PA" sz="2200" dirty="0"/>
          </a:p>
          <a:p>
            <a:pPr>
              <a:lnSpc>
                <a:spcPct val="80000"/>
              </a:lnSpc>
            </a:pPr>
            <a:r>
              <a:rPr lang="es-ES" sz="2200" dirty="0"/>
              <a:t>Suministro de Actuadores Eléctricos.</a:t>
            </a:r>
            <a:endParaRPr lang="es-PA" sz="2200" dirty="0"/>
          </a:p>
          <a:p>
            <a:pPr>
              <a:lnSpc>
                <a:spcPct val="80000"/>
              </a:lnSpc>
              <a:buFont typeface="Wingdings" pitchFamily="2" charset="2"/>
              <a:buNone/>
            </a:pPr>
            <a:r>
              <a:rPr lang="es-ES" sz="2200" dirty="0"/>
              <a:t> </a:t>
            </a:r>
            <a:endParaRPr lang="es-PA" sz="2200" dirty="0"/>
          </a:p>
          <a:p>
            <a:pPr>
              <a:lnSpc>
                <a:spcPct val="80000"/>
              </a:lnSpc>
            </a:pPr>
            <a:r>
              <a:rPr lang="es-ES" sz="2200" dirty="0"/>
              <a:t>Estudios de Seguridad y Confiabilidad (SIL).</a:t>
            </a:r>
            <a:endParaRPr lang="es-PA" sz="2200" dirty="0"/>
          </a:p>
          <a:p>
            <a:pPr>
              <a:lnSpc>
                <a:spcPct val="80000"/>
              </a:lnSpc>
            </a:pPr>
            <a:endParaRPr lang="es-PA" sz="2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sz="4000" dirty="0" smtClean="0">
                <a:latin typeface="Arial" pitchFamily="34" charset="0"/>
                <a:cs typeface="Arial" pitchFamily="34" charset="0"/>
              </a:rPr>
              <a:t>Ejecución de Proyectos de Ingeniería y Montaje</a:t>
            </a:r>
            <a:endParaRPr lang="es-PA" sz="4000"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r>
              <a:rPr lang="es-ES" sz="2000" dirty="0" smtClean="0"/>
              <a:t>Ejecución del proyecto de todas o de alguna de las fases del proyecto: desarrollo de la ingeniería de detalle, suministro de equipos del proyecto, contratación, obras de construcción y montaje, arranque y puesta en servicio y cierre del proyecto. </a:t>
            </a:r>
            <a:endParaRPr lang="es-PA" sz="2000" dirty="0" smtClean="0"/>
          </a:p>
          <a:p>
            <a:pPr algn="just"/>
            <a:endParaRPr lang="es-PA" sz="2000" dirty="0" smtClean="0"/>
          </a:p>
          <a:p>
            <a:pPr algn="just"/>
            <a:r>
              <a:rPr lang="es-ES" sz="2000" dirty="0" smtClean="0"/>
              <a:t>Gerenciamiento del Proyecto: asignación de recursos, control de costos, comunicaciones, gestión documental, programación y control del proyecto, gestión de riesgos, gestión del talento humano, gestión de </a:t>
            </a:r>
            <a:r>
              <a:rPr lang="es-ES" sz="2000" dirty="0" err="1" smtClean="0"/>
              <a:t>logistica</a:t>
            </a:r>
            <a:r>
              <a:rPr lang="es-ES" sz="2000" dirty="0" smtClean="0"/>
              <a:t>, planeación de contratos y compras, gestión de contratos, soporte legal, entre otros, los cuales son ejecutados por roles que se proveen desde el área funcional de servicios a proyectos. </a:t>
            </a:r>
            <a:endParaRPr lang="es-PA" sz="2000" dirty="0" smtClean="0"/>
          </a:p>
          <a:p>
            <a:pPr algn="just">
              <a:buNone/>
            </a:pPr>
            <a:r>
              <a:rPr lang="es-ES" sz="2000" dirty="0" smtClean="0"/>
              <a:t> </a:t>
            </a:r>
            <a:endParaRPr lang="es-PA" sz="2000" dirty="0" smtClean="0"/>
          </a:p>
          <a:p>
            <a:pPr algn="just"/>
            <a:r>
              <a:rPr lang="es-ES" sz="2000" dirty="0" smtClean="0"/>
              <a:t>Servicios de Ingeniería, soporte técnico, comisionamiento y configuración de los equipos suministrados alcance de los contratos, seguido de contrato de mantenimiento y actualización de la base instalada.</a:t>
            </a:r>
            <a:endParaRPr lang="es-PA" sz="2000" dirty="0" smtClean="0"/>
          </a:p>
          <a:p>
            <a:endParaRPr lang="es-PA"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4200"/>
              <a:t>Unidades Paquetizadas de Medición</a:t>
            </a:r>
          </a:p>
        </p:txBody>
      </p:sp>
      <p:pic>
        <p:nvPicPr>
          <p:cNvPr id="77827" name="Picture 3"/>
          <p:cNvPicPr>
            <a:picLocks noGrp="1" noChangeAspect="1" noChangeArrowheads="1"/>
          </p:cNvPicPr>
          <p:nvPr>
            <p:ph type="body"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p:txBody>
          <a:bodyPr/>
          <a:lstStyle/>
          <a:p>
            <a:endParaRPr lang="en-US" dirty="0"/>
          </a:p>
        </p:txBody>
      </p:sp>
      <p:sp>
        <p:nvSpPr>
          <p:cNvPr id="78852" name="Rectangle 4"/>
          <p:cNvSpPr>
            <a:spLocks noGrp="1" noChangeArrowheads="1"/>
          </p:cNvSpPr>
          <p:nvPr>
            <p:ph type="title"/>
          </p:nvPr>
        </p:nvSpPr>
        <p:spPr>
          <a:noFill/>
          <a:ln/>
        </p:spPr>
        <p:txBody>
          <a:bodyPr/>
          <a:lstStyle/>
          <a:p>
            <a:r>
              <a:rPr lang="en-US" sz="4200"/>
              <a:t>Unidades Paquetizadas de Medición</a:t>
            </a:r>
          </a:p>
        </p:txBody>
      </p:sp>
      <p:pic>
        <p:nvPicPr>
          <p:cNvPr id="7169" name="Picture 1"/>
          <p:cNvPicPr>
            <a:picLocks noChangeAspect="1" noChangeArrowheads="1"/>
          </p:cNvPicPr>
          <p:nvPr/>
        </p:nvPicPr>
        <p:blipFill>
          <a:blip r:embed="rId2" cstate="print"/>
          <a:srcRect/>
          <a:stretch>
            <a:fillRect/>
          </a:stretch>
        </p:blipFill>
        <p:spPr bwMode="auto">
          <a:xfrm>
            <a:off x="611560" y="1772816"/>
            <a:ext cx="8064896" cy="4318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p:txBody>
          <a:bodyPr/>
          <a:lstStyle/>
          <a:p>
            <a:endParaRPr lang="en-US" dirty="0"/>
          </a:p>
        </p:txBody>
      </p:sp>
      <p:sp>
        <p:nvSpPr>
          <p:cNvPr id="78852" name="Rectangle 4"/>
          <p:cNvSpPr>
            <a:spLocks noGrp="1" noChangeArrowheads="1"/>
          </p:cNvSpPr>
          <p:nvPr>
            <p:ph type="title"/>
          </p:nvPr>
        </p:nvSpPr>
        <p:spPr>
          <a:noFill/>
          <a:ln/>
        </p:spPr>
        <p:txBody>
          <a:bodyPr/>
          <a:lstStyle/>
          <a:p>
            <a:r>
              <a:rPr lang="en-US" sz="4200" dirty="0" err="1"/>
              <a:t>Unidades</a:t>
            </a:r>
            <a:r>
              <a:rPr lang="en-US" sz="4200" dirty="0"/>
              <a:t> Paquetizadas de </a:t>
            </a:r>
            <a:r>
              <a:rPr lang="en-US" sz="4200" dirty="0" err="1"/>
              <a:t>Medición</a:t>
            </a:r>
            <a:endParaRPr lang="en-US" sz="4200" dirty="0"/>
          </a:p>
        </p:txBody>
      </p:sp>
      <p:pic>
        <p:nvPicPr>
          <p:cNvPr id="32770" name="Picture 2" descr="C:\Users\Jacobs\Documents\Personal Data\Projects_Done\4. Termoyopal- SAG\Arranque SAG4 y SAG3\Fotos Arranque Unidad 3\DSC06601.JPG"/>
          <p:cNvPicPr>
            <a:picLocks noChangeAspect="1" noChangeArrowheads="1"/>
          </p:cNvPicPr>
          <p:nvPr/>
        </p:nvPicPr>
        <p:blipFill>
          <a:blip r:embed="rId2" cstate="print"/>
          <a:srcRect/>
          <a:stretch>
            <a:fillRect/>
          </a:stretch>
        </p:blipFill>
        <p:spPr bwMode="auto">
          <a:xfrm>
            <a:off x="539552" y="1772816"/>
            <a:ext cx="8064896" cy="45601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Actuadores</a:t>
            </a:r>
            <a:r>
              <a:rPr lang="en-US" dirty="0" smtClean="0"/>
              <a:t> </a:t>
            </a:r>
            <a:r>
              <a:rPr lang="en-US" dirty="0" err="1" smtClean="0"/>
              <a:t>Electricos</a:t>
            </a:r>
            <a:endParaRPr lang="es-PA" dirty="0"/>
          </a:p>
        </p:txBody>
      </p:sp>
      <p:pic>
        <p:nvPicPr>
          <p:cNvPr id="33794" name="Picture 2"/>
          <p:cNvPicPr>
            <a:picLocks noGrp="1" noChangeAspect="1" noChangeArrowheads="1"/>
          </p:cNvPicPr>
          <p:nvPr>
            <p:ph sz="half" idx="2"/>
          </p:nvPr>
        </p:nvPicPr>
        <p:blipFill>
          <a:blip r:embed="rId2" cstate="print"/>
          <a:srcRect/>
          <a:stretch>
            <a:fillRect/>
          </a:stretch>
        </p:blipFill>
        <p:spPr bwMode="auto">
          <a:xfrm>
            <a:off x="4402663" y="1844824"/>
            <a:ext cx="4201785" cy="3888432"/>
          </a:xfrm>
          <a:prstGeom prst="rect">
            <a:avLst/>
          </a:prstGeom>
          <a:noFill/>
          <a:ln w="9525">
            <a:noFill/>
            <a:miter lim="800000"/>
            <a:headEnd/>
            <a:tailEnd/>
          </a:ln>
        </p:spPr>
      </p:pic>
      <p:pic>
        <p:nvPicPr>
          <p:cNvPr id="33795" name="Picture 3"/>
          <p:cNvPicPr>
            <a:picLocks noGrp="1" noChangeAspect="1" noChangeArrowheads="1"/>
          </p:cNvPicPr>
          <p:nvPr>
            <p:ph sz="half" idx="1"/>
          </p:nvPr>
        </p:nvPicPr>
        <p:blipFill>
          <a:blip r:embed="rId3" cstate="print"/>
          <a:srcRect/>
          <a:stretch>
            <a:fillRect/>
          </a:stretch>
        </p:blipFill>
        <p:spPr bwMode="auto">
          <a:xfrm>
            <a:off x="467544" y="1844824"/>
            <a:ext cx="3456384" cy="4029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sz="4000" dirty="0" smtClean="0">
                <a:latin typeface="Arial" pitchFamily="34" charset="0"/>
                <a:cs typeface="Arial" pitchFamily="34" charset="0"/>
              </a:rPr>
              <a:t>Estudio de Seguridad Funcional</a:t>
            </a:r>
            <a:endParaRPr lang="es-PA" sz="4000" dirty="0">
              <a:latin typeface="Arial" pitchFamily="34" charset="0"/>
              <a:cs typeface="Arial" pitchFamily="34" charset="0"/>
            </a:endParaRPr>
          </a:p>
        </p:txBody>
      </p:sp>
      <p:sp>
        <p:nvSpPr>
          <p:cNvPr id="3" name="2 Marcador de contenido"/>
          <p:cNvSpPr>
            <a:spLocks noGrp="1"/>
          </p:cNvSpPr>
          <p:nvPr>
            <p:ph idx="1"/>
          </p:nvPr>
        </p:nvSpPr>
        <p:spPr/>
        <p:txBody>
          <a:bodyPr/>
          <a:lstStyle/>
          <a:p>
            <a:r>
              <a:rPr lang="es-ES" sz="2400" dirty="0" smtClean="0"/>
              <a:t>Estudio de seguridad funcional y confiabilidad de la planta para aplicaciones de caldera y de procesos que involucren aplicaciones SIL0, SIL1, SIL2 y SIL3.</a:t>
            </a:r>
            <a:endParaRPr lang="es-PA" sz="2400" dirty="0" smtClean="0"/>
          </a:p>
          <a:p>
            <a:endParaRPr lang="es-PA" sz="2400" dirty="0" smtClean="0"/>
          </a:p>
          <a:p>
            <a:r>
              <a:rPr lang="es-ES" sz="2400" dirty="0" smtClean="0"/>
              <a:t>Los estudios de seguridad funcional y confiabilidad abarcan el área de validación y verificación del ciclo de realización de la norma IEC61508 Safety </a:t>
            </a:r>
            <a:r>
              <a:rPr lang="es-ES" sz="2400" dirty="0" err="1" smtClean="0"/>
              <a:t>Lifecycle</a:t>
            </a:r>
            <a:r>
              <a:rPr lang="es-ES" sz="2400" dirty="0" smtClean="0"/>
              <a:t>.</a:t>
            </a:r>
            <a:endParaRPr lang="es-PA" sz="2400" dirty="0" smtClean="0"/>
          </a:p>
          <a:p>
            <a:pPr>
              <a:buNone/>
            </a:pPr>
            <a:r>
              <a:rPr lang="es-ES" sz="2400" dirty="0" smtClean="0"/>
              <a:t> </a:t>
            </a:r>
            <a:endParaRPr lang="es-PA" sz="2400" dirty="0" smtClean="0"/>
          </a:p>
          <a:p>
            <a:r>
              <a:rPr lang="es-ES" sz="2400" dirty="0" smtClean="0"/>
              <a:t>Para ello se cuenta con un ingeniero certificado TÜV (</a:t>
            </a:r>
            <a:r>
              <a:rPr lang="es-ES" sz="2400" dirty="0" err="1" smtClean="0"/>
              <a:t>Fuctional</a:t>
            </a:r>
            <a:r>
              <a:rPr lang="es-ES" sz="2400" dirty="0" smtClean="0"/>
              <a:t> Safety Engineering) quien realizará la validación del ciclo de vida de los equipos de su planta basado en las SRS (Safety </a:t>
            </a:r>
            <a:r>
              <a:rPr lang="es-ES" sz="2400" dirty="0" err="1" smtClean="0"/>
              <a:t>Requirement</a:t>
            </a:r>
            <a:r>
              <a:rPr lang="es-ES" sz="2400" dirty="0" smtClean="0"/>
              <a:t> </a:t>
            </a:r>
            <a:r>
              <a:rPr lang="es-ES" sz="2400" dirty="0" err="1" smtClean="0"/>
              <a:t>Specifications</a:t>
            </a:r>
            <a:r>
              <a:rPr lang="es-ES" sz="2400" dirty="0" smtClean="0"/>
              <a:t>).</a:t>
            </a:r>
            <a:endParaRPr lang="es-PA" sz="2400" dirty="0" smtClean="0"/>
          </a:p>
          <a:p>
            <a:endParaRPr lang="es-PA"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idx="4294967295"/>
          </p:nvPr>
        </p:nvSpPr>
        <p:spPr/>
        <p:txBody>
          <a:bodyPr anchor="ctr"/>
          <a:lstStyle/>
          <a:p>
            <a:r>
              <a:rPr lang="es-PA"/>
              <a:t>Curva de Valor </a:t>
            </a:r>
          </a:p>
        </p:txBody>
      </p:sp>
      <p:sp>
        <p:nvSpPr>
          <p:cNvPr id="24578" name="2 Marcador de contenido"/>
          <p:cNvSpPr>
            <a:spLocks noGrp="1"/>
          </p:cNvSpPr>
          <p:nvPr>
            <p:ph idx="4294967295"/>
          </p:nvPr>
        </p:nvSpPr>
        <p:spPr>
          <a:xfrm>
            <a:off x="467544" y="1916832"/>
            <a:ext cx="8229600" cy="4302125"/>
          </a:xfrm>
        </p:spPr>
        <p:txBody>
          <a:bodyPr/>
          <a:lstStyle/>
          <a:p>
            <a:endParaRPr lang="en-US" dirty="0"/>
          </a:p>
        </p:txBody>
      </p:sp>
      <p:sp>
        <p:nvSpPr>
          <p:cNvPr id="24579" name="1 Título"/>
          <p:cNvSpPr>
            <a:spLocks noGrp="1"/>
          </p:cNvSpPr>
          <p:nvPr/>
        </p:nvSpPr>
        <p:spPr bwMode="auto">
          <a:xfrm>
            <a:off x="614363" y="2706688"/>
            <a:ext cx="7772400" cy="1470025"/>
          </a:xfrm>
          <a:prstGeom prst="rect">
            <a:avLst/>
          </a:prstGeom>
          <a:noFill/>
          <a:ln w="9525">
            <a:noFill/>
            <a:miter lim="800000"/>
            <a:headEnd/>
            <a:tailEnd/>
          </a:ln>
        </p:spPr>
        <p:txBody>
          <a:bodyPr anchor="ctr"/>
          <a:lstStyle/>
          <a:p>
            <a:pPr algn="ctr"/>
            <a:endParaRPr lang="en-US" sz="4400">
              <a:latin typeface="Calibri" pitchFamily="34" charset="0"/>
            </a:endParaRPr>
          </a:p>
        </p:txBody>
      </p:sp>
      <p:sp>
        <p:nvSpPr>
          <p:cNvPr id="24580" name="2 Subtítulo"/>
          <p:cNvSpPr>
            <a:spLocks noGrp="1"/>
          </p:cNvSpPr>
          <p:nvPr/>
        </p:nvSpPr>
        <p:spPr bwMode="auto">
          <a:xfrm>
            <a:off x="1300163" y="4462463"/>
            <a:ext cx="6400800" cy="1752600"/>
          </a:xfrm>
          <a:prstGeom prst="rect">
            <a:avLst/>
          </a:prstGeom>
          <a:noFill/>
          <a:ln w="9525">
            <a:noFill/>
            <a:miter lim="800000"/>
            <a:headEnd/>
            <a:tailEnd/>
          </a:ln>
        </p:spPr>
        <p:txBody>
          <a:bodyPr/>
          <a:lstStyle/>
          <a:p>
            <a:pPr algn="ctr">
              <a:spcBef>
                <a:spcPct val="20000"/>
              </a:spcBef>
              <a:buFont typeface="Arial" charset="0"/>
              <a:buNone/>
            </a:pPr>
            <a:endParaRPr lang="en-US" sz="3200">
              <a:solidFill>
                <a:srgbClr val="898989"/>
              </a:solidFill>
              <a:latin typeface="Calibri" pitchFamily="34" charset="0"/>
            </a:endParaRPr>
          </a:p>
        </p:txBody>
      </p:sp>
      <p:sp>
        <p:nvSpPr>
          <p:cNvPr id="6" name="3 Rectángulo redondeado"/>
          <p:cNvSpPr/>
          <p:nvPr/>
        </p:nvSpPr>
        <p:spPr>
          <a:xfrm>
            <a:off x="3348038" y="3213100"/>
            <a:ext cx="2663825" cy="1223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A"/>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PA"/>
          </a:p>
        </p:txBody>
      </p:sp>
      <p:sp>
        <p:nvSpPr>
          <p:cNvPr id="24582" name="4 CuadroTexto"/>
          <p:cNvSpPr txBox="1">
            <a:spLocks noChangeArrowheads="1"/>
          </p:cNvSpPr>
          <p:nvPr/>
        </p:nvSpPr>
        <p:spPr bwMode="auto">
          <a:xfrm>
            <a:off x="3492500" y="3573463"/>
            <a:ext cx="2303463" cy="400050"/>
          </a:xfrm>
          <a:prstGeom prst="rect">
            <a:avLst/>
          </a:prstGeom>
          <a:noFill/>
          <a:ln w="9525">
            <a:noFill/>
            <a:miter lim="800000"/>
            <a:headEnd/>
            <a:tailEnd/>
          </a:ln>
        </p:spPr>
        <p:txBody>
          <a:bodyPr>
            <a:spAutoFit/>
          </a:bodyPr>
          <a:lstStyle/>
          <a:p>
            <a:r>
              <a:rPr lang="es-PA" sz="2000">
                <a:latin typeface="Calibri" pitchFamily="34" charset="0"/>
              </a:rPr>
              <a:t>Ventaja Competitiva</a:t>
            </a:r>
          </a:p>
        </p:txBody>
      </p:sp>
      <p:sp>
        <p:nvSpPr>
          <p:cNvPr id="8" name="5 Rectángulo redondeado"/>
          <p:cNvSpPr/>
          <p:nvPr/>
        </p:nvSpPr>
        <p:spPr>
          <a:xfrm>
            <a:off x="1763688" y="1700808"/>
            <a:ext cx="3024187" cy="9366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es-PA"/>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PA"/>
          </a:p>
        </p:txBody>
      </p:sp>
      <p:sp>
        <p:nvSpPr>
          <p:cNvPr id="24584" name="6 CuadroTexto"/>
          <p:cNvSpPr txBox="1">
            <a:spLocks noChangeArrowheads="1"/>
          </p:cNvSpPr>
          <p:nvPr/>
        </p:nvSpPr>
        <p:spPr bwMode="auto">
          <a:xfrm>
            <a:off x="1908175" y="1628775"/>
            <a:ext cx="2735263" cy="646113"/>
          </a:xfrm>
          <a:prstGeom prst="rect">
            <a:avLst/>
          </a:prstGeom>
          <a:noFill/>
          <a:ln w="9525">
            <a:noFill/>
            <a:miter lim="800000"/>
            <a:headEnd/>
            <a:tailEnd/>
          </a:ln>
        </p:spPr>
        <p:txBody>
          <a:bodyPr>
            <a:spAutoFit/>
          </a:bodyPr>
          <a:lstStyle/>
          <a:p>
            <a:r>
              <a:rPr lang="es-PA" dirty="0">
                <a:latin typeface="Calibri" pitchFamily="34" charset="0"/>
              </a:rPr>
              <a:t>Alto </a:t>
            </a:r>
            <a:r>
              <a:rPr lang="es-PA" dirty="0" err="1">
                <a:latin typeface="Calibri" pitchFamily="34" charset="0"/>
              </a:rPr>
              <a:t>Estandar</a:t>
            </a:r>
            <a:r>
              <a:rPr lang="es-PA" dirty="0">
                <a:latin typeface="Calibri" pitchFamily="34" charset="0"/>
              </a:rPr>
              <a:t> de Gerencia de Proyectos y Servicios</a:t>
            </a:r>
          </a:p>
        </p:txBody>
      </p:sp>
      <p:sp>
        <p:nvSpPr>
          <p:cNvPr id="10" name="7 Rectángulo redondeado"/>
          <p:cNvSpPr/>
          <p:nvPr/>
        </p:nvSpPr>
        <p:spPr>
          <a:xfrm>
            <a:off x="5652120" y="1700808"/>
            <a:ext cx="2232025" cy="9366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es-PA"/>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PA"/>
          </a:p>
        </p:txBody>
      </p:sp>
      <p:sp>
        <p:nvSpPr>
          <p:cNvPr id="24586" name="8 CuadroTexto"/>
          <p:cNvSpPr txBox="1">
            <a:spLocks noChangeArrowheads="1"/>
          </p:cNvSpPr>
          <p:nvPr/>
        </p:nvSpPr>
        <p:spPr bwMode="auto">
          <a:xfrm>
            <a:off x="5867400" y="1700213"/>
            <a:ext cx="1728788" cy="369887"/>
          </a:xfrm>
          <a:prstGeom prst="rect">
            <a:avLst/>
          </a:prstGeom>
          <a:noFill/>
          <a:ln w="9525">
            <a:noFill/>
            <a:miter lim="800000"/>
            <a:headEnd/>
            <a:tailEnd/>
          </a:ln>
        </p:spPr>
        <p:txBody>
          <a:bodyPr>
            <a:spAutoFit/>
          </a:bodyPr>
          <a:lstStyle/>
          <a:p>
            <a:r>
              <a:rPr lang="es-PA">
                <a:latin typeface="Calibri" pitchFamily="34" charset="0"/>
              </a:rPr>
              <a:t>Alta Eficiencia</a:t>
            </a:r>
          </a:p>
        </p:txBody>
      </p:sp>
      <p:sp>
        <p:nvSpPr>
          <p:cNvPr id="12" name="9 Rectángulo redondeado"/>
          <p:cNvSpPr/>
          <p:nvPr/>
        </p:nvSpPr>
        <p:spPr>
          <a:xfrm>
            <a:off x="395288" y="3068638"/>
            <a:ext cx="2160587" cy="16557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es-PA"/>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PA"/>
          </a:p>
        </p:txBody>
      </p:sp>
      <p:sp>
        <p:nvSpPr>
          <p:cNvPr id="24588" name="10 CuadroTexto"/>
          <p:cNvSpPr txBox="1">
            <a:spLocks noChangeArrowheads="1"/>
          </p:cNvSpPr>
          <p:nvPr/>
        </p:nvSpPr>
        <p:spPr bwMode="auto">
          <a:xfrm>
            <a:off x="611188" y="3213100"/>
            <a:ext cx="1800225" cy="1200150"/>
          </a:xfrm>
          <a:prstGeom prst="rect">
            <a:avLst/>
          </a:prstGeom>
          <a:noFill/>
          <a:ln w="9525">
            <a:noFill/>
            <a:miter lim="800000"/>
            <a:headEnd/>
            <a:tailEnd/>
          </a:ln>
        </p:spPr>
        <p:txBody>
          <a:bodyPr>
            <a:spAutoFit/>
          </a:bodyPr>
          <a:lstStyle/>
          <a:p>
            <a:r>
              <a:rPr lang="es-PA">
                <a:latin typeface="Calibri" pitchFamily="34" charset="0"/>
              </a:rPr>
              <a:t>Innovacion en Soluciones e implementación de ingeniería</a:t>
            </a:r>
          </a:p>
        </p:txBody>
      </p:sp>
      <p:sp>
        <p:nvSpPr>
          <p:cNvPr id="14" name="11 Rectángulo redondeado"/>
          <p:cNvSpPr/>
          <p:nvPr/>
        </p:nvSpPr>
        <p:spPr>
          <a:xfrm>
            <a:off x="6875463" y="3141663"/>
            <a:ext cx="1944687" cy="15827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es-PA"/>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PA"/>
          </a:p>
        </p:txBody>
      </p:sp>
      <p:sp>
        <p:nvSpPr>
          <p:cNvPr id="24590" name="12 CuadroTexto"/>
          <p:cNvSpPr txBox="1">
            <a:spLocks noChangeArrowheads="1"/>
          </p:cNvSpPr>
          <p:nvPr/>
        </p:nvSpPr>
        <p:spPr bwMode="auto">
          <a:xfrm>
            <a:off x="7092950" y="3284538"/>
            <a:ext cx="1582738" cy="1200150"/>
          </a:xfrm>
          <a:prstGeom prst="rect">
            <a:avLst/>
          </a:prstGeom>
          <a:noFill/>
          <a:ln w="9525">
            <a:noFill/>
            <a:miter lim="800000"/>
            <a:headEnd/>
            <a:tailEnd/>
          </a:ln>
        </p:spPr>
        <p:txBody>
          <a:bodyPr>
            <a:spAutoFit/>
          </a:bodyPr>
          <a:lstStyle/>
          <a:p>
            <a:r>
              <a:rPr lang="es-PA">
                <a:latin typeface="Calibri" pitchFamily="34" charset="0"/>
              </a:rPr>
              <a:t>Alta Capacidad de Integración en Hardware y Software</a:t>
            </a:r>
          </a:p>
        </p:txBody>
      </p:sp>
      <p:sp>
        <p:nvSpPr>
          <p:cNvPr id="16" name="13 Rectángulo redondeado"/>
          <p:cNvSpPr/>
          <p:nvPr/>
        </p:nvSpPr>
        <p:spPr>
          <a:xfrm>
            <a:off x="1403350" y="5300663"/>
            <a:ext cx="2736850" cy="13684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defPPr>
              <a:defRPr lang="es-PA"/>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PA"/>
          </a:p>
        </p:txBody>
      </p:sp>
      <p:sp>
        <p:nvSpPr>
          <p:cNvPr id="24592" name="14 CuadroTexto"/>
          <p:cNvSpPr txBox="1">
            <a:spLocks noChangeArrowheads="1"/>
          </p:cNvSpPr>
          <p:nvPr/>
        </p:nvSpPr>
        <p:spPr bwMode="auto">
          <a:xfrm>
            <a:off x="1619250" y="5516563"/>
            <a:ext cx="2376488" cy="923925"/>
          </a:xfrm>
          <a:prstGeom prst="rect">
            <a:avLst/>
          </a:prstGeom>
          <a:noFill/>
          <a:ln w="9525">
            <a:noFill/>
            <a:miter lim="800000"/>
            <a:headEnd/>
            <a:tailEnd/>
          </a:ln>
        </p:spPr>
        <p:txBody>
          <a:bodyPr>
            <a:spAutoFit/>
          </a:bodyPr>
          <a:lstStyle/>
          <a:p>
            <a:r>
              <a:rPr lang="es-PA">
                <a:latin typeface="Calibri" pitchFamily="34" charset="0"/>
              </a:rPr>
              <a:t>Confiabilidad y Excelente soporte técnico y comercial</a:t>
            </a:r>
          </a:p>
        </p:txBody>
      </p:sp>
      <p:sp>
        <p:nvSpPr>
          <p:cNvPr id="18" name="15 Rectángulo redondeado"/>
          <p:cNvSpPr/>
          <p:nvPr/>
        </p:nvSpPr>
        <p:spPr>
          <a:xfrm>
            <a:off x="5364163" y="5300663"/>
            <a:ext cx="2376487" cy="129698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defPPr>
              <a:defRPr lang="es-PA"/>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PA"/>
          </a:p>
        </p:txBody>
      </p:sp>
      <p:sp>
        <p:nvSpPr>
          <p:cNvPr id="24594" name="16 CuadroTexto"/>
          <p:cNvSpPr txBox="1">
            <a:spLocks noChangeArrowheads="1"/>
          </p:cNvSpPr>
          <p:nvPr/>
        </p:nvSpPr>
        <p:spPr bwMode="auto">
          <a:xfrm>
            <a:off x="5508625" y="5445125"/>
            <a:ext cx="2016125" cy="923925"/>
          </a:xfrm>
          <a:prstGeom prst="rect">
            <a:avLst/>
          </a:prstGeom>
          <a:noFill/>
          <a:ln w="9525">
            <a:noFill/>
            <a:miter lim="800000"/>
            <a:headEnd/>
            <a:tailEnd/>
          </a:ln>
        </p:spPr>
        <p:txBody>
          <a:bodyPr>
            <a:spAutoFit/>
          </a:bodyPr>
          <a:lstStyle/>
          <a:p>
            <a:r>
              <a:rPr lang="es-PA">
                <a:latin typeface="Calibri" pitchFamily="34" charset="0"/>
              </a:rPr>
              <a:t>Soluciones tecnológicas a la medida</a:t>
            </a:r>
          </a:p>
        </p:txBody>
      </p:sp>
      <p:cxnSp>
        <p:nvCxnSpPr>
          <p:cNvPr id="20" name="18 Conector angular"/>
          <p:cNvCxnSpPr>
            <a:stCxn id="8" idx="2"/>
            <a:endCxn id="6" idx="0"/>
          </p:cNvCxnSpPr>
          <p:nvPr/>
        </p:nvCxnSpPr>
        <p:spPr>
          <a:xfrm rot="16200000" flipH="1">
            <a:off x="3690033" y="2223181"/>
            <a:ext cx="575667" cy="140416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2 Forma"/>
          <p:cNvCxnSpPr>
            <a:stCxn id="10" idx="2"/>
          </p:cNvCxnSpPr>
          <p:nvPr/>
        </p:nvCxnSpPr>
        <p:spPr>
          <a:xfrm rot="5400000">
            <a:off x="5741814" y="2619176"/>
            <a:ext cx="1008062" cy="10445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4 Conector recto de flecha"/>
          <p:cNvCxnSpPr>
            <a:stCxn id="14" idx="1"/>
          </p:cNvCxnSpPr>
          <p:nvPr/>
        </p:nvCxnSpPr>
        <p:spPr>
          <a:xfrm flipH="1">
            <a:off x="5940425" y="3933825"/>
            <a:ext cx="9350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6 Conector angular"/>
          <p:cNvCxnSpPr>
            <a:stCxn id="12" idx="3"/>
            <a:endCxn id="6" idx="1"/>
          </p:cNvCxnSpPr>
          <p:nvPr/>
        </p:nvCxnSpPr>
        <p:spPr>
          <a:xfrm flipV="1">
            <a:off x="2555875" y="3824288"/>
            <a:ext cx="792163" cy="730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8 Conector angular"/>
          <p:cNvCxnSpPr>
            <a:stCxn id="16" idx="0"/>
          </p:cNvCxnSpPr>
          <p:nvPr/>
        </p:nvCxnSpPr>
        <p:spPr>
          <a:xfrm rot="5400000" flipH="1" flipV="1">
            <a:off x="2700338" y="4508500"/>
            <a:ext cx="863600" cy="7207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30 Conector angular"/>
          <p:cNvCxnSpPr/>
          <p:nvPr/>
        </p:nvCxnSpPr>
        <p:spPr>
          <a:xfrm rot="16200000" flipV="1">
            <a:off x="5795963" y="4508500"/>
            <a:ext cx="792162" cy="6492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latin typeface="Arial" pitchFamily="34" charset="0"/>
                <a:cs typeface="Arial" pitchFamily="34" charset="0"/>
              </a:rPr>
              <a:t>Estudios Mercado Realizados</a:t>
            </a:r>
            <a:endParaRPr lang="es-PA" dirty="0">
              <a:latin typeface="Arial" pitchFamily="34" charset="0"/>
              <a:cs typeface="Arial" pitchFamily="34" charset="0"/>
            </a:endParaRPr>
          </a:p>
        </p:txBody>
      </p:sp>
      <p:sp>
        <p:nvSpPr>
          <p:cNvPr id="3" name="2 Marcador de contenido"/>
          <p:cNvSpPr>
            <a:spLocks noGrp="1"/>
          </p:cNvSpPr>
          <p:nvPr>
            <p:ph sz="half" idx="1"/>
          </p:nvPr>
        </p:nvSpPr>
        <p:spPr>
          <a:xfrm>
            <a:off x="457200" y="1828800"/>
            <a:ext cx="8219256" cy="4302125"/>
          </a:xfrm>
        </p:spPr>
        <p:txBody>
          <a:bodyPr/>
          <a:lstStyle/>
          <a:p>
            <a:r>
              <a:rPr lang="es-PA" dirty="0" smtClean="0"/>
              <a:t>Análisis Benchmarking con empresas del sector de EPC.</a:t>
            </a:r>
          </a:p>
          <a:p>
            <a:r>
              <a:rPr lang="es-PA" dirty="0" smtClean="0"/>
              <a:t>Encuestas en clientes finales (Ecopetrol, PDVSA), empresas de </a:t>
            </a:r>
            <a:r>
              <a:rPr lang="es-PA" dirty="0" err="1" smtClean="0"/>
              <a:t>Interventoría</a:t>
            </a:r>
            <a:r>
              <a:rPr lang="es-PA" dirty="0" smtClean="0"/>
              <a:t> (Salgado </a:t>
            </a:r>
            <a:r>
              <a:rPr lang="es-PA" dirty="0" err="1" smtClean="0"/>
              <a:t>Melendez</a:t>
            </a:r>
            <a:r>
              <a:rPr lang="es-PA" dirty="0" smtClean="0"/>
              <a:t>), empresas de Ingeniería (</a:t>
            </a:r>
            <a:r>
              <a:rPr lang="es-PA" dirty="0" err="1" smtClean="0"/>
              <a:t>Ingecontrol</a:t>
            </a:r>
            <a:r>
              <a:rPr lang="es-PA" dirty="0" smtClean="0"/>
              <a:t>).</a:t>
            </a:r>
          </a:p>
          <a:p>
            <a:r>
              <a:rPr lang="es-PA" dirty="0" smtClean="0"/>
              <a:t>Investigación de próximos proyectos en el sector de hidrocarburos.</a:t>
            </a:r>
          </a:p>
          <a:p>
            <a:r>
              <a:rPr lang="es-PA" dirty="0" err="1" smtClean="0"/>
              <a:t>Analisis</a:t>
            </a:r>
            <a:r>
              <a:rPr lang="es-PA" dirty="0" smtClean="0"/>
              <a:t> de modelos de contratación.</a:t>
            </a:r>
          </a:p>
          <a:p>
            <a:endParaRPr lang="es-P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idx="4294967295"/>
          </p:nvPr>
        </p:nvSpPr>
        <p:spPr/>
        <p:txBody>
          <a:bodyPr anchor="ctr"/>
          <a:lstStyle/>
          <a:p>
            <a:r>
              <a:rPr lang="es-PA"/>
              <a:t>Mapa de Procesos</a:t>
            </a:r>
          </a:p>
        </p:txBody>
      </p:sp>
      <p:grpSp>
        <p:nvGrpSpPr>
          <p:cNvPr id="25602" name="48 Grupo"/>
          <p:cNvGrpSpPr>
            <a:grpSpLocks noGrp="1"/>
          </p:cNvGrpSpPr>
          <p:nvPr/>
        </p:nvGrpSpPr>
        <p:grpSpPr bwMode="auto">
          <a:xfrm>
            <a:off x="241052" y="1902690"/>
            <a:ext cx="8507412" cy="4824958"/>
            <a:chOff x="0" y="476672"/>
            <a:chExt cx="9144000" cy="5821238"/>
          </a:xfrm>
        </p:grpSpPr>
        <p:sp>
          <p:nvSpPr>
            <p:cNvPr id="5" name="Rectangle 9"/>
            <p:cNvSpPr>
              <a:spLocks noChangeArrowheads="1"/>
            </p:cNvSpPr>
            <p:nvPr/>
          </p:nvSpPr>
          <p:spPr bwMode="auto">
            <a:xfrm>
              <a:off x="8582632" y="856431"/>
              <a:ext cx="418040" cy="471490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defPPr>
                <a:defRPr lang="es-ES"/>
              </a:defPPr>
              <a:lvl1pPr algn="ctr" rtl="0" eaLnBrk="0" fontAlgn="base" hangingPunct="0">
                <a:spcBef>
                  <a:spcPct val="0"/>
                </a:spcBef>
                <a:spcAft>
                  <a:spcPct val="0"/>
                </a:spcAft>
                <a:defRPr sz="1000" b="1" kern="1200">
                  <a:solidFill>
                    <a:schemeClr val="lt1"/>
                  </a:solidFill>
                  <a:latin typeface="+mn-lt"/>
                  <a:ea typeface="+mn-ea"/>
                  <a:cs typeface="+mn-cs"/>
                </a:defRPr>
              </a:lvl1pPr>
              <a:lvl2pPr marL="457200" algn="ctr" rtl="0" eaLnBrk="0" fontAlgn="base" hangingPunct="0">
                <a:spcBef>
                  <a:spcPct val="0"/>
                </a:spcBef>
                <a:spcAft>
                  <a:spcPct val="0"/>
                </a:spcAft>
                <a:defRPr sz="1000" b="1" kern="1200">
                  <a:solidFill>
                    <a:schemeClr val="lt1"/>
                  </a:solidFill>
                  <a:latin typeface="+mn-lt"/>
                  <a:ea typeface="+mn-ea"/>
                  <a:cs typeface="+mn-cs"/>
                </a:defRPr>
              </a:lvl2pPr>
              <a:lvl3pPr marL="914400" algn="ctr" rtl="0" eaLnBrk="0" fontAlgn="base" hangingPunct="0">
                <a:spcBef>
                  <a:spcPct val="0"/>
                </a:spcBef>
                <a:spcAft>
                  <a:spcPct val="0"/>
                </a:spcAft>
                <a:defRPr sz="1000" b="1" kern="1200">
                  <a:solidFill>
                    <a:schemeClr val="lt1"/>
                  </a:solidFill>
                  <a:latin typeface="+mn-lt"/>
                  <a:ea typeface="+mn-ea"/>
                  <a:cs typeface="+mn-cs"/>
                </a:defRPr>
              </a:lvl3pPr>
              <a:lvl4pPr marL="1371600" algn="ctr" rtl="0" eaLnBrk="0" fontAlgn="base" hangingPunct="0">
                <a:spcBef>
                  <a:spcPct val="0"/>
                </a:spcBef>
                <a:spcAft>
                  <a:spcPct val="0"/>
                </a:spcAft>
                <a:defRPr sz="1000" b="1" kern="1200">
                  <a:solidFill>
                    <a:schemeClr val="lt1"/>
                  </a:solidFill>
                  <a:latin typeface="+mn-lt"/>
                  <a:ea typeface="+mn-ea"/>
                  <a:cs typeface="+mn-cs"/>
                </a:defRPr>
              </a:lvl4pPr>
              <a:lvl5pPr marL="1828800" algn="ctr" rtl="0" eaLnBrk="0" fontAlgn="base" hangingPunct="0">
                <a:spcBef>
                  <a:spcPct val="0"/>
                </a:spcBef>
                <a:spcAft>
                  <a:spcPct val="0"/>
                </a:spcAft>
                <a:defRPr sz="1000" b="1" kern="1200">
                  <a:solidFill>
                    <a:schemeClr val="lt1"/>
                  </a:solidFill>
                  <a:latin typeface="+mn-lt"/>
                  <a:ea typeface="+mn-ea"/>
                  <a:cs typeface="+mn-cs"/>
                </a:defRPr>
              </a:lvl5pPr>
              <a:lvl6pPr marL="2286000" algn="l" defTabSz="914400" rtl="0" eaLnBrk="1" latinLnBrk="0" hangingPunct="1">
                <a:defRPr sz="1000" b="1" kern="1200">
                  <a:solidFill>
                    <a:schemeClr val="lt1"/>
                  </a:solidFill>
                  <a:latin typeface="+mn-lt"/>
                  <a:ea typeface="+mn-ea"/>
                  <a:cs typeface="+mn-cs"/>
                </a:defRPr>
              </a:lvl6pPr>
              <a:lvl7pPr marL="2743200" algn="l" defTabSz="914400" rtl="0" eaLnBrk="1" latinLnBrk="0" hangingPunct="1">
                <a:defRPr sz="1000" b="1" kern="1200">
                  <a:solidFill>
                    <a:schemeClr val="lt1"/>
                  </a:solidFill>
                  <a:latin typeface="+mn-lt"/>
                  <a:ea typeface="+mn-ea"/>
                  <a:cs typeface="+mn-cs"/>
                </a:defRPr>
              </a:lvl7pPr>
              <a:lvl8pPr marL="3200400" algn="l" defTabSz="914400" rtl="0" eaLnBrk="1" latinLnBrk="0" hangingPunct="1">
                <a:defRPr sz="1000" b="1" kern="1200">
                  <a:solidFill>
                    <a:schemeClr val="lt1"/>
                  </a:solidFill>
                  <a:latin typeface="+mn-lt"/>
                  <a:ea typeface="+mn-ea"/>
                  <a:cs typeface="+mn-cs"/>
                </a:defRPr>
              </a:lvl8pPr>
              <a:lvl9pPr marL="3657600" algn="l" defTabSz="914400" rtl="0" eaLnBrk="1" latinLnBrk="0" hangingPunct="1">
                <a:defRPr sz="1000" b="1" kern="1200">
                  <a:solidFill>
                    <a:schemeClr val="lt1"/>
                  </a:solidFill>
                  <a:latin typeface="+mn-lt"/>
                  <a:ea typeface="+mn-ea"/>
                  <a:cs typeface="+mn-cs"/>
                </a:defRPr>
              </a:lvl9pPr>
            </a:lstStyle>
            <a:p>
              <a:pPr>
                <a:defRPr/>
              </a:pPr>
              <a:endParaRPr lang="es-ES" sz="800" dirty="0">
                <a:latin typeface="+mj-lt"/>
              </a:endParaRPr>
            </a:p>
          </p:txBody>
        </p:sp>
        <p:sp>
          <p:nvSpPr>
            <p:cNvPr id="6" name="Rectangle 9"/>
            <p:cNvSpPr>
              <a:spLocks noChangeArrowheads="1"/>
            </p:cNvSpPr>
            <p:nvPr/>
          </p:nvSpPr>
          <p:spPr bwMode="auto">
            <a:xfrm>
              <a:off x="214992" y="929261"/>
              <a:ext cx="375383" cy="499929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s-ES"/>
              </a:defPPr>
              <a:lvl1pPr algn="ctr" rtl="0" eaLnBrk="0" fontAlgn="base" hangingPunct="0">
                <a:spcBef>
                  <a:spcPct val="0"/>
                </a:spcBef>
                <a:spcAft>
                  <a:spcPct val="0"/>
                </a:spcAft>
                <a:defRPr sz="1000" b="1" kern="1200">
                  <a:solidFill>
                    <a:schemeClr val="dk1"/>
                  </a:solidFill>
                  <a:latin typeface="+mn-lt"/>
                  <a:ea typeface="+mn-ea"/>
                  <a:cs typeface="+mn-cs"/>
                </a:defRPr>
              </a:lvl1pPr>
              <a:lvl2pPr marL="457200" algn="ctr" rtl="0" eaLnBrk="0" fontAlgn="base" hangingPunct="0">
                <a:spcBef>
                  <a:spcPct val="0"/>
                </a:spcBef>
                <a:spcAft>
                  <a:spcPct val="0"/>
                </a:spcAft>
                <a:defRPr sz="1000" b="1" kern="1200">
                  <a:solidFill>
                    <a:schemeClr val="dk1"/>
                  </a:solidFill>
                  <a:latin typeface="+mn-lt"/>
                  <a:ea typeface="+mn-ea"/>
                  <a:cs typeface="+mn-cs"/>
                </a:defRPr>
              </a:lvl2pPr>
              <a:lvl3pPr marL="914400" algn="ctr" rtl="0" eaLnBrk="0" fontAlgn="base" hangingPunct="0">
                <a:spcBef>
                  <a:spcPct val="0"/>
                </a:spcBef>
                <a:spcAft>
                  <a:spcPct val="0"/>
                </a:spcAft>
                <a:defRPr sz="1000" b="1" kern="1200">
                  <a:solidFill>
                    <a:schemeClr val="dk1"/>
                  </a:solidFill>
                  <a:latin typeface="+mn-lt"/>
                  <a:ea typeface="+mn-ea"/>
                  <a:cs typeface="+mn-cs"/>
                </a:defRPr>
              </a:lvl3pPr>
              <a:lvl4pPr marL="1371600" algn="ctr" rtl="0" eaLnBrk="0" fontAlgn="base" hangingPunct="0">
                <a:spcBef>
                  <a:spcPct val="0"/>
                </a:spcBef>
                <a:spcAft>
                  <a:spcPct val="0"/>
                </a:spcAft>
                <a:defRPr sz="1000" b="1" kern="1200">
                  <a:solidFill>
                    <a:schemeClr val="dk1"/>
                  </a:solidFill>
                  <a:latin typeface="+mn-lt"/>
                  <a:ea typeface="+mn-ea"/>
                  <a:cs typeface="+mn-cs"/>
                </a:defRPr>
              </a:lvl4pPr>
              <a:lvl5pPr marL="1828800" algn="ctr" rtl="0" eaLnBrk="0" fontAlgn="base" hangingPunct="0">
                <a:spcBef>
                  <a:spcPct val="0"/>
                </a:spcBef>
                <a:spcAft>
                  <a:spcPct val="0"/>
                </a:spcAft>
                <a:defRPr sz="1000" b="1" kern="1200">
                  <a:solidFill>
                    <a:schemeClr val="dk1"/>
                  </a:solidFill>
                  <a:latin typeface="+mn-lt"/>
                  <a:ea typeface="+mn-ea"/>
                  <a:cs typeface="+mn-cs"/>
                </a:defRPr>
              </a:lvl5pPr>
              <a:lvl6pPr marL="2286000" algn="l" defTabSz="914400" rtl="0" eaLnBrk="1" latinLnBrk="0" hangingPunct="1">
                <a:defRPr sz="1000" b="1" kern="1200">
                  <a:solidFill>
                    <a:schemeClr val="dk1"/>
                  </a:solidFill>
                  <a:latin typeface="+mn-lt"/>
                  <a:ea typeface="+mn-ea"/>
                  <a:cs typeface="+mn-cs"/>
                </a:defRPr>
              </a:lvl6pPr>
              <a:lvl7pPr marL="2743200" algn="l" defTabSz="914400" rtl="0" eaLnBrk="1" latinLnBrk="0" hangingPunct="1">
                <a:defRPr sz="1000" b="1" kern="1200">
                  <a:solidFill>
                    <a:schemeClr val="dk1"/>
                  </a:solidFill>
                  <a:latin typeface="+mn-lt"/>
                  <a:ea typeface="+mn-ea"/>
                  <a:cs typeface="+mn-cs"/>
                </a:defRPr>
              </a:lvl7pPr>
              <a:lvl8pPr marL="3200400" algn="l" defTabSz="914400" rtl="0" eaLnBrk="1" latinLnBrk="0" hangingPunct="1">
                <a:defRPr sz="1000" b="1" kern="1200">
                  <a:solidFill>
                    <a:schemeClr val="dk1"/>
                  </a:solidFill>
                  <a:latin typeface="+mn-lt"/>
                  <a:ea typeface="+mn-ea"/>
                  <a:cs typeface="+mn-cs"/>
                </a:defRPr>
              </a:lvl8pPr>
              <a:lvl9pPr marL="3657600" algn="l" defTabSz="914400" rtl="0" eaLnBrk="1" latinLnBrk="0" hangingPunct="1">
                <a:defRPr sz="1000" b="1" kern="1200">
                  <a:solidFill>
                    <a:schemeClr val="dk1"/>
                  </a:solidFill>
                  <a:latin typeface="+mn-lt"/>
                  <a:ea typeface="+mn-ea"/>
                  <a:cs typeface="+mn-cs"/>
                </a:defRPr>
              </a:lvl9pPr>
            </a:lstStyle>
            <a:p>
              <a:pPr>
                <a:defRPr/>
              </a:pPr>
              <a:endParaRPr lang="es-ES" sz="800" dirty="0">
                <a:latin typeface="+mj-lt"/>
              </a:endParaRPr>
            </a:p>
          </p:txBody>
        </p:sp>
        <p:sp>
          <p:nvSpPr>
            <p:cNvPr id="7" name="300 Rectángulo"/>
            <p:cNvSpPr/>
            <p:nvPr/>
          </p:nvSpPr>
          <p:spPr bwMode="auto">
            <a:xfrm>
              <a:off x="1714819" y="4869045"/>
              <a:ext cx="5714361" cy="142886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a:defRPr/>
              </a:pPr>
              <a:endParaRPr lang="es-CO" sz="800">
                <a:latin typeface="+mj-lt"/>
              </a:endParaRPr>
            </a:p>
          </p:txBody>
        </p:sp>
        <p:sp>
          <p:nvSpPr>
            <p:cNvPr id="8" name="Rectangle 8"/>
            <p:cNvSpPr>
              <a:spLocks noChangeArrowheads="1"/>
            </p:cNvSpPr>
            <p:nvPr/>
          </p:nvSpPr>
          <p:spPr bwMode="auto">
            <a:xfrm>
              <a:off x="0" y="476672"/>
              <a:ext cx="9144000" cy="308663"/>
            </a:xfrm>
            <a:prstGeom prst="rect">
              <a:avLst/>
            </a:prstGeom>
            <a:solidFill>
              <a:schemeClr val="bg1"/>
            </a:solidFill>
            <a:ln w="9525">
              <a:noFill/>
              <a:miter lim="800000"/>
              <a:headEnd/>
              <a:tailEnd/>
            </a:ln>
          </p:spPr>
          <p:txBody>
            <a:bodyPr lIns="91429" tIns="45715" rIns="91429" bIns="45715">
              <a:spAutoFit/>
            </a:bodyP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defTabSz="912813">
                <a:defRPr/>
              </a:pPr>
              <a:r>
                <a:rPr lang="es-ES_tradnl" sz="1400" dirty="0">
                  <a:solidFill>
                    <a:srgbClr val="000099"/>
                  </a:solidFill>
                  <a:latin typeface="+mj-lt"/>
                </a:rPr>
                <a:t>MAPA DE </a:t>
              </a:r>
              <a:r>
                <a:rPr lang="es-ES_tradnl" sz="1400" dirty="0" smtClean="0">
                  <a:solidFill>
                    <a:srgbClr val="000099"/>
                  </a:solidFill>
                  <a:latin typeface="+mj-lt"/>
                </a:rPr>
                <a:t>PROCESOS BUSSINESS PLAN</a:t>
              </a:r>
              <a:endParaRPr lang="es-ES_tradnl" sz="1400" dirty="0">
                <a:solidFill>
                  <a:srgbClr val="000099"/>
                </a:solidFill>
                <a:latin typeface="+mj-lt"/>
              </a:endParaRPr>
            </a:p>
          </p:txBody>
        </p:sp>
        <p:sp>
          <p:nvSpPr>
            <p:cNvPr id="9" name="Rectangle 9"/>
            <p:cNvSpPr>
              <a:spLocks noChangeArrowheads="1"/>
            </p:cNvSpPr>
            <p:nvPr/>
          </p:nvSpPr>
          <p:spPr bwMode="auto">
            <a:xfrm>
              <a:off x="8766911" y="1000358"/>
              <a:ext cx="162097" cy="442878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defPPr>
                <a:defRPr lang="es-ES"/>
              </a:defPPr>
              <a:lvl1pPr algn="ctr" rtl="0" eaLnBrk="0" fontAlgn="base" hangingPunct="0">
                <a:spcBef>
                  <a:spcPct val="0"/>
                </a:spcBef>
                <a:spcAft>
                  <a:spcPct val="0"/>
                </a:spcAft>
                <a:defRPr sz="1000" b="1" kern="1200">
                  <a:solidFill>
                    <a:schemeClr val="dk1"/>
                  </a:solidFill>
                  <a:latin typeface="+mn-lt"/>
                  <a:ea typeface="+mn-ea"/>
                  <a:cs typeface="+mn-cs"/>
                </a:defRPr>
              </a:lvl1pPr>
              <a:lvl2pPr marL="457200" algn="ctr" rtl="0" eaLnBrk="0" fontAlgn="base" hangingPunct="0">
                <a:spcBef>
                  <a:spcPct val="0"/>
                </a:spcBef>
                <a:spcAft>
                  <a:spcPct val="0"/>
                </a:spcAft>
                <a:defRPr sz="1000" b="1" kern="1200">
                  <a:solidFill>
                    <a:schemeClr val="dk1"/>
                  </a:solidFill>
                  <a:latin typeface="+mn-lt"/>
                  <a:ea typeface="+mn-ea"/>
                  <a:cs typeface="+mn-cs"/>
                </a:defRPr>
              </a:lvl2pPr>
              <a:lvl3pPr marL="914400" algn="ctr" rtl="0" eaLnBrk="0" fontAlgn="base" hangingPunct="0">
                <a:spcBef>
                  <a:spcPct val="0"/>
                </a:spcBef>
                <a:spcAft>
                  <a:spcPct val="0"/>
                </a:spcAft>
                <a:defRPr sz="1000" b="1" kern="1200">
                  <a:solidFill>
                    <a:schemeClr val="dk1"/>
                  </a:solidFill>
                  <a:latin typeface="+mn-lt"/>
                  <a:ea typeface="+mn-ea"/>
                  <a:cs typeface="+mn-cs"/>
                </a:defRPr>
              </a:lvl3pPr>
              <a:lvl4pPr marL="1371600" algn="ctr" rtl="0" eaLnBrk="0" fontAlgn="base" hangingPunct="0">
                <a:spcBef>
                  <a:spcPct val="0"/>
                </a:spcBef>
                <a:spcAft>
                  <a:spcPct val="0"/>
                </a:spcAft>
                <a:defRPr sz="1000" b="1" kern="1200">
                  <a:solidFill>
                    <a:schemeClr val="dk1"/>
                  </a:solidFill>
                  <a:latin typeface="+mn-lt"/>
                  <a:ea typeface="+mn-ea"/>
                  <a:cs typeface="+mn-cs"/>
                </a:defRPr>
              </a:lvl4pPr>
              <a:lvl5pPr marL="1828800" algn="ctr" rtl="0" eaLnBrk="0" fontAlgn="base" hangingPunct="0">
                <a:spcBef>
                  <a:spcPct val="0"/>
                </a:spcBef>
                <a:spcAft>
                  <a:spcPct val="0"/>
                </a:spcAft>
                <a:defRPr sz="1000" b="1" kern="1200">
                  <a:solidFill>
                    <a:schemeClr val="dk1"/>
                  </a:solidFill>
                  <a:latin typeface="+mn-lt"/>
                  <a:ea typeface="+mn-ea"/>
                  <a:cs typeface="+mn-cs"/>
                </a:defRPr>
              </a:lvl5pPr>
              <a:lvl6pPr marL="2286000" algn="l" defTabSz="914400" rtl="0" eaLnBrk="1" latinLnBrk="0" hangingPunct="1">
                <a:defRPr sz="1000" b="1" kern="1200">
                  <a:solidFill>
                    <a:schemeClr val="dk1"/>
                  </a:solidFill>
                  <a:latin typeface="+mn-lt"/>
                  <a:ea typeface="+mn-ea"/>
                  <a:cs typeface="+mn-cs"/>
                </a:defRPr>
              </a:lvl6pPr>
              <a:lvl7pPr marL="2743200" algn="l" defTabSz="914400" rtl="0" eaLnBrk="1" latinLnBrk="0" hangingPunct="1">
                <a:defRPr sz="1000" b="1" kern="1200">
                  <a:solidFill>
                    <a:schemeClr val="dk1"/>
                  </a:solidFill>
                  <a:latin typeface="+mn-lt"/>
                  <a:ea typeface="+mn-ea"/>
                  <a:cs typeface="+mn-cs"/>
                </a:defRPr>
              </a:lvl7pPr>
              <a:lvl8pPr marL="3200400" algn="l" defTabSz="914400" rtl="0" eaLnBrk="1" latinLnBrk="0" hangingPunct="1">
                <a:defRPr sz="1000" b="1" kern="1200">
                  <a:solidFill>
                    <a:schemeClr val="dk1"/>
                  </a:solidFill>
                  <a:latin typeface="+mn-lt"/>
                  <a:ea typeface="+mn-ea"/>
                  <a:cs typeface="+mn-cs"/>
                </a:defRPr>
              </a:lvl8pPr>
              <a:lvl9pPr marL="3657600" algn="l" defTabSz="914400" rtl="0" eaLnBrk="1" latinLnBrk="0" hangingPunct="1">
                <a:defRPr sz="1000" b="1" kern="1200">
                  <a:solidFill>
                    <a:schemeClr val="dk1"/>
                  </a:solidFill>
                  <a:latin typeface="+mn-lt"/>
                  <a:ea typeface="+mn-ea"/>
                  <a:cs typeface="+mn-cs"/>
                </a:defRPr>
              </a:lvl9pPr>
            </a:lstStyle>
            <a:p>
              <a:pPr>
                <a:defRPr/>
              </a:pPr>
              <a:r>
                <a:rPr lang="es-MX" sz="800" dirty="0">
                  <a:latin typeface="+mj-lt"/>
                </a:rPr>
                <a:t>C</a:t>
              </a:r>
            </a:p>
            <a:p>
              <a:pPr>
                <a:defRPr/>
              </a:pPr>
              <a:r>
                <a:rPr lang="es-MX" sz="800" dirty="0">
                  <a:latin typeface="+mj-lt"/>
                </a:rPr>
                <a:t>L</a:t>
              </a:r>
            </a:p>
            <a:p>
              <a:pPr>
                <a:defRPr/>
              </a:pPr>
              <a:r>
                <a:rPr lang="es-MX" sz="800" dirty="0">
                  <a:latin typeface="+mj-lt"/>
                </a:rPr>
                <a:t>I</a:t>
              </a:r>
            </a:p>
            <a:p>
              <a:pPr>
                <a:defRPr/>
              </a:pPr>
              <a:r>
                <a:rPr lang="es-MX" sz="800" dirty="0">
                  <a:latin typeface="+mj-lt"/>
                </a:rPr>
                <a:t>E</a:t>
              </a:r>
            </a:p>
            <a:p>
              <a:pPr>
                <a:defRPr/>
              </a:pPr>
              <a:r>
                <a:rPr lang="es-MX" sz="800" dirty="0">
                  <a:latin typeface="+mj-lt"/>
                </a:rPr>
                <a:t>N</a:t>
              </a:r>
            </a:p>
            <a:p>
              <a:pPr>
                <a:defRPr/>
              </a:pPr>
              <a:r>
                <a:rPr lang="es-MX" sz="800" dirty="0">
                  <a:latin typeface="+mj-lt"/>
                </a:rPr>
                <a:t>T</a:t>
              </a:r>
            </a:p>
            <a:p>
              <a:pPr>
                <a:defRPr/>
              </a:pPr>
              <a:r>
                <a:rPr lang="es-MX" sz="800" dirty="0">
                  <a:latin typeface="+mj-lt"/>
                </a:rPr>
                <a:t>E</a:t>
              </a:r>
            </a:p>
            <a:p>
              <a:pPr>
                <a:defRPr/>
              </a:pPr>
              <a:r>
                <a:rPr lang="es-MX" sz="800" dirty="0">
                  <a:latin typeface="+mj-lt"/>
                </a:rPr>
                <a:t> </a:t>
              </a:r>
            </a:p>
            <a:p>
              <a:pPr>
                <a:defRPr/>
              </a:pPr>
              <a:r>
                <a:rPr lang="es-ES" sz="800" dirty="0">
                  <a:latin typeface="+mj-lt"/>
                </a:rPr>
                <a:t>Y</a:t>
              </a:r>
            </a:p>
            <a:p>
              <a:pPr>
                <a:defRPr/>
              </a:pPr>
              <a:endParaRPr lang="es-ES" sz="800" dirty="0">
                <a:latin typeface="+mj-lt"/>
              </a:endParaRPr>
            </a:p>
            <a:p>
              <a:pPr>
                <a:defRPr/>
              </a:pPr>
              <a:r>
                <a:rPr lang="es-ES" sz="800" dirty="0">
                  <a:latin typeface="+mj-lt"/>
                </a:rPr>
                <a:t>P</a:t>
              </a:r>
            </a:p>
            <a:p>
              <a:pPr>
                <a:defRPr/>
              </a:pPr>
              <a:r>
                <a:rPr lang="es-ES" sz="800" dirty="0">
                  <a:latin typeface="+mj-lt"/>
                </a:rPr>
                <a:t>A</a:t>
              </a:r>
            </a:p>
            <a:p>
              <a:pPr>
                <a:defRPr/>
              </a:pPr>
              <a:r>
                <a:rPr lang="es-ES" sz="800" dirty="0">
                  <a:latin typeface="+mj-lt"/>
                </a:rPr>
                <a:t>R</a:t>
              </a:r>
            </a:p>
            <a:p>
              <a:pPr>
                <a:defRPr/>
              </a:pPr>
              <a:r>
                <a:rPr lang="es-ES" sz="800" dirty="0">
                  <a:latin typeface="+mj-lt"/>
                </a:rPr>
                <a:t>T</a:t>
              </a:r>
            </a:p>
            <a:p>
              <a:pPr>
                <a:defRPr/>
              </a:pPr>
              <a:r>
                <a:rPr lang="es-ES" sz="800" dirty="0">
                  <a:latin typeface="+mj-lt"/>
                </a:rPr>
                <a:t>E</a:t>
              </a:r>
            </a:p>
            <a:p>
              <a:pPr>
                <a:defRPr/>
              </a:pPr>
              <a:r>
                <a:rPr lang="es-ES" sz="800" dirty="0">
                  <a:latin typeface="+mj-lt"/>
                </a:rPr>
                <a:t>S</a:t>
              </a:r>
            </a:p>
            <a:p>
              <a:pPr>
                <a:defRPr/>
              </a:pPr>
              <a:endParaRPr lang="es-ES" sz="800" dirty="0">
                <a:latin typeface="+mj-lt"/>
              </a:endParaRPr>
            </a:p>
            <a:p>
              <a:pPr>
                <a:defRPr/>
              </a:pPr>
              <a:r>
                <a:rPr lang="es-ES" sz="800" dirty="0">
                  <a:latin typeface="+mj-lt"/>
                </a:rPr>
                <a:t>I</a:t>
              </a:r>
            </a:p>
            <a:p>
              <a:pPr>
                <a:defRPr/>
              </a:pPr>
              <a:r>
                <a:rPr lang="es-ES" sz="800" dirty="0">
                  <a:latin typeface="+mj-lt"/>
                </a:rPr>
                <a:t>N</a:t>
              </a:r>
            </a:p>
            <a:p>
              <a:pPr>
                <a:defRPr/>
              </a:pPr>
              <a:r>
                <a:rPr lang="es-ES" sz="800" dirty="0">
                  <a:latin typeface="+mj-lt"/>
                </a:rPr>
                <a:t>T</a:t>
              </a:r>
            </a:p>
            <a:p>
              <a:pPr>
                <a:defRPr/>
              </a:pPr>
              <a:r>
                <a:rPr lang="es-ES" sz="800" dirty="0">
                  <a:latin typeface="+mj-lt"/>
                </a:rPr>
                <a:t>E</a:t>
              </a:r>
            </a:p>
            <a:p>
              <a:pPr>
                <a:defRPr/>
              </a:pPr>
              <a:r>
                <a:rPr lang="es-ES" sz="800" dirty="0">
                  <a:latin typeface="+mj-lt"/>
                </a:rPr>
                <a:t>R</a:t>
              </a:r>
            </a:p>
            <a:p>
              <a:pPr>
                <a:defRPr/>
              </a:pPr>
              <a:r>
                <a:rPr lang="es-ES" sz="800" dirty="0">
                  <a:latin typeface="+mj-lt"/>
                </a:rPr>
                <a:t>E</a:t>
              </a:r>
            </a:p>
            <a:p>
              <a:pPr>
                <a:defRPr/>
              </a:pPr>
              <a:r>
                <a:rPr lang="es-ES" sz="800" dirty="0">
                  <a:latin typeface="+mj-lt"/>
                </a:rPr>
                <a:t>S</a:t>
              </a:r>
            </a:p>
            <a:p>
              <a:pPr>
                <a:defRPr/>
              </a:pPr>
              <a:r>
                <a:rPr lang="es-ES" sz="800" dirty="0">
                  <a:latin typeface="+mj-lt"/>
                </a:rPr>
                <a:t>A</a:t>
              </a:r>
            </a:p>
            <a:p>
              <a:pPr>
                <a:defRPr/>
              </a:pPr>
              <a:r>
                <a:rPr lang="es-ES" sz="800" dirty="0">
                  <a:latin typeface="+mj-lt"/>
                </a:rPr>
                <a:t>D</a:t>
              </a:r>
            </a:p>
            <a:p>
              <a:pPr>
                <a:defRPr/>
              </a:pPr>
              <a:r>
                <a:rPr lang="es-ES" sz="800" dirty="0">
                  <a:latin typeface="+mj-lt"/>
                </a:rPr>
                <a:t>A</a:t>
              </a:r>
            </a:p>
            <a:p>
              <a:pPr>
                <a:defRPr/>
              </a:pPr>
              <a:r>
                <a:rPr lang="es-ES" sz="800" dirty="0">
                  <a:latin typeface="+mj-lt"/>
                </a:rPr>
                <a:t>S</a:t>
              </a:r>
            </a:p>
          </p:txBody>
        </p:sp>
        <p:sp>
          <p:nvSpPr>
            <p:cNvPr id="10" name="AutoShape 132"/>
            <p:cNvSpPr>
              <a:spLocks noChangeArrowheads="1"/>
            </p:cNvSpPr>
            <p:nvPr/>
          </p:nvSpPr>
          <p:spPr bwMode="auto">
            <a:xfrm>
              <a:off x="1999770" y="764526"/>
              <a:ext cx="5357746" cy="714433"/>
            </a:xfrm>
            <a:prstGeom prst="roundRect">
              <a:avLst>
                <a:gd name="adj" fmla="val 16667"/>
              </a:avLst>
            </a:prstGeom>
            <a:solidFill>
              <a:srgbClr val="F3BAFC">
                <a:alpha val="5882"/>
              </a:srgbClr>
            </a:solidFill>
            <a:ln w="12700" algn="ctr">
              <a:solidFill>
                <a:srgbClr val="993366"/>
              </a:solidFill>
              <a:round/>
              <a:headEnd/>
              <a:tailEnd/>
            </a:ln>
          </p:spPr>
          <p:txBody>
            <a:bodyPr wrap="none"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defRPr/>
              </a:pPr>
              <a:endParaRPr lang="es-CO" sz="1400">
                <a:latin typeface="+mj-lt"/>
              </a:endParaRPr>
            </a:p>
          </p:txBody>
        </p:sp>
        <p:sp>
          <p:nvSpPr>
            <p:cNvPr id="11" name="AutoShape 137"/>
            <p:cNvSpPr>
              <a:spLocks noChangeArrowheads="1"/>
            </p:cNvSpPr>
            <p:nvPr/>
          </p:nvSpPr>
          <p:spPr bwMode="auto">
            <a:xfrm>
              <a:off x="3276074" y="1052380"/>
              <a:ext cx="2714705" cy="357216"/>
            </a:xfrm>
            <a:prstGeom prst="roundRect">
              <a:avLst>
                <a:gd name="adj" fmla="val 16667"/>
              </a:avLst>
            </a:prstGeom>
            <a:solidFill>
              <a:srgbClr val="F0C6D6">
                <a:alpha val="61960"/>
              </a:srgbClr>
            </a:solidFill>
            <a:ln w="9525" algn="ctr">
              <a:solidFill>
                <a:srgbClr val="993366"/>
              </a:solidFill>
              <a:round/>
              <a:headEnd/>
              <a:tailEnd/>
            </a:ln>
          </p:spPr>
          <p:txBody>
            <a:bodyPr wrap="none"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defRPr/>
              </a:pPr>
              <a:r>
                <a:rPr lang="es-CO" dirty="0" smtClean="0">
                  <a:solidFill>
                    <a:srgbClr val="000099"/>
                  </a:solidFill>
                  <a:latin typeface="+mj-lt"/>
                </a:rPr>
                <a:t>PLANEACIÓN DIRECTIVA Y </a:t>
              </a:r>
              <a:r>
                <a:rPr lang="es-CO" dirty="0">
                  <a:solidFill>
                    <a:srgbClr val="000099"/>
                  </a:solidFill>
                  <a:latin typeface="+mj-lt"/>
                </a:rPr>
                <a:t>ESTRATÉGICA</a:t>
              </a:r>
            </a:p>
            <a:p>
              <a:pPr eaLnBrk="1" hangingPunct="1">
                <a:defRPr/>
              </a:pPr>
              <a:endParaRPr lang="es-ES" sz="700" dirty="0">
                <a:solidFill>
                  <a:schemeClr val="accent2"/>
                </a:solidFill>
                <a:latin typeface="+mj-lt"/>
              </a:endParaRPr>
            </a:p>
          </p:txBody>
        </p:sp>
        <p:sp>
          <p:nvSpPr>
            <p:cNvPr id="12" name="AutoShape 154"/>
            <p:cNvSpPr>
              <a:spLocks noChangeArrowheads="1"/>
            </p:cNvSpPr>
            <p:nvPr/>
          </p:nvSpPr>
          <p:spPr bwMode="auto">
            <a:xfrm>
              <a:off x="1114206" y="2205529"/>
              <a:ext cx="1286542" cy="785530"/>
            </a:xfrm>
            <a:prstGeom prst="homePlate">
              <a:avLst>
                <a:gd name="adj" fmla="val 40882"/>
              </a:avLst>
            </a:prstGeom>
            <a:solidFill>
              <a:srgbClr val="3366FF">
                <a:alpha val="25098"/>
              </a:srgbClr>
            </a:solidFill>
            <a:ln w="9525" algn="ctr">
              <a:solidFill>
                <a:srgbClr val="3366FF"/>
              </a:solidFill>
              <a:miter lim="800000"/>
              <a:headEnd/>
              <a:tailEnd/>
            </a:ln>
          </p:spPr>
          <p:txBody>
            <a:bodyPr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defRPr/>
              </a:pPr>
              <a:r>
                <a:rPr lang="es-CO" sz="900" dirty="0">
                  <a:solidFill>
                    <a:srgbClr val="000099"/>
                  </a:solidFill>
                  <a:latin typeface="+mj-lt"/>
                </a:rPr>
                <a:t>MERCADEO </a:t>
              </a:r>
              <a:r>
                <a:rPr lang="es-CO" sz="900" dirty="0" smtClean="0">
                  <a:solidFill>
                    <a:srgbClr val="000099"/>
                  </a:solidFill>
                  <a:latin typeface="+mj-lt"/>
                </a:rPr>
                <a:t>E INNOVACION</a:t>
              </a:r>
              <a:endParaRPr lang="es-CO" sz="900" dirty="0">
                <a:solidFill>
                  <a:srgbClr val="000099"/>
                </a:solidFill>
                <a:latin typeface="+mj-lt"/>
              </a:endParaRPr>
            </a:p>
            <a:p>
              <a:pPr eaLnBrk="1" hangingPunct="1">
                <a:defRPr/>
              </a:pPr>
              <a:r>
                <a:rPr lang="es-ES_tradnl" sz="800" dirty="0">
                  <a:solidFill>
                    <a:srgbClr val="000099"/>
                  </a:solidFill>
                  <a:latin typeface="+mj-lt"/>
                </a:rPr>
                <a:t>(</a:t>
              </a:r>
              <a:r>
                <a:rPr lang="es-ES_tradnl" sz="800" b="0" dirty="0">
                  <a:solidFill>
                    <a:srgbClr val="000099"/>
                  </a:solidFill>
                  <a:latin typeface="+mj-lt"/>
                </a:rPr>
                <a:t>Desarrollo de </a:t>
              </a:r>
              <a:r>
                <a:rPr lang="es-ES_tradnl" sz="800" b="0" dirty="0" smtClean="0">
                  <a:solidFill>
                    <a:srgbClr val="000099"/>
                  </a:solidFill>
                  <a:latin typeface="+mj-lt"/>
                </a:rPr>
                <a:t>Nichos de Mercados y Productos</a:t>
              </a:r>
              <a:r>
                <a:rPr lang="es-ES_tradnl" sz="800" dirty="0" smtClean="0">
                  <a:solidFill>
                    <a:srgbClr val="000099"/>
                  </a:solidFill>
                  <a:latin typeface="+mj-lt"/>
                </a:rPr>
                <a:t>)</a:t>
              </a:r>
              <a:endParaRPr lang="es-CO" sz="800" dirty="0">
                <a:solidFill>
                  <a:srgbClr val="000099"/>
                </a:solidFill>
                <a:latin typeface="+mj-lt"/>
              </a:endParaRPr>
            </a:p>
          </p:txBody>
        </p:sp>
        <p:cxnSp>
          <p:nvCxnSpPr>
            <p:cNvPr id="25611" name="AutoShape 178"/>
            <p:cNvCxnSpPr>
              <a:cxnSpLocks noChangeShapeType="1"/>
              <a:stCxn id="40" idx="2"/>
              <a:endCxn id="35" idx="1"/>
            </p:cNvCxnSpPr>
            <p:nvPr/>
          </p:nvCxnSpPr>
          <p:spPr bwMode="auto">
            <a:xfrm rot="16200000" flipH="1">
              <a:off x="2416749" y="3019974"/>
              <a:ext cx="400322" cy="2037971"/>
            </a:xfrm>
            <a:prstGeom prst="bentConnector2">
              <a:avLst/>
            </a:prstGeom>
            <a:noFill/>
            <a:ln w="25400">
              <a:solidFill>
                <a:schemeClr val="accent2"/>
              </a:solidFill>
              <a:miter lim="800000"/>
              <a:headEnd/>
              <a:tailEnd type="triangle" w="med" len="med"/>
            </a:ln>
          </p:spPr>
        </p:cxnSp>
        <p:sp>
          <p:nvSpPr>
            <p:cNvPr id="14" name="Rectangle 9"/>
            <p:cNvSpPr>
              <a:spLocks noChangeArrowheads="1"/>
            </p:cNvSpPr>
            <p:nvPr/>
          </p:nvSpPr>
          <p:spPr bwMode="auto">
            <a:xfrm>
              <a:off x="223523" y="1043709"/>
              <a:ext cx="133091" cy="480508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s-ES"/>
              </a:defPPr>
              <a:lvl1pPr algn="ctr" rtl="0" eaLnBrk="0" fontAlgn="base" hangingPunct="0">
                <a:spcBef>
                  <a:spcPct val="0"/>
                </a:spcBef>
                <a:spcAft>
                  <a:spcPct val="0"/>
                </a:spcAft>
                <a:defRPr sz="1000" b="1" kern="1200">
                  <a:solidFill>
                    <a:schemeClr val="dk1"/>
                  </a:solidFill>
                  <a:latin typeface="+mn-lt"/>
                  <a:ea typeface="+mn-ea"/>
                  <a:cs typeface="+mn-cs"/>
                </a:defRPr>
              </a:lvl1pPr>
              <a:lvl2pPr marL="457200" algn="ctr" rtl="0" eaLnBrk="0" fontAlgn="base" hangingPunct="0">
                <a:spcBef>
                  <a:spcPct val="0"/>
                </a:spcBef>
                <a:spcAft>
                  <a:spcPct val="0"/>
                </a:spcAft>
                <a:defRPr sz="1000" b="1" kern="1200">
                  <a:solidFill>
                    <a:schemeClr val="dk1"/>
                  </a:solidFill>
                  <a:latin typeface="+mn-lt"/>
                  <a:ea typeface="+mn-ea"/>
                  <a:cs typeface="+mn-cs"/>
                </a:defRPr>
              </a:lvl2pPr>
              <a:lvl3pPr marL="914400" algn="ctr" rtl="0" eaLnBrk="0" fontAlgn="base" hangingPunct="0">
                <a:spcBef>
                  <a:spcPct val="0"/>
                </a:spcBef>
                <a:spcAft>
                  <a:spcPct val="0"/>
                </a:spcAft>
                <a:defRPr sz="1000" b="1" kern="1200">
                  <a:solidFill>
                    <a:schemeClr val="dk1"/>
                  </a:solidFill>
                  <a:latin typeface="+mn-lt"/>
                  <a:ea typeface="+mn-ea"/>
                  <a:cs typeface="+mn-cs"/>
                </a:defRPr>
              </a:lvl3pPr>
              <a:lvl4pPr marL="1371600" algn="ctr" rtl="0" eaLnBrk="0" fontAlgn="base" hangingPunct="0">
                <a:spcBef>
                  <a:spcPct val="0"/>
                </a:spcBef>
                <a:spcAft>
                  <a:spcPct val="0"/>
                </a:spcAft>
                <a:defRPr sz="1000" b="1" kern="1200">
                  <a:solidFill>
                    <a:schemeClr val="dk1"/>
                  </a:solidFill>
                  <a:latin typeface="+mn-lt"/>
                  <a:ea typeface="+mn-ea"/>
                  <a:cs typeface="+mn-cs"/>
                </a:defRPr>
              </a:lvl4pPr>
              <a:lvl5pPr marL="1828800" algn="ctr" rtl="0" eaLnBrk="0" fontAlgn="base" hangingPunct="0">
                <a:spcBef>
                  <a:spcPct val="0"/>
                </a:spcBef>
                <a:spcAft>
                  <a:spcPct val="0"/>
                </a:spcAft>
                <a:defRPr sz="1000" b="1" kern="1200">
                  <a:solidFill>
                    <a:schemeClr val="dk1"/>
                  </a:solidFill>
                  <a:latin typeface="+mn-lt"/>
                  <a:ea typeface="+mn-ea"/>
                  <a:cs typeface="+mn-cs"/>
                </a:defRPr>
              </a:lvl5pPr>
              <a:lvl6pPr marL="2286000" algn="l" defTabSz="914400" rtl="0" eaLnBrk="1" latinLnBrk="0" hangingPunct="1">
                <a:defRPr sz="1000" b="1" kern="1200">
                  <a:solidFill>
                    <a:schemeClr val="dk1"/>
                  </a:solidFill>
                  <a:latin typeface="+mn-lt"/>
                  <a:ea typeface="+mn-ea"/>
                  <a:cs typeface="+mn-cs"/>
                </a:defRPr>
              </a:lvl6pPr>
              <a:lvl7pPr marL="2743200" algn="l" defTabSz="914400" rtl="0" eaLnBrk="1" latinLnBrk="0" hangingPunct="1">
                <a:defRPr sz="1000" b="1" kern="1200">
                  <a:solidFill>
                    <a:schemeClr val="dk1"/>
                  </a:solidFill>
                  <a:latin typeface="+mn-lt"/>
                  <a:ea typeface="+mn-ea"/>
                  <a:cs typeface="+mn-cs"/>
                </a:defRPr>
              </a:lvl7pPr>
              <a:lvl8pPr marL="3200400" algn="l" defTabSz="914400" rtl="0" eaLnBrk="1" latinLnBrk="0" hangingPunct="1">
                <a:defRPr sz="1000" b="1" kern="1200">
                  <a:solidFill>
                    <a:schemeClr val="dk1"/>
                  </a:solidFill>
                  <a:latin typeface="+mn-lt"/>
                  <a:ea typeface="+mn-ea"/>
                  <a:cs typeface="+mn-cs"/>
                </a:defRPr>
              </a:lvl8pPr>
              <a:lvl9pPr marL="3657600" algn="l" defTabSz="914400" rtl="0" eaLnBrk="1" latinLnBrk="0" hangingPunct="1">
                <a:defRPr sz="1000" b="1" kern="1200">
                  <a:solidFill>
                    <a:schemeClr val="dk1"/>
                  </a:solidFill>
                  <a:latin typeface="+mn-lt"/>
                  <a:ea typeface="+mn-ea"/>
                  <a:cs typeface="+mn-cs"/>
                </a:defRPr>
              </a:lvl9pPr>
            </a:lstStyle>
            <a:p>
              <a:pPr>
                <a:defRPr/>
              </a:pPr>
              <a:r>
                <a:rPr lang="es-MX" sz="800" dirty="0">
                  <a:latin typeface="+mj-lt"/>
                </a:rPr>
                <a:t>C</a:t>
              </a:r>
            </a:p>
            <a:p>
              <a:pPr>
                <a:defRPr/>
              </a:pPr>
              <a:r>
                <a:rPr lang="es-MX" sz="800" dirty="0">
                  <a:latin typeface="+mj-lt"/>
                </a:rPr>
                <a:t>L</a:t>
              </a:r>
            </a:p>
            <a:p>
              <a:pPr>
                <a:defRPr/>
              </a:pPr>
              <a:r>
                <a:rPr lang="es-MX" sz="800" dirty="0">
                  <a:latin typeface="+mj-lt"/>
                </a:rPr>
                <a:t>I</a:t>
              </a:r>
            </a:p>
            <a:p>
              <a:pPr>
                <a:defRPr/>
              </a:pPr>
              <a:r>
                <a:rPr lang="es-MX" sz="800" dirty="0">
                  <a:latin typeface="+mj-lt"/>
                </a:rPr>
                <a:t>E</a:t>
              </a:r>
            </a:p>
            <a:p>
              <a:pPr>
                <a:defRPr/>
              </a:pPr>
              <a:r>
                <a:rPr lang="es-MX" sz="800" dirty="0">
                  <a:latin typeface="+mj-lt"/>
                </a:rPr>
                <a:t>N</a:t>
              </a:r>
            </a:p>
            <a:p>
              <a:pPr>
                <a:defRPr/>
              </a:pPr>
              <a:r>
                <a:rPr lang="es-MX" sz="800" dirty="0">
                  <a:latin typeface="+mj-lt"/>
                </a:rPr>
                <a:t>T</a:t>
              </a:r>
            </a:p>
            <a:p>
              <a:pPr>
                <a:defRPr/>
              </a:pPr>
              <a:r>
                <a:rPr lang="es-MX" sz="800" dirty="0">
                  <a:latin typeface="+mj-lt"/>
                </a:rPr>
                <a:t>E</a:t>
              </a:r>
            </a:p>
            <a:p>
              <a:pPr>
                <a:defRPr/>
              </a:pPr>
              <a:endParaRPr lang="es-MX" sz="800" dirty="0">
                <a:latin typeface="+mj-lt"/>
              </a:endParaRPr>
            </a:p>
            <a:p>
              <a:pPr>
                <a:defRPr/>
              </a:pPr>
              <a:r>
                <a:rPr lang="es-MX" sz="800" dirty="0">
                  <a:latin typeface="+mj-lt"/>
                </a:rPr>
                <a:t>Y</a:t>
              </a:r>
            </a:p>
            <a:p>
              <a:pPr>
                <a:defRPr/>
              </a:pPr>
              <a:r>
                <a:rPr lang="es-MX" sz="800" dirty="0">
                  <a:latin typeface="+mj-lt"/>
                </a:rPr>
                <a:t> </a:t>
              </a:r>
            </a:p>
            <a:p>
              <a:pPr>
                <a:defRPr/>
              </a:pPr>
              <a:r>
                <a:rPr lang="es-MX" sz="800" dirty="0">
                  <a:latin typeface="+mj-lt"/>
                </a:rPr>
                <a:t>P</a:t>
              </a:r>
            </a:p>
            <a:p>
              <a:pPr>
                <a:defRPr/>
              </a:pPr>
              <a:r>
                <a:rPr lang="es-MX" sz="800" dirty="0">
                  <a:latin typeface="+mj-lt"/>
                </a:rPr>
                <a:t>A</a:t>
              </a:r>
            </a:p>
            <a:p>
              <a:pPr>
                <a:defRPr/>
              </a:pPr>
              <a:r>
                <a:rPr lang="es-MX" sz="800" dirty="0">
                  <a:latin typeface="+mj-lt"/>
                </a:rPr>
                <a:t>R</a:t>
              </a:r>
            </a:p>
            <a:p>
              <a:pPr>
                <a:defRPr/>
              </a:pPr>
              <a:r>
                <a:rPr lang="es-MX" sz="800" dirty="0">
                  <a:latin typeface="+mj-lt"/>
                </a:rPr>
                <a:t>T</a:t>
              </a:r>
            </a:p>
            <a:p>
              <a:pPr>
                <a:defRPr/>
              </a:pPr>
              <a:r>
                <a:rPr lang="es-MX" sz="800" dirty="0">
                  <a:latin typeface="+mj-lt"/>
                </a:rPr>
                <a:t>E</a:t>
              </a:r>
            </a:p>
            <a:p>
              <a:pPr>
                <a:defRPr/>
              </a:pPr>
              <a:r>
                <a:rPr lang="es-MX" sz="800" dirty="0">
                  <a:latin typeface="+mj-lt"/>
                </a:rPr>
                <a:t>S</a:t>
              </a:r>
            </a:p>
            <a:p>
              <a:pPr>
                <a:defRPr/>
              </a:pPr>
              <a:r>
                <a:rPr lang="es-MX" sz="800" dirty="0">
                  <a:latin typeface="+mj-lt"/>
                </a:rPr>
                <a:t> </a:t>
              </a:r>
            </a:p>
            <a:p>
              <a:pPr>
                <a:defRPr/>
              </a:pPr>
              <a:r>
                <a:rPr lang="es-MX" sz="800" dirty="0">
                  <a:latin typeface="+mj-lt"/>
                </a:rPr>
                <a:t>I</a:t>
              </a:r>
            </a:p>
            <a:p>
              <a:pPr>
                <a:defRPr/>
              </a:pPr>
              <a:r>
                <a:rPr lang="es-MX" sz="800" dirty="0">
                  <a:latin typeface="+mj-lt"/>
                </a:rPr>
                <a:t>N</a:t>
              </a:r>
            </a:p>
            <a:p>
              <a:pPr>
                <a:defRPr/>
              </a:pPr>
              <a:r>
                <a:rPr lang="es-MX" sz="800" dirty="0">
                  <a:latin typeface="+mj-lt"/>
                </a:rPr>
                <a:t>T</a:t>
              </a:r>
            </a:p>
            <a:p>
              <a:pPr>
                <a:defRPr/>
              </a:pPr>
              <a:r>
                <a:rPr lang="es-MX" sz="800" dirty="0">
                  <a:latin typeface="+mj-lt"/>
                </a:rPr>
                <a:t>E</a:t>
              </a:r>
            </a:p>
            <a:p>
              <a:pPr>
                <a:defRPr/>
              </a:pPr>
              <a:r>
                <a:rPr lang="es-MX" sz="800" dirty="0">
                  <a:latin typeface="+mj-lt"/>
                </a:rPr>
                <a:t>R</a:t>
              </a:r>
            </a:p>
            <a:p>
              <a:pPr>
                <a:defRPr/>
              </a:pPr>
              <a:r>
                <a:rPr lang="es-MX" sz="800" dirty="0">
                  <a:latin typeface="+mj-lt"/>
                </a:rPr>
                <a:t>E</a:t>
              </a:r>
            </a:p>
            <a:p>
              <a:pPr>
                <a:defRPr/>
              </a:pPr>
              <a:r>
                <a:rPr lang="es-MX" sz="800" dirty="0">
                  <a:latin typeface="+mj-lt"/>
                </a:rPr>
                <a:t>S</a:t>
              </a:r>
            </a:p>
            <a:p>
              <a:pPr>
                <a:defRPr/>
              </a:pPr>
              <a:r>
                <a:rPr lang="es-MX" sz="800" dirty="0">
                  <a:latin typeface="+mj-lt"/>
                </a:rPr>
                <a:t>A</a:t>
              </a:r>
            </a:p>
            <a:p>
              <a:pPr>
                <a:defRPr/>
              </a:pPr>
              <a:r>
                <a:rPr lang="es-MX" sz="800" dirty="0">
                  <a:latin typeface="+mj-lt"/>
                </a:rPr>
                <a:t>D</a:t>
              </a:r>
            </a:p>
            <a:p>
              <a:pPr>
                <a:defRPr/>
              </a:pPr>
              <a:r>
                <a:rPr lang="es-MX" sz="800" dirty="0">
                  <a:latin typeface="+mj-lt"/>
                </a:rPr>
                <a:t>A</a:t>
              </a:r>
            </a:p>
            <a:p>
              <a:pPr>
                <a:defRPr/>
              </a:pPr>
              <a:r>
                <a:rPr lang="es-MX" sz="800" dirty="0">
                  <a:latin typeface="+mj-lt"/>
                </a:rPr>
                <a:t>S </a:t>
              </a:r>
              <a:endParaRPr lang="es-ES" sz="800" dirty="0">
                <a:latin typeface="+mj-lt"/>
              </a:endParaRPr>
            </a:p>
          </p:txBody>
        </p:sp>
        <p:sp>
          <p:nvSpPr>
            <p:cNvPr id="15" name="AutoShape 121"/>
            <p:cNvSpPr>
              <a:spLocks noChangeArrowheads="1"/>
            </p:cNvSpPr>
            <p:nvPr/>
          </p:nvSpPr>
          <p:spPr bwMode="auto">
            <a:xfrm>
              <a:off x="2999655" y="5661511"/>
              <a:ext cx="3444996" cy="504611"/>
            </a:xfrm>
            <a:prstGeom prst="roundRect">
              <a:avLst>
                <a:gd name="adj" fmla="val 16667"/>
              </a:avLst>
            </a:prstGeom>
            <a:solidFill>
              <a:srgbClr val="3366FF">
                <a:alpha val="25000"/>
              </a:srgbClr>
            </a:solidFill>
            <a:ln w="9525">
              <a:solidFill>
                <a:srgbClr val="003366"/>
              </a:solidFill>
              <a:round/>
              <a:headEnd/>
              <a:tailEnd/>
            </a:ln>
          </p:spPr>
          <p:txBody>
            <a:bodyPr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defRPr/>
              </a:pPr>
              <a:r>
                <a:rPr lang="es-CO" sz="900" dirty="0">
                  <a:solidFill>
                    <a:srgbClr val="000099"/>
                  </a:solidFill>
                  <a:latin typeface="+mj-lt"/>
                </a:rPr>
                <a:t>COMPRAS Y SERVICIOS ADMINISTRATIVOS</a:t>
              </a:r>
            </a:p>
            <a:p>
              <a:pPr eaLnBrk="1" hangingPunct="1">
                <a:defRPr/>
              </a:pPr>
              <a:endParaRPr lang="es-ES" sz="700" b="0" dirty="0">
                <a:solidFill>
                  <a:srgbClr val="000099"/>
                </a:solidFill>
                <a:latin typeface="+mj-lt"/>
              </a:endParaRPr>
            </a:p>
          </p:txBody>
        </p:sp>
        <p:sp>
          <p:nvSpPr>
            <p:cNvPr id="16" name="AutoShape 121"/>
            <p:cNvSpPr>
              <a:spLocks noChangeArrowheads="1"/>
            </p:cNvSpPr>
            <p:nvPr/>
          </p:nvSpPr>
          <p:spPr bwMode="auto">
            <a:xfrm>
              <a:off x="3001361" y="4947078"/>
              <a:ext cx="3443290" cy="641602"/>
            </a:xfrm>
            <a:prstGeom prst="roundRect">
              <a:avLst>
                <a:gd name="adj" fmla="val 16667"/>
              </a:avLst>
            </a:prstGeom>
            <a:solidFill>
              <a:srgbClr val="3366FF">
                <a:alpha val="25000"/>
              </a:srgbClr>
            </a:solidFill>
            <a:ln w="9525">
              <a:solidFill>
                <a:srgbClr val="003366"/>
              </a:solidFill>
              <a:round/>
              <a:headEnd/>
              <a:tailEnd/>
            </a:ln>
          </p:spPr>
          <p:txBody>
            <a:bodyPr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defRPr/>
              </a:pPr>
              <a:endParaRPr lang="es-ES" sz="900" dirty="0" smtClean="0">
                <a:solidFill>
                  <a:srgbClr val="000099"/>
                </a:solidFill>
                <a:latin typeface="+mj-lt"/>
              </a:endParaRPr>
            </a:p>
            <a:p>
              <a:pPr eaLnBrk="1" hangingPunct="1">
                <a:defRPr/>
              </a:pPr>
              <a:endParaRPr lang="es-ES" sz="900" dirty="0" smtClean="0">
                <a:solidFill>
                  <a:srgbClr val="000099"/>
                </a:solidFill>
                <a:latin typeface="+mj-lt"/>
              </a:endParaRPr>
            </a:p>
            <a:p>
              <a:pPr eaLnBrk="1" hangingPunct="1">
                <a:defRPr/>
              </a:pPr>
              <a:r>
                <a:rPr lang="es-ES" sz="900" dirty="0" smtClean="0">
                  <a:solidFill>
                    <a:srgbClr val="000099"/>
                  </a:solidFill>
                  <a:latin typeface="+mj-lt"/>
                </a:rPr>
                <a:t>ADM</a:t>
              </a:r>
              <a:r>
                <a:rPr lang="es-ES" sz="900" dirty="0">
                  <a:solidFill>
                    <a:srgbClr val="000099"/>
                  </a:solidFill>
                  <a:latin typeface="+mj-lt"/>
                </a:rPr>
                <a:t>. Y FINANC.</a:t>
              </a:r>
            </a:p>
            <a:p>
              <a:pPr eaLnBrk="1" hangingPunct="1">
                <a:defRPr/>
              </a:pPr>
              <a:r>
                <a:rPr lang="es-ES" sz="900" b="0" dirty="0" smtClean="0">
                  <a:solidFill>
                    <a:srgbClr val="000099"/>
                  </a:solidFill>
                  <a:latin typeface="+mj-lt"/>
                </a:rPr>
                <a:t>Contabilidad (Subcontratada) </a:t>
              </a:r>
            </a:p>
            <a:p>
              <a:pPr eaLnBrk="1" hangingPunct="1">
                <a:defRPr/>
              </a:pPr>
              <a:r>
                <a:rPr lang="es-ES" sz="900" b="0" dirty="0" smtClean="0">
                  <a:solidFill>
                    <a:srgbClr val="000099"/>
                  </a:solidFill>
                  <a:latin typeface="+mj-lt"/>
                </a:rPr>
                <a:t>Tesorería</a:t>
              </a:r>
            </a:p>
            <a:p>
              <a:pPr eaLnBrk="1" hangingPunct="1">
                <a:defRPr/>
              </a:pPr>
              <a:endParaRPr lang="es-ES" sz="900" b="0" dirty="0">
                <a:solidFill>
                  <a:srgbClr val="000099"/>
                </a:solidFill>
                <a:latin typeface="+mj-lt"/>
              </a:endParaRPr>
            </a:p>
            <a:p>
              <a:pPr eaLnBrk="1" hangingPunct="1">
                <a:defRPr/>
              </a:pPr>
              <a:endParaRPr lang="es-ES" sz="700" b="0" dirty="0">
                <a:solidFill>
                  <a:srgbClr val="000099"/>
                </a:solidFill>
                <a:latin typeface="+mj-lt"/>
              </a:endParaRPr>
            </a:p>
          </p:txBody>
        </p:sp>
        <p:cxnSp>
          <p:nvCxnSpPr>
            <p:cNvPr id="17" name="208 Conector recto de flecha"/>
            <p:cNvCxnSpPr/>
            <p:nvPr/>
          </p:nvCxnSpPr>
          <p:spPr bwMode="auto">
            <a:xfrm rot="10800000">
              <a:off x="7357516" y="1071454"/>
              <a:ext cx="1214877"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8" name="222 Forma"/>
            <p:cNvCxnSpPr/>
            <p:nvPr/>
          </p:nvCxnSpPr>
          <p:spPr bwMode="auto">
            <a:xfrm>
              <a:off x="6444651" y="5229729"/>
              <a:ext cx="56308" cy="683220"/>
            </a:xfrm>
            <a:prstGeom prst="bentConnector3">
              <a:avLst>
                <a:gd name="adj1" fmla="val 507967"/>
              </a:avLst>
            </a:prstGeom>
            <a:ln w="12700">
              <a:headEnd type="arrow"/>
              <a:tailEnd type="arrow"/>
            </a:ln>
          </p:spPr>
          <p:style>
            <a:lnRef idx="2">
              <a:schemeClr val="accent6"/>
            </a:lnRef>
            <a:fillRef idx="0">
              <a:schemeClr val="accent6"/>
            </a:fillRef>
            <a:effectRef idx="1">
              <a:schemeClr val="accent6"/>
            </a:effectRef>
            <a:fontRef idx="minor">
              <a:schemeClr val="tx1"/>
            </a:fontRef>
          </p:style>
        </p:cxnSp>
        <p:cxnSp>
          <p:nvCxnSpPr>
            <p:cNvPr id="19" name="264 Conector recto de flecha"/>
            <p:cNvCxnSpPr/>
            <p:nvPr/>
          </p:nvCxnSpPr>
          <p:spPr bwMode="auto">
            <a:xfrm rot="10800000" flipV="1">
              <a:off x="7453069" y="5429147"/>
              <a:ext cx="1119325" cy="15606"/>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0" name="290 Conector recto"/>
            <p:cNvCxnSpPr/>
            <p:nvPr/>
          </p:nvCxnSpPr>
          <p:spPr bwMode="auto">
            <a:xfrm>
              <a:off x="1714819" y="4869045"/>
              <a:ext cx="5714361" cy="0"/>
            </a:xfrm>
            <a:prstGeom prst="line">
              <a:avLst/>
            </a:prstGeom>
            <a:solidFill>
              <a:schemeClr val="bg1"/>
            </a:solidFill>
            <a:ln w="9525" cap="flat" cmpd="sng" algn="ctr">
              <a:solidFill>
                <a:schemeClr val="accent6"/>
              </a:solidFill>
              <a:prstDash val="solid"/>
              <a:round/>
              <a:headEnd type="none" w="med" len="med"/>
              <a:tailEnd type="none" w="med" len="med"/>
            </a:ln>
            <a:effectLst/>
          </p:spPr>
        </p:cxnSp>
        <p:sp>
          <p:nvSpPr>
            <p:cNvPr id="21" name="AutoShape 137"/>
            <p:cNvSpPr>
              <a:spLocks noChangeArrowheads="1"/>
            </p:cNvSpPr>
            <p:nvPr/>
          </p:nvSpPr>
          <p:spPr bwMode="auto">
            <a:xfrm>
              <a:off x="2050959" y="764526"/>
              <a:ext cx="5185410" cy="215023"/>
            </a:xfrm>
            <a:prstGeom prst="roundRect">
              <a:avLst>
                <a:gd name="adj" fmla="val 16667"/>
              </a:avLst>
            </a:prstGeom>
            <a:solidFill>
              <a:srgbClr val="F0C6D6">
                <a:alpha val="61960"/>
              </a:srgbClr>
            </a:solidFill>
            <a:ln w="9525" algn="ctr">
              <a:solidFill>
                <a:srgbClr val="993366"/>
              </a:solidFill>
              <a:round/>
              <a:headEnd/>
              <a:tailEnd/>
            </a:ln>
          </p:spPr>
          <p:txBody>
            <a:bodyPr wrap="none"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spcBef>
                  <a:spcPct val="50000"/>
                </a:spcBef>
                <a:defRPr/>
              </a:pPr>
              <a:r>
                <a:rPr lang="es-CO" dirty="0">
                  <a:solidFill>
                    <a:srgbClr val="993366"/>
                  </a:solidFill>
                  <a:latin typeface="+mj-lt"/>
                </a:rPr>
                <a:t>PROCESOS DE DIRECCIÓN</a:t>
              </a:r>
              <a:endParaRPr lang="es-ES" dirty="0">
                <a:solidFill>
                  <a:srgbClr val="993366"/>
                </a:solidFill>
                <a:latin typeface="+mj-lt"/>
              </a:endParaRPr>
            </a:p>
          </p:txBody>
        </p:sp>
        <p:sp>
          <p:nvSpPr>
            <p:cNvPr id="22" name="AutoShape 137"/>
            <p:cNvSpPr>
              <a:spLocks noChangeArrowheads="1"/>
            </p:cNvSpPr>
            <p:nvPr/>
          </p:nvSpPr>
          <p:spPr bwMode="auto">
            <a:xfrm>
              <a:off x="1071549" y="1700918"/>
              <a:ext cx="7000902" cy="215023"/>
            </a:xfrm>
            <a:prstGeom prst="roundRect">
              <a:avLst>
                <a:gd name="adj" fmla="val 16667"/>
              </a:avLst>
            </a:prstGeom>
            <a:solidFill>
              <a:srgbClr val="F0C6D6">
                <a:alpha val="61960"/>
              </a:srgbClr>
            </a:solidFill>
            <a:ln w="9525" algn="ctr">
              <a:solidFill>
                <a:srgbClr val="993366"/>
              </a:solidFill>
              <a:round/>
              <a:headEnd/>
              <a:tailEnd/>
            </a:ln>
          </p:spPr>
          <p:txBody>
            <a:bodyPr wrap="none"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spcBef>
                  <a:spcPct val="50000"/>
                </a:spcBef>
                <a:defRPr/>
              </a:pPr>
              <a:r>
                <a:rPr lang="es-CO" dirty="0">
                  <a:solidFill>
                    <a:srgbClr val="993366"/>
                  </a:solidFill>
                  <a:latin typeface="+mj-lt"/>
                </a:rPr>
                <a:t>PROCESOS OPERATIVOS</a:t>
              </a:r>
              <a:endParaRPr lang="es-ES" dirty="0">
                <a:solidFill>
                  <a:srgbClr val="993366"/>
                </a:solidFill>
                <a:latin typeface="+mj-lt"/>
              </a:endParaRPr>
            </a:p>
          </p:txBody>
        </p:sp>
        <p:sp>
          <p:nvSpPr>
            <p:cNvPr id="23" name="AutoShape 137"/>
            <p:cNvSpPr>
              <a:spLocks noChangeArrowheads="1"/>
            </p:cNvSpPr>
            <p:nvPr/>
          </p:nvSpPr>
          <p:spPr bwMode="auto">
            <a:xfrm>
              <a:off x="1714819" y="4581191"/>
              <a:ext cx="5714361" cy="215023"/>
            </a:xfrm>
            <a:prstGeom prst="roundRect">
              <a:avLst>
                <a:gd name="adj" fmla="val 16667"/>
              </a:avLst>
            </a:prstGeom>
            <a:solidFill>
              <a:srgbClr val="F0C6D6">
                <a:alpha val="61960"/>
              </a:srgbClr>
            </a:solidFill>
            <a:ln w="9525" algn="ctr">
              <a:solidFill>
                <a:srgbClr val="993366"/>
              </a:solidFill>
              <a:round/>
              <a:headEnd/>
              <a:tailEnd/>
            </a:ln>
          </p:spPr>
          <p:txBody>
            <a:bodyPr wrap="none"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spcBef>
                  <a:spcPct val="50000"/>
                </a:spcBef>
                <a:defRPr/>
              </a:pPr>
              <a:r>
                <a:rPr lang="es-CO" dirty="0">
                  <a:solidFill>
                    <a:srgbClr val="993366"/>
                  </a:solidFill>
                  <a:latin typeface="+mj-lt"/>
                </a:rPr>
                <a:t>PROCESOS DE APOYO ADMINISTRATIVO</a:t>
              </a:r>
              <a:endParaRPr lang="es-ES" dirty="0">
                <a:solidFill>
                  <a:srgbClr val="993366"/>
                </a:solidFill>
                <a:latin typeface="+mj-lt"/>
              </a:endParaRPr>
            </a:p>
          </p:txBody>
        </p:sp>
        <p:sp>
          <p:nvSpPr>
            <p:cNvPr id="24" name="AutoShape 155"/>
            <p:cNvSpPr>
              <a:spLocks noChangeArrowheads="1"/>
            </p:cNvSpPr>
            <p:nvPr/>
          </p:nvSpPr>
          <p:spPr bwMode="auto">
            <a:xfrm>
              <a:off x="3799904" y="2942505"/>
              <a:ext cx="2286427" cy="553165"/>
            </a:xfrm>
            <a:prstGeom prst="homePlate">
              <a:avLst>
                <a:gd name="adj" fmla="val 44685"/>
              </a:avLst>
            </a:prstGeom>
            <a:solidFill>
              <a:srgbClr val="3366FF">
                <a:alpha val="24706"/>
              </a:srgbClr>
            </a:solidFill>
            <a:ln w="9525" algn="ctr">
              <a:solidFill>
                <a:srgbClr val="3366FF"/>
              </a:solidFill>
              <a:miter lim="800000"/>
              <a:headEnd/>
              <a:tailEnd/>
            </a:ln>
          </p:spPr>
          <p:txBody>
            <a:bodyPr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defRPr/>
              </a:pPr>
              <a:r>
                <a:rPr lang="es-ES" sz="800" dirty="0">
                  <a:solidFill>
                    <a:srgbClr val="000099"/>
                  </a:solidFill>
                  <a:latin typeface="+mj-lt"/>
                </a:rPr>
                <a:t>EJECUCION DE SERVICIOS  TECNICOS </a:t>
              </a:r>
              <a:endParaRPr lang="es-ES" sz="700" b="0" dirty="0">
                <a:solidFill>
                  <a:srgbClr val="000099"/>
                </a:solidFill>
                <a:latin typeface="+mj-lt"/>
              </a:endParaRPr>
            </a:p>
            <a:p>
              <a:pPr algn="l" eaLnBrk="1" hangingPunct="1">
                <a:defRPr/>
              </a:pPr>
              <a:r>
                <a:rPr lang="es-ES" sz="700" dirty="0">
                  <a:solidFill>
                    <a:srgbClr val="000099"/>
                  </a:solidFill>
                  <a:latin typeface="+mj-lt"/>
                </a:rPr>
                <a:t>En campo </a:t>
              </a:r>
            </a:p>
            <a:p>
              <a:pPr algn="l" eaLnBrk="1" hangingPunct="1">
                <a:defRPr/>
              </a:pPr>
              <a:r>
                <a:rPr lang="es-ES" sz="700" dirty="0" smtClean="0">
                  <a:solidFill>
                    <a:srgbClr val="000099"/>
                  </a:solidFill>
                  <a:latin typeface="+mj-lt"/>
                </a:rPr>
                <a:t>Mantenimiento</a:t>
              </a:r>
              <a:endParaRPr lang="es-ES_tradnl" sz="700" dirty="0">
                <a:solidFill>
                  <a:srgbClr val="000099"/>
                </a:solidFill>
              </a:endParaRPr>
            </a:p>
            <a:p>
              <a:pPr algn="l" eaLnBrk="1" hangingPunct="1">
                <a:defRPr/>
              </a:pPr>
              <a:r>
                <a:rPr lang="es-ES_tradnl" sz="700" dirty="0" smtClean="0">
                  <a:solidFill>
                    <a:srgbClr val="000099"/>
                  </a:solidFill>
                  <a:latin typeface="+mj-lt"/>
                </a:rPr>
                <a:t>Soporte </a:t>
              </a:r>
              <a:endParaRPr lang="es-ES" sz="700" b="0" dirty="0">
                <a:solidFill>
                  <a:srgbClr val="000099"/>
                </a:solidFill>
                <a:latin typeface="+mj-lt"/>
              </a:endParaRPr>
            </a:p>
          </p:txBody>
        </p:sp>
        <p:cxnSp>
          <p:nvCxnSpPr>
            <p:cNvPr id="25623" name="402 Conector angular"/>
            <p:cNvCxnSpPr>
              <a:cxnSpLocks noChangeShapeType="1"/>
              <a:stCxn id="26" idx="3"/>
              <a:endCxn id="5" idx="1"/>
            </p:cNvCxnSpPr>
            <p:nvPr/>
          </p:nvCxnSpPr>
          <p:spPr bwMode="auto">
            <a:xfrm>
              <a:off x="6443663" y="3094695"/>
              <a:ext cx="2138362" cy="119993"/>
            </a:xfrm>
            <a:prstGeom prst="bentConnector3">
              <a:avLst>
                <a:gd name="adj1" fmla="val 50000"/>
              </a:avLst>
            </a:prstGeom>
            <a:noFill/>
            <a:ln w="25400">
              <a:solidFill>
                <a:schemeClr val="accent2"/>
              </a:solidFill>
              <a:miter lim="800000"/>
              <a:headEnd/>
              <a:tailEnd type="triangle" w="med" len="med"/>
            </a:ln>
          </p:spPr>
        </p:cxnSp>
        <p:sp>
          <p:nvSpPr>
            <p:cNvPr id="26" name="429 Rectángulo"/>
            <p:cNvSpPr/>
            <p:nvPr/>
          </p:nvSpPr>
          <p:spPr bwMode="auto">
            <a:xfrm>
              <a:off x="3514954" y="2273158"/>
              <a:ext cx="2927991" cy="1643889"/>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defPPr>
                <a:defRPr lang="es-ES"/>
              </a:defPPr>
              <a:lvl1pPr algn="ctr" rtl="0" eaLnBrk="0" fontAlgn="base" hangingPunct="0">
                <a:spcBef>
                  <a:spcPct val="0"/>
                </a:spcBef>
                <a:spcAft>
                  <a:spcPct val="0"/>
                </a:spcAft>
                <a:defRPr sz="1000" b="1" kern="1200">
                  <a:solidFill>
                    <a:schemeClr val="dk1"/>
                  </a:solidFill>
                  <a:latin typeface="+mn-lt"/>
                  <a:ea typeface="+mn-ea"/>
                  <a:cs typeface="+mn-cs"/>
                </a:defRPr>
              </a:lvl1pPr>
              <a:lvl2pPr marL="457200" algn="ctr" rtl="0" eaLnBrk="0" fontAlgn="base" hangingPunct="0">
                <a:spcBef>
                  <a:spcPct val="0"/>
                </a:spcBef>
                <a:spcAft>
                  <a:spcPct val="0"/>
                </a:spcAft>
                <a:defRPr sz="1000" b="1" kern="1200">
                  <a:solidFill>
                    <a:schemeClr val="dk1"/>
                  </a:solidFill>
                  <a:latin typeface="+mn-lt"/>
                  <a:ea typeface="+mn-ea"/>
                  <a:cs typeface="+mn-cs"/>
                </a:defRPr>
              </a:lvl2pPr>
              <a:lvl3pPr marL="914400" algn="ctr" rtl="0" eaLnBrk="0" fontAlgn="base" hangingPunct="0">
                <a:spcBef>
                  <a:spcPct val="0"/>
                </a:spcBef>
                <a:spcAft>
                  <a:spcPct val="0"/>
                </a:spcAft>
                <a:defRPr sz="1000" b="1" kern="1200">
                  <a:solidFill>
                    <a:schemeClr val="dk1"/>
                  </a:solidFill>
                  <a:latin typeface="+mn-lt"/>
                  <a:ea typeface="+mn-ea"/>
                  <a:cs typeface="+mn-cs"/>
                </a:defRPr>
              </a:lvl3pPr>
              <a:lvl4pPr marL="1371600" algn="ctr" rtl="0" eaLnBrk="0" fontAlgn="base" hangingPunct="0">
                <a:spcBef>
                  <a:spcPct val="0"/>
                </a:spcBef>
                <a:spcAft>
                  <a:spcPct val="0"/>
                </a:spcAft>
                <a:defRPr sz="1000" b="1" kern="1200">
                  <a:solidFill>
                    <a:schemeClr val="dk1"/>
                  </a:solidFill>
                  <a:latin typeface="+mn-lt"/>
                  <a:ea typeface="+mn-ea"/>
                  <a:cs typeface="+mn-cs"/>
                </a:defRPr>
              </a:lvl4pPr>
              <a:lvl5pPr marL="1828800" algn="ctr" rtl="0" eaLnBrk="0" fontAlgn="base" hangingPunct="0">
                <a:spcBef>
                  <a:spcPct val="0"/>
                </a:spcBef>
                <a:spcAft>
                  <a:spcPct val="0"/>
                </a:spcAft>
                <a:defRPr sz="1000" b="1" kern="1200">
                  <a:solidFill>
                    <a:schemeClr val="dk1"/>
                  </a:solidFill>
                  <a:latin typeface="+mn-lt"/>
                  <a:ea typeface="+mn-ea"/>
                  <a:cs typeface="+mn-cs"/>
                </a:defRPr>
              </a:lvl5pPr>
              <a:lvl6pPr marL="2286000" algn="l" defTabSz="914400" rtl="0" eaLnBrk="1" latinLnBrk="0" hangingPunct="1">
                <a:defRPr sz="1000" b="1" kern="1200">
                  <a:solidFill>
                    <a:schemeClr val="dk1"/>
                  </a:solidFill>
                  <a:latin typeface="+mn-lt"/>
                  <a:ea typeface="+mn-ea"/>
                  <a:cs typeface="+mn-cs"/>
                </a:defRPr>
              </a:lvl6pPr>
              <a:lvl7pPr marL="2743200" algn="l" defTabSz="914400" rtl="0" eaLnBrk="1" latinLnBrk="0" hangingPunct="1">
                <a:defRPr sz="1000" b="1" kern="1200">
                  <a:solidFill>
                    <a:schemeClr val="dk1"/>
                  </a:solidFill>
                  <a:latin typeface="+mn-lt"/>
                  <a:ea typeface="+mn-ea"/>
                  <a:cs typeface="+mn-cs"/>
                </a:defRPr>
              </a:lvl7pPr>
              <a:lvl8pPr marL="3200400" algn="l" defTabSz="914400" rtl="0" eaLnBrk="1" latinLnBrk="0" hangingPunct="1">
                <a:defRPr sz="1000" b="1" kern="1200">
                  <a:solidFill>
                    <a:schemeClr val="dk1"/>
                  </a:solidFill>
                  <a:latin typeface="+mn-lt"/>
                  <a:ea typeface="+mn-ea"/>
                  <a:cs typeface="+mn-cs"/>
                </a:defRPr>
              </a:lvl8pPr>
              <a:lvl9pPr marL="3657600" algn="l" defTabSz="914400" rtl="0" eaLnBrk="1" latinLnBrk="0" hangingPunct="1">
                <a:defRPr sz="1000" b="1" kern="1200">
                  <a:solidFill>
                    <a:schemeClr val="dk1"/>
                  </a:solidFill>
                  <a:latin typeface="+mn-lt"/>
                  <a:ea typeface="+mn-ea"/>
                  <a:cs typeface="+mn-cs"/>
                </a:defRPr>
              </a:lvl9pPr>
            </a:lstStyle>
            <a:p>
              <a:pPr>
                <a:defRPr/>
              </a:pPr>
              <a:endParaRPr lang="es-CO">
                <a:solidFill>
                  <a:srgbClr val="003399"/>
                </a:solidFill>
                <a:latin typeface="Verdana" pitchFamily="34" charset="0"/>
              </a:endParaRPr>
            </a:p>
          </p:txBody>
        </p:sp>
        <p:cxnSp>
          <p:nvCxnSpPr>
            <p:cNvPr id="27" name="448 Conector angular"/>
            <p:cNvCxnSpPr>
              <a:cxnSpLocks noChangeShapeType="1"/>
              <a:endCxn id="38" idx="1"/>
            </p:cNvCxnSpPr>
            <p:nvPr/>
          </p:nvCxnSpPr>
          <p:spPr bwMode="auto">
            <a:xfrm>
              <a:off x="2195993" y="3662139"/>
              <a:ext cx="1583436" cy="55490"/>
            </a:xfrm>
            <a:prstGeom prst="bentConnector3">
              <a:avLst>
                <a:gd name="adj1" fmla="val 50000"/>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28" name="453 Conector recto de flecha"/>
            <p:cNvCxnSpPr/>
            <p:nvPr/>
          </p:nvCxnSpPr>
          <p:spPr bwMode="auto">
            <a:xfrm rot="5400000" flipH="1" flipV="1">
              <a:off x="4463636" y="1591700"/>
              <a:ext cx="215023" cy="3413"/>
            </a:xfrm>
            <a:prstGeom prst="straightConnector1">
              <a:avLst/>
            </a:prstGeom>
            <a:ln w="12700">
              <a:headEnd type="arrow"/>
              <a:tailEnd type="arrow"/>
            </a:ln>
          </p:spPr>
          <p:style>
            <a:lnRef idx="2">
              <a:schemeClr val="accent2"/>
            </a:lnRef>
            <a:fillRef idx="0">
              <a:schemeClr val="accent2"/>
            </a:fillRef>
            <a:effectRef idx="1">
              <a:schemeClr val="accent2"/>
            </a:effectRef>
            <a:fontRef idx="minor">
              <a:schemeClr val="tx1"/>
            </a:fontRef>
          </p:style>
        </p:cxnSp>
        <p:cxnSp>
          <p:nvCxnSpPr>
            <p:cNvPr id="29" name="486 Conector recto de flecha"/>
            <p:cNvCxnSpPr/>
            <p:nvPr/>
          </p:nvCxnSpPr>
          <p:spPr bwMode="auto">
            <a:xfrm rot="5400000">
              <a:off x="5831197" y="3520827"/>
              <a:ext cx="218492" cy="1707"/>
            </a:xfrm>
            <a:prstGeom prst="straightConnector1">
              <a:avLst/>
            </a:prstGeom>
            <a:ln w="12700">
              <a:headEnd type="arrow"/>
              <a:tailEnd type="arrow"/>
            </a:ln>
          </p:spPr>
          <p:style>
            <a:lnRef idx="2">
              <a:schemeClr val="accent2"/>
            </a:lnRef>
            <a:fillRef idx="0">
              <a:schemeClr val="accent2"/>
            </a:fillRef>
            <a:effectRef idx="1">
              <a:schemeClr val="accent2"/>
            </a:effectRef>
            <a:fontRef idx="minor">
              <a:schemeClr val="tx1"/>
            </a:fontRef>
          </p:style>
        </p:cxnSp>
        <p:sp>
          <p:nvSpPr>
            <p:cNvPr id="30" name="44 CuadroTexto"/>
            <p:cNvSpPr txBox="1"/>
            <p:nvPr/>
          </p:nvSpPr>
          <p:spPr>
            <a:xfrm>
              <a:off x="377089" y="2132699"/>
              <a:ext cx="175748" cy="1324822"/>
            </a:xfrm>
            <a:prstGeom prst="rect">
              <a:avLst/>
            </a:prstGeom>
            <a:noFill/>
            <a:ln>
              <a:solidFill>
                <a:schemeClr val="tx1"/>
              </a:solidFill>
              <a:prstDash val="dash"/>
            </a:ln>
          </p:spPr>
          <p:txBody>
            <a:bodyPr>
              <a:spAutoFit/>
            </a:bodyP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a:defRPr/>
              </a:pPr>
              <a:r>
                <a:rPr lang="es-CO" sz="800" b="0" dirty="0">
                  <a:latin typeface="+mn-lt"/>
                </a:rPr>
                <a:t>REQUISITOS</a:t>
              </a:r>
            </a:p>
          </p:txBody>
        </p:sp>
        <p:cxnSp>
          <p:nvCxnSpPr>
            <p:cNvPr id="31" name="51 Conector recto de flecha"/>
            <p:cNvCxnSpPr/>
            <p:nvPr/>
          </p:nvCxnSpPr>
          <p:spPr bwMode="auto">
            <a:xfrm>
              <a:off x="592082" y="2706673"/>
              <a:ext cx="571607" cy="1734"/>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32" name="55 Rectángulo"/>
            <p:cNvSpPr/>
            <p:nvPr/>
          </p:nvSpPr>
          <p:spPr bwMode="auto">
            <a:xfrm>
              <a:off x="3514954" y="2058134"/>
              <a:ext cx="2927991" cy="21502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defPPr>
                <a:defRPr lang="es-ES"/>
              </a:defPPr>
              <a:lvl1pPr algn="ctr" rtl="0" eaLnBrk="0" fontAlgn="base" hangingPunct="0">
                <a:spcBef>
                  <a:spcPct val="0"/>
                </a:spcBef>
                <a:spcAft>
                  <a:spcPct val="0"/>
                </a:spcAft>
                <a:defRPr sz="1000" b="1" kern="1200">
                  <a:solidFill>
                    <a:schemeClr val="dk1"/>
                  </a:solidFill>
                  <a:latin typeface="+mn-lt"/>
                  <a:ea typeface="+mn-ea"/>
                  <a:cs typeface="+mn-cs"/>
                </a:defRPr>
              </a:lvl1pPr>
              <a:lvl2pPr marL="457200" algn="ctr" rtl="0" eaLnBrk="0" fontAlgn="base" hangingPunct="0">
                <a:spcBef>
                  <a:spcPct val="0"/>
                </a:spcBef>
                <a:spcAft>
                  <a:spcPct val="0"/>
                </a:spcAft>
                <a:defRPr sz="1000" b="1" kern="1200">
                  <a:solidFill>
                    <a:schemeClr val="dk1"/>
                  </a:solidFill>
                  <a:latin typeface="+mn-lt"/>
                  <a:ea typeface="+mn-ea"/>
                  <a:cs typeface="+mn-cs"/>
                </a:defRPr>
              </a:lvl2pPr>
              <a:lvl3pPr marL="914400" algn="ctr" rtl="0" eaLnBrk="0" fontAlgn="base" hangingPunct="0">
                <a:spcBef>
                  <a:spcPct val="0"/>
                </a:spcBef>
                <a:spcAft>
                  <a:spcPct val="0"/>
                </a:spcAft>
                <a:defRPr sz="1000" b="1" kern="1200">
                  <a:solidFill>
                    <a:schemeClr val="dk1"/>
                  </a:solidFill>
                  <a:latin typeface="+mn-lt"/>
                  <a:ea typeface="+mn-ea"/>
                  <a:cs typeface="+mn-cs"/>
                </a:defRPr>
              </a:lvl3pPr>
              <a:lvl4pPr marL="1371600" algn="ctr" rtl="0" eaLnBrk="0" fontAlgn="base" hangingPunct="0">
                <a:spcBef>
                  <a:spcPct val="0"/>
                </a:spcBef>
                <a:spcAft>
                  <a:spcPct val="0"/>
                </a:spcAft>
                <a:defRPr sz="1000" b="1" kern="1200">
                  <a:solidFill>
                    <a:schemeClr val="dk1"/>
                  </a:solidFill>
                  <a:latin typeface="+mn-lt"/>
                  <a:ea typeface="+mn-ea"/>
                  <a:cs typeface="+mn-cs"/>
                </a:defRPr>
              </a:lvl4pPr>
              <a:lvl5pPr marL="1828800" algn="ctr" rtl="0" eaLnBrk="0" fontAlgn="base" hangingPunct="0">
                <a:spcBef>
                  <a:spcPct val="0"/>
                </a:spcBef>
                <a:spcAft>
                  <a:spcPct val="0"/>
                </a:spcAft>
                <a:defRPr sz="1000" b="1" kern="1200">
                  <a:solidFill>
                    <a:schemeClr val="dk1"/>
                  </a:solidFill>
                  <a:latin typeface="+mn-lt"/>
                  <a:ea typeface="+mn-ea"/>
                  <a:cs typeface="+mn-cs"/>
                </a:defRPr>
              </a:lvl5pPr>
              <a:lvl6pPr marL="2286000" algn="l" defTabSz="914400" rtl="0" eaLnBrk="1" latinLnBrk="0" hangingPunct="1">
                <a:defRPr sz="1000" b="1" kern="1200">
                  <a:solidFill>
                    <a:schemeClr val="dk1"/>
                  </a:solidFill>
                  <a:latin typeface="+mn-lt"/>
                  <a:ea typeface="+mn-ea"/>
                  <a:cs typeface="+mn-cs"/>
                </a:defRPr>
              </a:lvl6pPr>
              <a:lvl7pPr marL="2743200" algn="l" defTabSz="914400" rtl="0" eaLnBrk="1" latinLnBrk="0" hangingPunct="1">
                <a:defRPr sz="1000" b="1" kern="1200">
                  <a:solidFill>
                    <a:schemeClr val="dk1"/>
                  </a:solidFill>
                  <a:latin typeface="+mn-lt"/>
                  <a:ea typeface="+mn-ea"/>
                  <a:cs typeface="+mn-cs"/>
                </a:defRPr>
              </a:lvl7pPr>
              <a:lvl8pPr marL="3200400" algn="l" defTabSz="914400" rtl="0" eaLnBrk="1" latinLnBrk="0" hangingPunct="1">
                <a:defRPr sz="1000" b="1" kern="1200">
                  <a:solidFill>
                    <a:schemeClr val="dk1"/>
                  </a:solidFill>
                  <a:latin typeface="+mn-lt"/>
                  <a:ea typeface="+mn-ea"/>
                  <a:cs typeface="+mn-cs"/>
                </a:defRPr>
              </a:lvl8pPr>
              <a:lvl9pPr marL="3657600" algn="l" defTabSz="914400" rtl="0" eaLnBrk="1" latinLnBrk="0" hangingPunct="1">
                <a:defRPr sz="1000" b="1" kern="1200">
                  <a:solidFill>
                    <a:schemeClr val="dk1"/>
                  </a:solidFill>
                  <a:latin typeface="+mn-lt"/>
                  <a:ea typeface="+mn-ea"/>
                  <a:cs typeface="+mn-cs"/>
                </a:defRPr>
              </a:lvl9pPr>
            </a:lstStyle>
            <a:p>
              <a:pPr>
                <a:defRPr/>
              </a:pPr>
              <a:r>
                <a:rPr lang="es-CO" sz="900" dirty="0" smtClean="0">
                  <a:solidFill>
                    <a:srgbClr val="003399"/>
                  </a:solidFill>
                  <a:latin typeface="+mj-lt"/>
                </a:rPr>
                <a:t>Procesos Unidades </a:t>
              </a:r>
              <a:r>
                <a:rPr lang="es-CO" sz="900" dirty="0" err="1" smtClean="0">
                  <a:solidFill>
                    <a:srgbClr val="003399"/>
                  </a:solidFill>
                  <a:latin typeface="+mj-lt"/>
                </a:rPr>
                <a:t>Estrategicas</a:t>
              </a:r>
              <a:r>
                <a:rPr lang="es-CO" sz="900" dirty="0" smtClean="0">
                  <a:solidFill>
                    <a:srgbClr val="003399"/>
                  </a:solidFill>
                  <a:latin typeface="+mj-lt"/>
                </a:rPr>
                <a:t> de Negocio</a:t>
              </a:r>
              <a:endParaRPr lang="es-CO" sz="900" dirty="0">
                <a:solidFill>
                  <a:srgbClr val="003399"/>
                </a:solidFill>
                <a:latin typeface="+mj-lt"/>
              </a:endParaRPr>
            </a:p>
          </p:txBody>
        </p:sp>
        <p:sp>
          <p:nvSpPr>
            <p:cNvPr id="33" name="AutoShape 155"/>
            <p:cNvSpPr>
              <a:spLocks noChangeArrowheads="1"/>
            </p:cNvSpPr>
            <p:nvPr/>
          </p:nvSpPr>
          <p:spPr bwMode="auto">
            <a:xfrm>
              <a:off x="3794786" y="2332116"/>
              <a:ext cx="2300077" cy="537559"/>
            </a:xfrm>
            <a:prstGeom prst="homePlate">
              <a:avLst>
                <a:gd name="adj" fmla="val 44685"/>
              </a:avLst>
            </a:prstGeom>
            <a:solidFill>
              <a:srgbClr val="3366FF">
                <a:alpha val="24706"/>
              </a:srgbClr>
            </a:solidFill>
            <a:ln w="9525" algn="ctr">
              <a:solidFill>
                <a:srgbClr val="3366FF"/>
              </a:solidFill>
              <a:prstDash val="solid"/>
              <a:miter lim="800000"/>
              <a:headEnd/>
              <a:tailEnd/>
            </a:ln>
          </p:spPr>
          <p:txBody>
            <a:bodyP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defRPr/>
              </a:pPr>
              <a:r>
                <a:rPr lang="es-ES_tradnl" sz="900" dirty="0">
                  <a:solidFill>
                    <a:srgbClr val="000099"/>
                  </a:solidFill>
                  <a:latin typeface="+mj-lt"/>
                </a:rPr>
                <a:t>EJECUCION </a:t>
              </a:r>
              <a:r>
                <a:rPr lang="es-ES_tradnl" sz="900" dirty="0" smtClean="0">
                  <a:solidFill>
                    <a:srgbClr val="000099"/>
                  </a:solidFill>
                  <a:latin typeface="+mj-lt"/>
                </a:rPr>
                <a:t>PROYECTOS (EPC)</a:t>
              </a:r>
              <a:endParaRPr lang="es-ES_tradnl" sz="900" dirty="0">
                <a:solidFill>
                  <a:srgbClr val="000099"/>
                </a:solidFill>
                <a:latin typeface="+mj-lt"/>
              </a:endParaRPr>
            </a:p>
            <a:p>
              <a:pPr algn="l" eaLnBrk="1" hangingPunct="1">
                <a:defRPr/>
              </a:pPr>
              <a:r>
                <a:rPr lang="es-ES_tradnl" sz="700" dirty="0" smtClean="0">
                  <a:solidFill>
                    <a:srgbClr val="000099"/>
                  </a:solidFill>
                  <a:latin typeface="+mj-lt"/>
                </a:rPr>
                <a:t>Ingeniería  y/o  Procurement  y/o Construcción</a:t>
              </a:r>
              <a:endParaRPr lang="es-ES_tradnl" sz="700" dirty="0">
                <a:solidFill>
                  <a:srgbClr val="000099"/>
                </a:solidFill>
                <a:latin typeface="+mj-lt"/>
              </a:endParaRPr>
            </a:p>
            <a:p>
              <a:pPr algn="l" eaLnBrk="1" hangingPunct="1">
                <a:defRPr/>
              </a:pPr>
              <a:r>
                <a:rPr lang="es-ES_tradnl" sz="700" dirty="0" smtClean="0">
                  <a:solidFill>
                    <a:srgbClr val="000099"/>
                  </a:solidFill>
                  <a:latin typeface="+mj-lt"/>
                </a:rPr>
                <a:t>Montaje </a:t>
              </a:r>
              <a:r>
                <a:rPr lang="es-ES_tradnl" sz="700" dirty="0">
                  <a:solidFill>
                    <a:srgbClr val="000099"/>
                  </a:solidFill>
                  <a:latin typeface="+mj-lt"/>
                </a:rPr>
                <a:t>y puesta en </a:t>
              </a:r>
              <a:r>
                <a:rPr lang="es-ES_tradnl" sz="700" dirty="0" smtClean="0">
                  <a:solidFill>
                    <a:srgbClr val="000099"/>
                  </a:solidFill>
                  <a:latin typeface="+mj-lt"/>
                </a:rPr>
                <a:t>servicio</a:t>
              </a:r>
            </a:p>
            <a:p>
              <a:pPr algn="l" eaLnBrk="1" hangingPunct="1">
                <a:defRPr/>
              </a:pPr>
              <a:r>
                <a:rPr lang="es-ES_tradnl" sz="700" dirty="0" smtClean="0">
                  <a:solidFill>
                    <a:srgbClr val="000099"/>
                  </a:solidFill>
                  <a:latin typeface="+mj-lt"/>
                </a:rPr>
                <a:t>Desarrollo de Ingenierías de Detalle</a:t>
              </a:r>
              <a:endParaRPr lang="es-ES_tradnl" sz="700" dirty="0">
                <a:solidFill>
                  <a:srgbClr val="000099"/>
                </a:solidFill>
                <a:latin typeface="+mj-lt"/>
              </a:endParaRPr>
            </a:p>
          </p:txBody>
        </p:sp>
        <p:sp>
          <p:nvSpPr>
            <p:cNvPr id="34" name="109 CuadroTexto"/>
            <p:cNvSpPr txBox="1"/>
            <p:nvPr/>
          </p:nvSpPr>
          <p:spPr>
            <a:xfrm>
              <a:off x="8604813" y="2493383"/>
              <a:ext cx="175748" cy="1323088"/>
            </a:xfrm>
            <a:prstGeom prst="rect">
              <a:avLst/>
            </a:prstGeom>
            <a:noFill/>
            <a:ln>
              <a:solidFill>
                <a:schemeClr val="tx1"/>
              </a:solidFill>
              <a:prstDash val="dash"/>
            </a:ln>
          </p:spPr>
          <p:txBody>
            <a:bodyPr>
              <a:spAutoFit/>
            </a:bodyP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a:defRPr/>
              </a:pPr>
              <a:r>
                <a:rPr lang="es-CO" sz="800" b="0" dirty="0">
                  <a:latin typeface="+mn-lt"/>
                </a:rPr>
                <a:t>REQUISITOS</a:t>
              </a:r>
            </a:p>
          </p:txBody>
        </p:sp>
        <p:sp>
          <p:nvSpPr>
            <p:cNvPr id="35" name="AutoShape 231"/>
            <p:cNvSpPr>
              <a:spLocks noChangeArrowheads="1"/>
            </p:cNvSpPr>
            <p:nvPr/>
          </p:nvSpPr>
          <p:spPr bwMode="auto">
            <a:xfrm>
              <a:off x="3636100" y="3989877"/>
              <a:ext cx="2571377" cy="499409"/>
            </a:xfrm>
            <a:prstGeom prst="homePlate">
              <a:avLst>
                <a:gd name="adj" fmla="val 45938"/>
              </a:avLst>
            </a:prstGeom>
            <a:solidFill>
              <a:srgbClr val="3366FF">
                <a:alpha val="25098"/>
              </a:srgbClr>
            </a:solidFill>
            <a:ln w="9525" algn="ctr">
              <a:solidFill>
                <a:srgbClr val="3366FF"/>
              </a:solidFill>
              <a:miter lim="800000"/>
              <a:headEnd/>
              <a:tailEnd/>
            </a:ln>
          </p:spPr>
          <p:txBody>
            <a:bodyPr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defRPr/>
              </a:pPr>
              <a:r>
                <a:rPr lang="es-ES" sz="900" dirty="0">
                  <a:solidFill>
                    <a:srgbClr val="000099"/>
                  </a:solidFill>
                  <a:latin typeface="+mj-lt"/>
                </a:rPr>
                <a:t>LOGISTICA </a:t>
              </a:r>
              <a:endParaRPr lang="es-ES" sz="800" dirty="0">
                <a:solidFill>
                  <a:srgbClr val="000099"/>
                </a:solidFill>
                <a:latin typeface="+mj-lt"/>
              </a:endParaRPr>
            </a:p>
            <a:p>
              <a:pPr eaLnBrk="1" hangingPunct="1">
                <a:defRPr/>
              </a:pPr>
              <a:r>
                <a:rPr lang="es-ES" sz="800" b="0" dirty="0">
                  <a:solidFill>
                    <a:srgbClr val="000099"/>
                  </a:solidFill>
                  <a:latin typeface="+mj-lt"/>
                </a:rPr>
                <a:t>(Compras Nacionales e Internacionales, Bodega)</a:t>
              </a:r>
            </a:p>
            <a:p>
              <a:pPr eaLnBrk="1" hangingPunct="1">
                <a:defRPr/>
              </a:pPr>
              <a:endParaRPr lang="es-ES" sz="700" b="0" dirty="0">
                <a:solidFill>
                  <a:srgbClr val="000099"/>
                </a:solidFill>
                <a:latin typeface="+mj-lt"/>
              </a:endParaRPr>
            </a:p>
          </p:txBody>
        </p:sp>
        <p:cxnSp>
          <p:nvCxnSpPr>
            <p:cNvPr id="25634" name="124 Conector recto de flecha"/>
            <p:cNvCxnSpPr>
              <a:cxnSpLocks noChangeShapeType="1"/>
            </p:cNvCxnSpPr>
            <p:nvPr/>
          </p:nvCxnSpPr>
          <p:spPr bwMode="auto">
            <a:xfrm>
              <a:off x="6228184" y="4221088"/>
              <a:ext cx="2376264" cy="38000"/>
            </a:xfrm>
            <a:prstGeom prst="straightConnector1">
              <a:avLst/>
            </a:prstGeom>
            <a:noFill/>
            <a:ln w="31750" algn="ctr">
              <a:solidFill>
                <a:schemeClr val="accent2"/>
              </a:solidFill>
              <a:round/>
              <a:headEnd/>
              <a:tailEnd type="arrow" w="med" len="med"/>
            </a:ln>
          </p:spPr>
        </p:cxnSp>
        <p:cxnSp>
          <p:nvCxnSpPr>
            <p:cNvPr id="37" name="68 Conector recto de flecha"/>
            <p:cNvCxnSpPr/>
            <p:nvPr/>
          </p:nvCxnSpPr>
          <p:spPr bwMode="auto">
            <a:xfrm rot="5400000">
              <a:off x="5797383" y="2907838"/>
              <a:ext cx="286119" cy="1707"/>
            </a:xfrm>
            <a:prstGeom prst="straightConnector1">
              <a:avLst/>
            </a:prstGeom>
            <a:ln w="12700">
              <a:headEnd type="arrow"/>
              <a:tailEnd type="arrow"/>
            </a:ln>
          </p:spPr>
          <p:style>
            <a:lnRef idx="2">
              <a:schemeClr val="accent2"/>
            </a:lnRef>
            <a:fillRef idx="0">
              <a:schemeClr val="accent2"/>
            </a:fillRef>
            <a:effectRef idx="1">
              <a:schemeClr val="accent2"/>
            </a:effectRef>
            <a:fontRef idx="minor">
              <a:schemeClr val="tx1"/>
            </a:fontRef>
          </p:style>
        </p:cxnSp>
        <p:sp>
          <p:nvSpPr>
            <p:cNvPr id="38" name="AutoShape 155"/>
            <p:cNvSpPr>
              <a:spLocks noChangeArrowheads="1"/>
            </p:cNvSpPr>
            <p:nvPr/>
          </p:nvSpPr>
          <p:spPr bwMode="auto">
            <a:xfrm>
              <a:off x="3779429" y="3556362"/>
              <a:ext cx="2300077" cy="322535"/>
            </a:xfrm>
            <a:prstGeom prst="homePlate">
              <a:avLst>
                <a:gd name="adj" fmla="val 44685"/>
              </a:avLst>
            </a:prstGeom>
            <a:solidFill>
              <a:srgbClr val="3366FF">
                <a:alpha val="24706"/>
              </a:srgbClr>
            </a:solidFill>
            <a:ln w="9525" algn="ctr">
              <a:solidFill>
                <a:srgbClr val="3366FF"/>
              </a:solidFill>
              <a:prstDash val="solid"/>
              <a:miter lim="800000"/>
              <a:headEnd/>
              <a:tailEnd/>
            </a:ln>
          </p:spPr>
          <p:txBody>
            <a:bodyP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defRPr/>
              </a:pPr>
              <a:r>
                <a:rPr lang="es-ES_tradnl" sz="900" dirty="0" smtClean="0">
                  <a:solidFill>
                    <a:srgbClr val="000099"/>
                  </a:solidFill>
                  <a:latin typeface="+mj-lt"/>
                </a:rPr>
                <a:t>GERENCIAMIENTO DE PROYECTOS</a:t>
              </a:r>
              <a:endParaRPr lang="es-ES_tradnl" sz="900" dirty="0">
                <a:solidFill>
                  <a:srgbClr val="000099"/>
                </a:solidFill>
                <a:latin typeface="+mj-lt"/>
              </a:endParaRPr>
            </a:p>
            <a:p>
              <a:pPr eaLnBrk="1" hangingPunct="1">
                <a:defRPr/>
              </a:pPr>
              <a:endParaRPr lang="es-ES_tradnl" sz="900" dirty="0" smtClean="0">
                <a:solidFill>
                  <a:srgbClr val="000099"/>
                </a:solidFill>
                <a:latin typeface="+mj-lt"/>
              </a:endParaRPr>
            </a:p>
          </p:txBody>
        </p:sp>
        <p:cxnSp>
          <p:nvCxnSpPr>
            <p:cNvPr id="39" name="66 Conector recto de flecha"/>
            <p:cNvCxnSpPr/>
            <p:nvPr/>
          </p:nvCxnSpPr>
          <p:spPr bwMode="auto">
            <a:xfrm flipV="1">
              <a:off x="2987711" y="3185273"/>
              <a:ext cx="812193" cy="12138"/>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40" name="AutoShape 154"/>
            <p:cNvSpPr>
              <a:spLocks noChangeArrowheads="1"/>
            </p:cNvSpPr>
            <p:nvPr/>
          </p:nvSpPr>
          <p:spPr bwMode="auto">
            <a:xfrm>
              <a:off x="1115913" y="3053485"/>
              <a:ext cx="1284835" cy="785529"/>
            </a:xfrm>
            <a:prstGeom prst="homePlate">
              <a:avLst>
                <a:gd name="adj" fmla="val 40882"/>
              </a:avLst>
            </a:prstGeom>
            <a:solidFill>
              <a:srgbClr val="3366FF">
                <a:alpha val="25098"/>
              </a:srgbClr>
            </a:solidFill>
            <a:ln w="9525" algn="ctr">
              <a:solidFill>
                <a:srgbClr val="3366FF"/>
              </a:solidFill>
              <a:miter lim="800000"/>
              <a:headEnd/>
              <a:tailEnd/>
            </a:ln>
          </p:spPr>
          <p:txBody>
            <a:bodyPr anchor="ctr"/>
            <a:lstStyle>
              <a:defPPr>
                <a:defRPr lang="es-ES"/>
              </a:defPPr>
              <a:lvl1pPr algn="ctr" rtl="0" eaLnBrk="0" fontAlgn="base" hangingPunct="0">
                <a:spcBef>
                  <a:spcPct val="0"/>
                </a:spcBef>
                <a:spcAft>
                  <a:spcPct val="0"/>
                </a:spcAft>
                <a:defRPr sz="1000" b="1" kern="1200">
                  <a:solidFill>
                    <a:srgbClr val="003399"/>
                  </a:solidFill>
                  <a:latin typeface="Verdana" pitchFamily="34" charset="0"/>
                  <a:ea typeface="+mn-ea"/>
                  <a:cs typeface="+mn-cs"/>
                </a:defRPr>
              </a:lvl1pPr>
              <a:lvl2pPr marL="457200" algn="ctr" rtl="0" eaLnBrk="0" fontAlgn="base" hangingPunct="0">
                <a:spcBef>
                  <a:spcPct val="0"/>
                </a:spcBef>
                <a:spcAft>
                  <a:spcPct val="0"/>
                </a:spcAft>
                <a:defRPr sz="1000" b="1" kern="1200">
                  <a:solidFill>
                    <a:srgbClr val="003399"/>
                  </a:solidFill>
                  <a:latin typeface="Verdana" pitchFamily="34" charset="0"/>
                  <a:ea typeface="+mn-ea"/>
                  <a:cs typeface="+mn-cs"/>
                </a:defRPr>
              </a:lvl2pPr>
              <a:lvl3pPr marL="914400" algn="ctr" rtl="0" eaLnBrk="0" fontAlgn="base" hangingPunct="0">
                <a:spcBef>
                  <a:spcPct val="0"/>
                </a:spcBef>
                <a:spcAft>
                  <a:spcPct val="0"/>
                </a:spcAft>
                <a:defRPr sz="1000" b="1" kern="1200">
                  <a:solidFill>
                    <a:srgbClr val="003399"/>
                  </a:solidFill>
                  <a:latin typeface="Verdana" pitchFamily="34" charset="0"/>
                  <a:ea typeface="+mn-ea"/>
                  <a:cs typeface="+mn-cs"/>
                </a:defRPr>
              </a:lvl3pPr>
              <a:lvl4pPr marL="1371600" algn="ctr" rtl="0" eaLnBrk="0" fontAlgn="base" hangingPunct="0">
                <a:spcBef>
                  <a:spcPct val="0"/>
                </a:spcBef>
                <a:spcAft>
                  <a:spcPct val="0"/>
                </a:spcAft>
                <a:defRPr sz="1000" b="1" kern="1200">
                  <a:solidFill>
                    <a:srgbClr val="003399"/>
                  </a:solidFill>
                  <a:latin typeface="Verdana" pitchFamily="34" charset="0"/>
                  <a:ea typeface="+mn-ea"/>
                  <a:cs typeface="+mn-cs"/>
                </a:defRPr>
              </a:lvl4pPr>
              <a:lvl5pPr marL="1828800" algn="ctr" rtl="0" eaLnBrk="0" fontAlgn="base" hangingPunct="0">
                <a:spcBef>
                  <a:spcPct val="0"/>
                </a:spcBef>
                <a:spcAft>
                  <a:spcPct val="0"/>
                </a:spcAft>
                <a:defRPr sz="1000" b="1" kern="1200">
                  <a:solidFill>
                    <a:srgbClr val="003399"/>
                  </a:solidFill>
                  <a:latin typeface="Verdana" pitchFamily="34" charset="0"/>
                  <a:ea typeface="+mn-ea"/>
                  <a:cs typeface="+mn-cs"/>
                </a:defRPr>
              </a:lvl5pPr>
              <a:lvl6pPr marL="2286000" algn="l" defTabSz="914400" rtl="0" eaLnBrk="1" latinLnBrk="0" hangingPunct="1">
                <a:defRPr sz="1000" b="1" kern="1200">
                  <a:solidFill>
                    <a:srgbClr val="003399"/>
                  </a:solidFill>
                  <a:latin typeface="Verdana" pitchFamily="34" charset="0"/>
                  <a:ea typeface="+mn-ea"/>
                  <a:cs typeface="+mn-cs"/>
                </a:defRPr>
              </a:lvl6pPr>
              <a:lvl7pPr marL="2743200" algn="l" defTabSz="914400" rtl="0" eaLnBrk="1" latinLnBrk="0" hangingPunct="1">
                <a:defRPr sz="1000" b="1" kern="1200">
                  <a:solidFill>
                    <a:srgbClr val="003399"/>
                  </a:solidFill>
                  <a:latin typeface="Verdana" pitchFamily="34" charset="0"/>
                  <a:ea typeface="+mn-ea"/>
                  <a:cs typeface="+mn-cs"/>
                </a:defRPr>
              </a:lvl7pPr>
              <a:lvl8pPr marL="3200400" algn="l" defTabSz="914400" rtl="0" eaLnBrk="1" latinLnBrk="0" hangingPunct="1">
                <a:defRPr sz="1000" b="1" kern="1200">
                  <a:solidFill>
                    <a:srgbClr val="003399"/>
                  </a:solidFill>
                  <a:latin typeface="Verdana" pitchFamily="34" charset="0"/>
                  <a:ea typeface="+mn-ea"/>
                  <a:cs typeface="+mn-cs"/>
                </a:defRPr>
              </a:lvl8pPr>
              <a:lvl9pPr marL="3657600" algn="l" defTabSz="914400" rtl="0" eaLnBrk="1" latinLnBrk="0" hangingPunct="1">
                <a:defRPr sz="1000" b="1" kern="1200">
                  <a:solidFill>
                    <a:srgbClr val="003399"/>
                  </a:solidFill>
                  <a:latin typeface="Verdana" pitchFamily="34" charset="0"/>
                  <a:ea typeface="+mn-ea"/>
                  <a:cs typeface="+mn-cs"/>
                </a:defRPr>
              </a:lvl9pPr>
            </a:lstStyle>
            <a:p>
              <a:pPr eaLnBrk="1" hangingPunct="1">
                <a:defRPr/>
              </a:pPr>
              <a:r>
                <a:rPr lang="es-CO" sz="900" dirty="0" smtClean="0">
                  <a:solidFill>
                    <a:srgbClr val="000099"/>
                  </a:solidFill>
                  <a:latin typeface="+mj-lt"/>
                </a:rPr>
                <a:t>COMERCIAL</a:t>
              </a:r>
              <a:endParaRPr lang="es-CO" sz="900" dirty="0">
                <a:solidFill>
                  <a:srgbClr val="000099"/>
                </a:solidFill>
                <a:latin typeface="+mj-lt"/>
              </a:endParaRPr>
            </a:p>
            <a:p>
              <a:pPr eaLnBrk="1" hangingPunct="1">
                <a:defRPr/>
              </a:pPr>
              <a:r>
                <a:rPr lang="es-ES_tradnl" sz="800" dirty="0">
                  <a:solidFill>
                    <a:srgbClr val="000099"/>
                  </a:solidFill>
                  <a:latin typeface="+mj-lt"/>
                </a:rPr>
                <a:t>(</a:t>
              </a:r>
              <a:r>
                <a:rPr lang="es-ES_tradnl" sz="800" b="0" dirty="0">
                  <a:solidFill>
                    <a:srgbClr val="000099"/>
                  </a:solidFill>
                  <a:latin typeface="+mj-lt"/>
                </a:rPr>
                <a:t>Desarrollo de Negocios y Ventas</a:t>
              </a:r>
              <a:r>
                <a:rPr lang="es-ES_tradnl" sz="800" dirty="0" smtClean="0">
                  <a:solidFill>
                    <a:srgbClr val="000099"/>
                  </a:solidFill>
                  <a:latin typeface="+mj-lt"/>
                </a:rPr>
                <a:t>)</a:t>
              </a:r>
              <a:endParaRPr lang="es-CO" sz="800" dirty="0">
                <a:solidFill>
                  <a:srgbClr val="000099"/>
                </a:solidFill>
                <a:latin typeface="+mj-lt"/>
              </a:endParaRPr>
            </a:p>
          </p:txBody>
        </p:sp>
        <p:cxnSp>
          <p:nvCxnSpPr>
            <p:cNvPr id="25639" name="448 Conector angular"/>
            <p:cNvCxnSpPr>
              <a:cxnSpLocks noChangeShapeType="1"/>
            </p:cNvCxnSpPr>
            <p:nvPr/>
          </p:nvCxnSpPr>
          <p:spPr bwMode="auto">
            <a:xfrm flipV="1">
              <a:off x="2411760" y="2492896"/>
              <a:ext cx="1382365" cy="75904"/>
            </a:xfrm>
            <a:prstGeom prst="bentConnector3">
              <a:avLst>
                <a:gd name="adj1" fmla="val 42421"/>
              </a:avLst>
            </a:prstGeom>
            <a:noFill/>
            <a:ln w="25400">
              <a:solidFill>
                <a:schemeClr val="accent2"/>
              </a:solidFill>
              <a:miter lim="800000"/>
              <a:headEnd/>
              <a:tailEnd type="triangle" w="med" len="med"/>
            </a:ln>
          </p:spPr>
        </p:cxnSp>
        <p:cxnSp>
          <p:nvCxnSpPr>
            <p:cNvPr id="42" name="Straight Connector 77"/>
            <p:cNvCxnSpPr/>
            <p:nvPr/>
          </p:nvCxnSpPr>
          <p:spPr bwMode="auto">
            <a:xfrm>
              <a:off x="2987711" y="2564480"/>
              <a:ext cx="0" cy="1154884"/>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222 Forma"/>
            <p:cNvCxnSpPr/>
            <p:nvPr/>
          </p:nvCxnSpPr>
          <p:spPr bwMode="auto">
            <a:xfrm>
              <a:off x="2987711" y="5156899"/>
              <a:ext cx="56308" cy="684954"/>
            </a:xfrm>
            <a:prstGeom prst="bentConnector3">
              <a:avLst>
                <a:gd name="adj1" fmla="val -409958"/>
              </a:avLst>
            </a:prstGeom>
            <a:ln w="12700">
              <a:headEnd type="arrow"/>
              <a:tailEnd type="arrow"/>
            </a:ln>
          </p:spPr>
          <p:style>
            <a:lnRef idx="2">
              <a:schemeClr val="accent6"/>
            </a:lnRef>
            <a:fillRef idx="0">
              <a:schemeClr val="accent6"/>
            </a:fillRef>
            <a:effectRef idx="1">
              <a:schemeClr val="accent6"/>
            </a:effectRef>
            <a:fontRef idx="minor">
              <a:schemeClr val="tx1"/>
            </a:fontRef>
          </p:style>
        </p:cxn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idx="4294967295"/>
          </p:nvPr>
        </p:nvSpPr>
        <p:spPr/>
        <p:txBody>
          <a:bodyPr anchor="ctr"/>
          <a:lstStyle/>
          <a:p>
            <a:r>
              <a:rPr lang="es-PA">
                <a:latin typeface="Arial" charset="0"/>
              </a:rPr>
              <a:t>Glosario</a:t>
            </a:r>
          </a:p>
        </p:txBody>
      </p:sp>
      <p:sp>
        <p:nvSpPr>
          <p:cNvPr id="3" name="2 Marcador de contenido"/>
          <p:cNvSpPr>
            <a:spLocks noGrp="1"/>
          </p:cNvSpPr>
          <p:nvPr>
            <p:ph idx="4294967295"/>
          </p:nvPr>
        </p:nvSpPr>
        <p:spPr/>
        <p:txBody>
          <a:bodyPr>
            <a:normAutofit lnSpcReduction="10000"/>
          </a:bodyPr>
          <a:lstStyle/>
          <a:p>
            <a:r>
              <a:rPr lang="es-PA" sz="2800"/>
              <a:t>EPC: Engineering, Procurement and Construction. Modalidad de empresas de ingeniería que abarca desde la realización de la ingeniería, compras y ejecución de un proyecto.</a:t>
            </a:r>
          </a:p>
          <a:p>
            <a:r>
              <a:rPr lang="es-PA" sz="2800"/>
              <a:t>Seguridad Funcional SIL: Estudios de seguridad de protección en plantas industriales con procedimientos operativos de potencial impacto.</a:t>
            </a:r>
          </a:p>
          <a:p>
            <a:r>
              <a:rPr lang="es-PA" sz="2800"/>
              <a:t>Unidades Paquetizadas: Sistemas de medición portátiles pre emsamblados de alta exactitud.</a:t>
            </a:r>
          </a:p>
          <a:p>
            <a:r>
              <a:rPr lang="es-PA" sz="2800"/>
              <a:t>Actuadores Eléctricos: Válvulas eléctricas</a:t>
            </a:r>
          </a:p>
          <a:p>
            <a:pPr>
              <a:buFont typeface="Wingdings" pitchFamily="2" charset="2"/>
              <a:buNone/>
            </a:pPr>
            <a:endParaRPr lang="es-PA" sz="2800"/>
          </a:p>
          <a:p>
            <a:endParaRPr lang="es-PA" sz="300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idx="4294967295"/>
          </p:nvPr>
        </p:nvSpPr>
        <p:spPr/>
        <p:txBody>
          <a:bodyPr anchor="ctr"/>
          <a:lstStyle/>
          <a:p>
            <a:r>
              <a:rPr lang="es-PA"/>
              <a:t>Organigrama</a:t>
            </a:r>
          </a:p>
        </p:txBody>
      </p:sp>
      <p:pic>
        <p:nvPicPr>
          <p:cNvPr id="26626" name="3 Marcador de contenido"/>
          <p:cNvPicPr>
            <a:picLocks noGrp="1"/>
          </p:cNvPicPr>
          <p:nvPr>
            <p:ph idx="4294967295"/>
          </p:nvPr>
        </p:nvPicPr>
        <p:blipFill>
          <a:blip r:embed="rId2" cstate="print"/>
          <a:srcRect/>
          <a:stretch>
            <a:fillRect/>
          </a:stretch>
        </p:blipFill>
        <p:spPr>
          <a:xfrm>
            <a:off x="467544" y="1774103"/>
            <a:ext cx="8353425" cy="4967833"/>
          </a:xfrm>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idx="4294967295"/>
          </p:nvPr>
        </p:nvSpPr>
        <p:spPr/>
        <p:txBody>
          <a:bodyPr anchor="ctr"/>
          <a:lstStyle/>
          <a:p>
            <a:r>
              <a:rPr lang="es-PA"/>
              <a:t>Mercado Objetivo</a:t>
            </a:r>
          </a:p>
        </p:txBody>
      </p:sp>
      <p:pic>
        <p:nvPicPr>
          <p:cNvPr id="27650" name="3 Marcador de contenido"/>
          <p:cNvPicPr>
            <a:picLocks noGrp="1"/>
          </p:cNvPicPr>
          <p:nvPr>
            <p:ph idx="4294967295"/>
          </p:nvPr>
        </p:nvPicPr>
        <p:blipFill>
          <a:blip r:embed="rId2" cstate="print"/>
          <a:srcRect/>
          <a:stretch>
            <a:fillRect/>
          </a:stretch>
        </p:blipFill>
        <p:spPr>
          <a:xfrm>
            <a:off x="804863" y="1828800"/>
            <a:ext cx="7534275" cy="4302125"/>
          </a:xfrm>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idx="4294967295"/>
          </p:nvPr>
        </p:nvSpPr>
        <p:spPr/>
        <p:txBody>
          <a:bodyPr anchor="ctr"/>
          <a:lstStyle/>
          <a:p>
            <a:endParaRPr lang="en-US"/>
          </a:p>
        </p:txBody>
      </p:sp>
      <p:sp>
        <p:nvSpPr>
          <p:cNvPr id="2051" name="2 Marcador de contenido"/>
          <p:cNvSpPr>
            <a:spLocks noGrp="1"/>
          </p:cNvSpPr>
          <p:nvPr>
            <p:ph idx="4294967295"/>
          </p:nvPr>
        </p:nvSpPr>
        <p:spPr/>
        <p:txBody>
          <a:bodyPr/>
          <a:lstStyle/>
          <a:p>
            <a:pPr>
              <a:buFont typeface="Wingdings" pitchFamily="2" charset="2"/>
              <a:buNone/>
            </a:pPr>
            <a:endParaRPr lang="en-US"/>
          </a:p>
        </p:txBody>
      </p:sp>
      <p:sp>
        <p:nvSpPr>
          <p:cNvPr id="2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2049" name="Object 1"/>
          <p:cNvGraphicFramePr>
            <a:graphicFrameLocks noChangeAspect="1"/>
          </p:cNvGraphicFramePr>
          <p:nvPr/>
        </p:nvGraphicFramePr>
        <p:xfrm>
          <a:off x="107504" y="116632"/>
          <a:ext cx="8892480" cy="6551486"/>
        </p:xfrm>
        <a:graphic>
          <a:graphicData uri="http://schemas.openxmlformats.org/presentationml/2006/ole">
            <mc:AlternateContent xmlns:mc="http://schemas.openxmlformats.org/markup-compatibility/2006">
              <mc:Choice xmlns:v="urn:schemas-microsoft-com:vml" Requires="v">
                <p:oleObj spid="_x0000_s2050" name="Hoja de cálculo" r:id="rId3" imgW="15268666" imgH="9791571" progId="Excel.Sheet.12">
                  <p:embed/>
                </p:oleObj>
              </mc:Choice>
              <mc:Fallback>
                <p:oleObj name="Hoja de cálculo" r:id="rId3" imgW="15268666" imgH="9791571" progId="Excel.Sheet.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8892480" cy="65514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idx="4294967295"/>
          </p:nvPr>
        </p:nvSpPr>
        <p:spPr/>
        <p:txBody>
          <a:bodyPr anchor="ctr"/>
          <a:lstStyle/>
          <a:p>
            <a:r>
              <a:rPr lang="es-PA"/>
              <a:t>Flujo de caja esperado</a:t>
            </a:r>
          </a:p>
        </p:txBody>
      </p:sp>
      <p:pic>
        <p:nvPicPr>
          <p:cNvPr id="30722" name="3 Marcador de contenido"/>
          <p:cNvPicPr>
            <a:picLocks noGrp="1"/>
          </p:cNvPicPr>
          <p:nvPr>
            <p:ph idx="4294967295"/>
          </p:nvPr>
        </p:nvPicPr>
        <p:blipFill>
          <a:blip r:embed="rId2" cstate="print"/>
          <a:srcRect/>
          <a:stretch>
            <a:fillRect/>
          </a:stretch>
        </p:blipFill>
        <p:spPr>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idx="4294967295"/>
          </p:nvPr>
        </p:nvSpPr>
        <p:spPr/>
        <p:txBody>
          <a:bodyPr anchor="ctr"/>
          <a:lstStyle/>
          <a:p>
            <a:r>
              <a:rPr lang="es-PA" dirty="0">
                <a:latin typeface="Arial" pitchFamily="34" charset="0"/>
                <a:cs typeface="Arial" pitchFamily="34" charset="0"/>
              </a:rPr>
              <a:t>Conclusiones</a:t>
            </a:r>
          </a:p>
        </p:txBody>
      </p:sp>
      <p:sp>
        <p:nvSpPr>
          <p:cNvPr id="3" name="2 Marcador de contenido"/>
          <p:cNvSpPr>
            <a:spLocks noGrp="1"/>
          </p:cNvSpPr>
          <p:nvPr>
            <p:ph sz="half" idx="4294967295"/>
          </p:nvPr>
        </p:nvSpPr>
        <p:spPr>
          <a:xfrm>
            <a:off x="467544" y="1700808"/>
            <a:ext cx="8289925" cy="5002212"/>
          </a:xfrm>
        </p:spPr>
        <p:txBody>
          <a:bodyPr>
            <a:normAutofit/>
          </a:bodyPr>
          <a:lstStyle/>
          <a:p>
            <a:pPr>
              <a:lnSpc>
                <a:spcPct val="80000"/>
              </a:lnSpc>
            </a:pPr>
            <a:r>
              <a:rPr lang="es-ES" sz="2400" dirty="0"/>
              <a:t>El escenario actual en la región para la creación de la empresa de ingeniería, compras y construcción (EPC),  objeto de este plan de negocios es favorable dado la recuperación de la economía del país y la confianza de las instituciones para la inversión en proyectos de ingeniería.</a:t>
            </a:r>
          </a:p>
          <a:p>
            <a:pPr>
              <a:lnSpc>
                <a:spcPct val="80000"/>
              </a:lnSpc>
              <a:buFont typeface="Wingdings" pitchFamily="2" charset="2"/>
              <a:buNone/>
            </a:pPr>
            <a:endParaRPr lang="es-ES" sz="2400" dirty="0"/>
          </a:p>
          <a:p>
            <a:pPr>
              <a:lnSpc>
                <a:spcPct val="80000"/>
              </a:lnSpc>
            </a:pPr>
            <a:r>
              <a:rPr lang="es-ES" sz="2400" dirty="0"/>
              <a:t>La experiencia obtenida durante todos estos años de formación en el área técnica y de la Gerencia de Proyectos de Ingeniería genera una importante ventaja competitiva que sumado al conocimiento del mercado nos permitirá entrar a competir con las empresas pequeñas y medianas de ingeniería y montaje.</a:t>
            </a:r>
          </a:p>
          <a:p>
            <a:pPr>
              <a:lnSpc>
                <a:spcPct val="80000"/>
              </a:lnSpc>
              <a:buFont typeface="Wingdings" pitchFamily="2" charset="2"/>
              <a:buNone/>
            </a:pPr>
            <a:endParaRPr lang="es-PA" sz="2400" dirty="0"/>
          </a:p>
          <a:p>
            <a:pPr>
              <a:lnSpc>
                <a:spcPct val="80000"/>
              </a:lnSpc>
            </a:pPr>
            <a:r>
              <a:rPr lang="es-ES" sz="2400" dirty="0"/>
              <a:t>El tema de Seguridad Funcional SIL se encuentra en su fase inicial en el país y en el mercado.</a:t>
            </a:r>
            <a:endParaRPr lang="es-PA" sz="2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idx="4294967295"/>
          </p:nvPr>
        </p:nvSpPr>
        <p:spPr/>
        <p:txBody>
          <a:bodyPr anchor="ctr"/>
          <a:lstStyle/>
          <a:p>
            <a:r>
              <a:rPr lang="es-PA" dirty="0" smtClean="0">
                <a:latin typeface="Arial" pitchFamily="34" charset="0"/>
                <a:cs typeface="Arial" pitchFamily="34" charset="0"/>
              </a:rPr>
              <a:t>Conclusiones</a:t>
            </a:r>
            <a:endParaRPr lang="en-US" dirty="0"/>
          </a:p>
        </p:txBody>
      </p:sp>
      <p:sp>
        <p:nvSpPr>
          <p:cNvPr id="3" name="2 Marcador de contenido"/>
          <p:cNvSpPr>
            <a:spLocks noGrp="1"/>
          </p:cNvSpPr>
          <p:nvPr>
            <p:ph sz="half" idx="4294967295"/>
          </p:nvPr>
        </p:nvSpPr>
        <p:spPr>
          <a:xfrm>
            <a:off x="457200" y="1828800"/>
            <a:ext cx="8221663" cy="4840560"/>
          </a:xfrm>
        </p:spPr>
        <p:txBody>
          <a:bodyPr>
            <a:normAutofit lnSpcReduction="10000"/>
          </a:bodyPr>
          <a:lstStyle/>
          <a:p>
            <a:pPr>
              <a:lnSpc>
                <a:spcPct val="80000"/>
              </a:lnSpc>
            </a:pPr>
            <a:r>
              <a:rPr lang="es-ES" sz="2200" dirty="0"/>
              <a:t>Pese al gran número de empresas de ingeniería que existen actualmente, la demanda de proyectos y servicios de ingeniería es amplia ya que ha sido impulsada por las ambiciosas metas de generación eléctrica y de hidrocarburos</a:t>
            </a:r>
            <a:r>
              <a:rPr lang="es-ES" sz="2200" dirty="0" smtClean="0"/>
              <a:t>.</a:t>
            </a:r>
          </a:p>
          <a:p>
            <a:pPr>
              <a:lnSpc>
                <a:spcPct val="80000"/>
              </a:lnSpc>
              <a:buNone/>
            </a:pPr>
            <a:endParaRPr lang="es-ES" sz="2200" dirty="0"/>
          </a:p>
          <a:p>
            <a:pPr>
              <a:lnSpc>
                <a:spcPct val="80000"/>
              </a:lnSpc>
            </a:pPr>
            <a:r>
              <a:rPr lang="es-ES" sz="2200" dirty="0"/>
              <a:t>Si bien, de acuerdo con este plan de negocios, el crecimiento de la empresa es algo lento y se perciben utilidades solo a partir del segundo año, el esquema conservador utilizado obedece mucho al desarrollo cíclico de los proyectos los cuales tienden a ejecutarse en ciertas épocas del año por lo que se debe mantener un grupo compacto en la base y tener una alta capacidad de contratación y sub contratación para el desarrollo eficiente de los proyectos. </a:t>
            </a:r>
            <a:endParaRPr lang="es-ES" sz="2200" dirty="0" smtClean="0"/>
          </a:p>
          <a:p>
            <a:pPr>
              <a:lnSpc>
                <a:spcPct val="80000"/>
              </a:lnSpc>
              <a:buNone/>
            </a:pPr>
            <a:endParaRPr lang="es-PA" sz="2200" dirty="0"/>
          </a:p>
          <a:p>
            <a:pPr>
              <a:lnSpc>
                <a:spcPct val="80000"/>
              </a:lnSpc>
            </a:pPr>
            <a:r>
              <a:rPr lang="es-ES" sz="2200" dirty="0"/>
              <a:t>Finalmente, se puede apreciar la viabilidad de esta idea de negocio, la cual en este momento coyuntural del país son maximizadas las oportunidades para llevar exitosamente su ejecución dado el buen momento que atraviesa la economía colombiana y las proyecciones para los próximos años.</a:t>
            </a:r>
            <a:endParaRPr lang="es-PA" sz="2200" dirty="0"/>
          </a:p>
          <a:p>
            <a:pPr>
              <a:lnSpc>
                <a:spcPct val="80000"/>
              </a:lnSpc>
            </a:pPr>
            <a:endParaRPr lang="es-PA" sz="2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3 Título"/>
          <p:cNvSpPr>
            <a:spLocks noGrp="1"/>
          </p:cNvSpPr>
          <p:nvPr>
            <p:ph type="title" idx="4294967295"/>
          </p:nvPr>
        </p:nvSpPr>
        <p:spPr>
          <a:xfrm>
            <a:off x="457200" y="273050"/>
            <a:ext cx="8291513" cy="1162050"/>
          </a:xfrm>
        </p:spPr>
        <p:txBody>
          <a:bodyPr/>
          <a:lstStyle/>
          <a:p>
            <a:r>
              <a:rPr lang="es-PA" dirty="0">
                <a:latin typeface="Arial" charset="0"/>
              </a:rPr>
              <a:t>Entorno Macro Económico</a:t>
            </a:r>
          </a:p>
        </p:txBody>
      </p:sp>
      <p:sp>
        <p:nvSpPr>
          <p:cNvPr id="16386" name="4 Marcador de contenido"/>
          <p:cNvSpPr>
            <a:spLocks noGrp="1"/>
          </p:cNvSpPr>
          <p:nvPr>
            <p:ph idx="4294967295"/>
          </p:nvPr>
        </p:nvSpPr>
        <p:spPr>
          <a:xfrm>
            <a:off x="3419872" y="1557338"/>
            <a:ext cx="5472608" cy="4568825"/>
          </a:xfrm>
        </p:spPr>
        <p:txBody>
          <a:bodyPr/>
          <a:lstStyle/>
          <a:p>
            <a:r>
              <a:rPr lang="en-US" sz="2000" dirty="0" err="1" smtClean="0"/>
              <a:t>Estimacion</a:t>
            </a:r>
            <a:r>
              <a:rPr lang="en-US" sz="2000" dirty="0" smtClean="0"/>
              <a:t> del </a:t>
            </a:r>
            <a:r>
              <a:rPr lang="en-US" sz="2000" dirty="0" err="1" smtClean="0"/>
              <a:t>costo</a:t>
            </a:r>
            <a:r>
              <a:rPr lang="en-US" sz="2000" dirty="0" smtClean="0"/>
              <a:t> del </a:t>
            </a:r>
            <a:r>
              <a:rPr lang="en-US" sz="2000" dirty="0" err="1" smtClean="0"/>
              <a:t>barril</a:t>
            </a:r>
            <a:r>
              <a:rPr lang="en-US" sz="2000" dirty="0" smtClean="0"/>
              <a:t> de </a:t>
            </a:r>
            <a:r>
              <a:rPr lang="en-US" sz="2000" dirty="0" err="1" smtClean="0"/>
              <a:t>crudo</a:t>
            </a:r>
            <a:r>
              <a:rPr lang="en-US" sz="2000" dirty="0" smtClean="0"/>
              <a:t> en U$D100 a </a:t>
            </a:r>
            <a:r>
              <a:rPr lang="en-US" sz="2000" dirty="0" err="1" smtClean="0"/>
              <a:t>mediano</a:t>
            </a:r>
            <a:r>
              <a:rPr lang="en-US" sz="2000" dirty="0" smtClean="0"/>
              <a:t> </a:t>
            </a:r>
            <a:r>
              <a:rPr lang="en-US" sz="2000" dirty="0" err="1" smtClean="0"/>
              <a:t>plazo</a:t>
            </a:r>
            <a:r>
              <a:rPr lang="en-US" sz="2000" dirty="0" smtClean="0"/>
              <a:t> antes de </a:t>
            </a:r>
            <a:r>
              <a:rPr lang="en-US" sz="2000" dirty="0" err="1" smtClean="0"/>
              <a:t>subir</a:t>
            </a:r>
            <a:r>
              <a:rPr lang="en-US" sz="2000" dirty="0" smtClean="0"/>
              <a:t> a U$D155 en </a:t>
            </a:r>
            <a:r>
              <a:rPr lang="en-US" sz="2000" dirty="0" err="1" smtClean="0"/>
              <a:t>año</a:t>
            </a:r>
            <a:r>
              <a:rPr lang="en-US" sz="2000" dirty="0" smtClean="0"/>
              <a:t> 2.035.</a:t>
            </a:r>
          </a:p>
          <a:p>
            <a:r>
              <a:rPr lang="es-PA" sz="2000" dirty="0" smtClean="0"/>
              <a:t>Se espera para 2016 una demanda de 92,9 </a:t>
            </a:r>
            <a:r>
              <a:rPr lang="es-PA" sz="2000" dirty="0" err="1" smtClean="0"/>
              <a:t>Mbd</a:t>
            </a:r>
            <a:r>
              <a:rPr lang="es-PA" sz="2000" dirty="0" smtClean="0"/>
              <a:t>, y de 107,3 </a:t>
            </a:r>
            <a:r>
              <a:rPr lang="es-PA" sz="2000" dirty="0" err="1" smtClean="0"/>
              <a:t>Mbd</a:t>
            </a:r>
            <a:r>
              <a:rPr lang="es-PA" sz="2000" dirty="0" smtClean="0"/>
              <a:t> para 2035. Aumenta el consumo en 20 </a:t>
            </a:r>
            <a:r>
              <a:rPr lang="es-PA" sz="2000" dirty="0" err="1" smtClean="0"/>
              <a:t>Mbd</a:t>
            </a:r>
            <a:r>
              <a:rPr lang="es-PA" sz="2000" dirty="0" smtClean="0"/>
              <a:t> entre 2010 y 2035.</a:t>
            </a:r>
          </a:p>
          <a:p>
            <a:r>
              <a:rPr lang="es-PA" sz="2000" dirty="0" smtClean="0"/>
              <a:t>El planeta elevará en ese período su requerimiento de energía en un 54%, y los combustibles fósiles se mantendrán, de lejos, como la principal fuente.</a:t>
            </a:r>
          </a:p>
          <a:p>
            <a:r>
              <a:rPr lang="es-PA" sz="2000" dirty="0" smtClean="0"/>
              <a:t>El consumo del Gas Natural crecerá del 23% al 27%.</a:t>
            </a:r>
          </a:p>
          <a:p>
            <a:endParaRPr lang="es-PA" sz="2000" dirty="0" smtClean="0"/>
          </a:p>
          <a:p>
            <a:endParaRPr lang="en-US" sz="2400" dirty="0" smtClean="0"/>
          </a:p>
          <a:p>
            <a:endParaRPr lang="en-US" dirty="0"/>
          </a:p>
        </p:txBody>
      </p:sp>
      <p:sp>
        <p:nvSpPr>
          <p:cNvPr id="16387" name="5 Marcador de texto"/>
          <p:cNvSpPr>
            <a:spLocks noGrp="1"/>
          </p:cNvSpPr>
          <p:nvPr>
            <p:ph type="body" sz="half" idx="4294967295"/>
          </p:nvPr>
        </p:nvSpPr>
        <p:spPr>
          <a:xfrm>
            <a:off x="457200" y="1435100"/>
            <a:ext cx="3008313" cy="4691063"/>
          </a:xfrm>
        </p:spPr>
        <p:txBody>
          <a:bodyPr/>
          <a:lstStyle/>
          <a:p>
            <a:pPr marL="0" indent="0">
              <a:buFont typeface="Wingdings" pitchFamily="2" charset="2"/>
              <a:buNone/>
            </a:pPr>
            <a:endParaRPr lang="en-US" sz="1400"/>
          </a:p>
        </p:txBody>
      </p:sp>
      <p:pic>
        <p:nvPicPr>
          <p:cNvPr id="16388" name="Picture 3"/>
          <p:cNvPicPr>
            <a:picLocks noGrp="1" noChangeAspect="1" noChangeArrowheads="1"/>
          </p:cNvPicPr>
          <p:nvPr>
            <p:ph idx="4294967295"/>
          </p:nvPr>
        </p:nvPicPr>
        <p:blipFill>
          <a:blip r:embed="rId2" cstate="print"/>
          <a:srcRect/>
          <a:stretch>
            <a:fillRect/>
          </a:stretch>
        </p:blipFill>
        <p:spPr>
          <a:xfrm>
            <a:off x="474663" y="2127250"/>
            <a:ext cx="2946400" cy="3130550"/>
          </a:xfrm>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5076056" y="1772816"/>
            <a:ext cx="3744416" cy="4321466"/>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539552" y="1772816"/>
            <a:ext cx="4176464" cy="4392488"/>
          </a:xfrm>
          <a:prstGeom prst="rect">
            <a:avLst/>
          </a:prstGeom>
          <a:noFill/>
          <a:ln w="9525">
            <a:noFill/>
            <a:miter lim="800000"/>
            <a:headEnd/>
            <a:tailEnd/>
          </a:ln>
        </p:spPr>
      </p:pic>
      <p:sp>
        <p:nvSpPr>
          <p:cNvPr id="5" name="3 Título"/>
          <p:cNvSpPr txBox="1">
            <a:spLocks/>
          </p:cNvSpPr>
          <p:nvPr/>
        </p:nvSpPr>
        <p:spPr bwMode="auto">
          <a:xfrm>
            <a:off x="457200" y="273050"/>
            <a:ext cx="8291513" cy="1162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A" sz="4400" b="0" i="0" u="none" strike="noStrike" kern="0" cap="none" spc="0" normalizeH="0" baseline="0" noProof="0" smtClean="0">
                <a:ln>
                  <a:noFill/>
                </a:ln>
                <a:solidFill>
                  <a:schemeClr val="tx2"/>
                </a:solidFill>
                <a:effectLst/>
                <a:uLnTx/>
                <a:uFillTx/>
                <a:latin typeface="Arial" charset="0"/>
                <a:ea typeface="+mj-ea"/>
                <a:cs typeface="+mj-cs"/>
              </a:rPr>
              <a:t>Entorno Macro Económico</a:t>
            </a:r>
            <a:endParaRPr kumimoji="0" lang="es-PA" sz="4400" b="0" i="0" u="none" strike="noStrike" kern="0" cap="none" spc="0" normalizeH="0" baseline="0" noProof="0" dirty="0">
              <a:ln>
                <a:noFill/>
              </a:ln>
              <a:solidFill>
                <a:schemeClr val="tx2"/>
              </a:solidFill>
              <a:effectLst/>
              <a:uLnTx/>
              <a:uFillTx/>
              <a:latin typeface="Arial"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idx="4294967295"/>
          </p:nvPr>
        </p:nvSpPr>
        <p:spPr>
          <a:xfrm>
            <a:off x="395288" y="333375"/>
            <a:ext cx="8229600" cy="1143000"/>
          </a:xfrm>
        </p:spPr>
        <p:txBody>
          <a:bodyPr anchor="ctr"/>
          <a:lstStyle/>
          <a:p>
            <a:r>
              <a:rPr lang="es-PA">
                <a:latin typeface="Arial" charset="0"/>
              </a:rPr>
              <a:t>Entorno Macro Económico</a:t>
            </a:r>
          </a:p>
        </p:txBody>
      </p:sp>
      <p:sp>
        <p:nvSpPr>
          <p:cNvPr id="17410" name="6 Marcador de contenido"/>
          <p:cNvSpPr>
            <a:spLocks noGrp="1"/>
          </p:cNvSpPr>
          <p:nvPr>
            <p:ph idx="4294967295"/>
          </p:nvPr>
        </p:nvSpPr>
        <p:spPr/>
        <p:txBody>
          <a:bodyPr/>
          <a:lstStyle/>
          <a:p>
            <a:endParaRPr lang="en-US"/>
          </a:p>
        </p:txBody>
      </p:sp>
      <p:pic>
        <p:nvPicPr>
          <p:cNvPr id="17411" name="Picture 4"/>
          <p:cNvPicPr>
            <a:picLocks noChangeAspect="1" noChangeArrowheads="1"/>
          </p:cNvPicPr>
          <p:nvPr/>
        </p:nvPicPr>
        <p:blipFill>
          <a:blip r:embed="rId2" cstate="print"/>
          <a:srcRect/>
          <a:stretch>
            <a:fillRect/>
          </a:stretch>
        </p:blipFill>
        <p:spPr bwMode="auto">
          <a:xfrm>
            <a:off x="323850" y="1268413"/>
            <a:ext cx="862330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nchor="ctr">
            <a:normAutofit/>
          </a:bodyPr>
          <a:lstStyle/>
          <a:p>
            <a:r>
              <a:rPr lang="es-PA" sz="3800">
                <a:latin typeface="Arial" charset="0"/>
              </a:rPr>
              <a:t>Crecimiento Sector de Hidrocarburos</a:t>
            </a:r>
          </a:p>
        </p:txBody>
      </p:sp>
      <p:graphicFrame>
        <p:nvGraphicFramePr>
          <p:cNvPr id="6" name="5 Marcador de contenido"/>
          <p:cNvGraphicFramePr>
            <a:graphicFrameLocks noGrp="1"/>
          </p:cNvGraphicFramePr>
          <p:nvPr>
            <p:ph sz="half" idx="4294967295"/>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Marcador de contenido"/>
          <p:cNvGraphicFramePr>
            <a:graphicFrameLocks noGrp="1"/>
          </p:cNvGraphicFramePr>
          <p:nvPr>
            <p:ph sz="half" idx="4294967295"/>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5 Título"/>
          <p:cNvSpPr>
            <a:spLocks noGrp="1"/>
          </p:cNvSpPr>
          <p:nvPr>
            <p:ph type="title" idx="4294967295"/>
          </p:nvPr>
        </p:nvSpPr>
        <p:spPr/>
        <p:txBody>
          <a:bodyPr anchor="ctr"/>
          <a:lstStyle/>
          <a:p>
            <a:r>
              <a:rPr lang="es-PA"/>
              <a:t>Inversión Sector de Hidrocarburos</a:t>
            </a:r>
          </a:p>
        </p:txBody>
      </p:sp>
      <p:pic>
        <p:nvPicPr>
          <p:cNvPr id="20482" name="7 Marcador de contenido"/>
          <p:cNvPicPr>
            <a:picLocks noGrp="1"/>
          </p:cNvPicPr>
          <p:nvPr>
            <p:ph idx="4294967295"/>
          </p:nvPr>
        </p:nvPicPr>
        <p:blipFill>
          <a:blip r:embed="rId2" cstate="print"/>
          <a:srcRect/>
          <a:stretch>
            <a:fillRect/>
          </a:stretch>
        </p:blipFill>
        <p:spPr>
          <a:xfrm>
            <a:off x="457200" y="2022475"/>
            <a:ext cx="8229600" cy="3914775"/>
          </a:xfrm>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idx="4294967295"/>
          </p:nvPr>
        </p:nvSpPr>
        <p:spPr/>
        <p:txBody>
          <a:bodyPr anchor="ctr"/>
          <a:lstStyle/>
          <a:p>
            <a:r>
              <a:rPr lang="es-PA">
                <a:latin typeface="Arial" charset="0"/>
              </a:rPr>
              <a:t>Entorno Micro Económico</a:t>
            </a:r>
          </a:p>
        </p:txBody>
      </p:sp>
      <p:sp>
        <p:nvSpPr>
          <p:cNvPr id="21506" name="2 Marcador de contenido"/>
          <p:cNvSpPr>
            <a:spLocks noGrp="1"/>
          </p:cNvSpPr>
          <p:nvPr>
            <p:ph sz="half" idx="4294967295"/>
          </p:nvPr>
        </p:nvSpPr>
        <p:spPr>
          <a:xfrm>
            <a:off x="457200" y="1828800"/>
            <a:ext cx="7859713" cy="4302125"/>
          </a:xfrm>
        </p:spPr>
        <p:txBody>
          <a:bodyPr/>
          <a:lstStyle/>
          <a:p>
            <a:r>
              <a:rPr lang="es-PA" sz="2800"/>
              <a:t>Reservas potenciales del país estimadas en 47 mil millones de barriles</a:t>
            </a:r>
          </a:p>
          <a:p>
            <a:r>
              <a:rPr lang="es-PA" sz="2800"/>
              <a:t>Megameta de Ecopetrol 1.3Millones de Barriles diarios.</a:t>
            </a:r>
          </a:p>
          <a:p>
            <a:r>
              <a:rPr lang="es-PA" sz="2800"/>
              <a:t>Colombia como potencia energética para la región.</a:t>
            </a:r>
          </a:p>
          <a:p>
            <a:r>
              <a:rPr lang="es-ES" sz="2800"/>
              <a:t>Realización de inversiones cercanas a los US$1.600 millones adicionales a los planes de ampliación que ya se vienen ejecutando.</a:t>
            </a:r>
            <a:endParaRPr lang="es-PA" sz="2800"/>
          </a:p>
          <a:p>
            <a:endParaRPr lang="es-PA" sz="2800"/>
          </a:p>
          <a:p>
            <a:endParaRPr lang="es-PA" sz="28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idx="4294967295"/>
          </p:nvPr>
        </p:nvSpPr>
        <p:spPr/>
        <p:txBody>
          <a:bodyPr anchor="ctr"/>
          <a:lstStyle/>
          <a:p>
            <a:r>
              <a:rPr lang="es-CO">
                <a:latin typeface="Arial" charset="0"/>
              </a:rPr>
              <a:t>Objetivo de la Empresa</a:t>
            </a:r>
            <a:r>
              <a:rPr lang="es-CO" b="1"/>
              <a:t> </a:t>
            </a:r>
            <a:endParaRPr lang="es-PA"/>
          </a:p>
        </p:txBody>
      </p:sp>
      <p:sp>
        <p:nvSpPr>
          <p:cNvPr id="3" name="2 Marcador de contenido"/>
          <p:cNvSpPr>
            <a:spLocks noGrp="1"/>
          </p:cNvSpPr>
          <p:nvPr>
            <p:ph sz="half" idx="4294967295"/>
          </p:nvPr>
        </p:nvSpPr>
        <p:spPr>
          <a:xfrm>
            <a:off x="457200" y="1828800"/>
            <a:ext cx="4038600" cy="4302125"/>
          </a:xfrm>
        </p:spPr>
        <p:txBody>
          <a:bodyPr>
            <a:normAutofit/>
          </a:bodyPr>
          <a:lstStyle/>
          <a:p>
            <a:pPr>
              <a:lnSpc>
                <a:spcPct val="80000"/>
              </a:lnSpc>
            </a:pPr>
            <a:r>
              <a:rPr lang="es-ES" sz="2400"/>
              <a:t>Ejecutar proyectos de pequeña, media y alta envergadura en el área de Instrumentación y Control y de seguridad funcional SIL  de manera exitosa en el sector energético y de hidrocarburos atendiendo la triple restricción que enmarca la ejecución de proyectos en calidad, tiempo y costo para cada proyecto en especial.</a:t>
            </a:r>
            <a:endParaRPr lang="es-PA" sz="2400"/>
          </a:p>
        </p:txBody>
      </p:sp>
      <p:pic>
        <p:nvPicPr>
          <p:cNvPr id="22531" name="4 Marcador de contenido"/>
          <p:cNvPicPr>
            <a:picLocks noGrp="1"/>
          </p:cNvPicPr>
          <p:nvPr>
            <p:ph sz="half" idx="4294967295"/>
          </p:nvPr>
        </p:nvPicPr>
        <p:blipFill>
          <a:blip r:embed="rId2" cstate="print"/>
          <a:srcRect/>
          <a:stretch>
            <a:fillRect/>
          </a:stretch>
        </p:blipFill>
        <p:spPr>
          <a:xfrm>
            <a:off x="4648200" y="2168525"/>
            <a:ext cx="4038600" cy="3622675"/>
          </a:xfrm>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1433</TotalTime>
  <Words>1075</Words>
  <Application>Microsoft Office PowerPoint</Application>
  <PresentationFormat>Presentación en pantalla (4:3)</PresentationFormat>
  <Paragraphs>170</Paragraphs>
  <Slides>25</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3" baseType="lpstr">
      <vt:lpstr>Arial</vt:lpstr>
      <vt:lpstr>Calibri</vt:lpstr>
      <vt:lpstr>Century Gothic</vt:lpstr>
      <vt:lpstr>Times New Roman</vt:lpstr>
      <vt:lpstr>Verdana</vt:lpstr>
      <vt:lpstr>Wingdings</vt:lpstr>
      <vt:lpstr>Quadrant</vt:lpstr>
      <vt:lpstr>Hoja de cálculo</vt:lpstr>
      <vt:lpstr>PLAN DE NEGOCIOS EMPRESA DE INGENIERIA,  COMPRAS Y CONSTRUCCION (EPC) </vt:lpstr>
      <vt:lpstr>Glosario</vt:lpstr>
      <vt:lpstr>Entorno Macro Económico</vt:lpstr>
      <vt:lpstr>Presentación de PowerPoint</vt:lpstr>
      <vt:lpstr>Entorno Macro Económico</vt:lpstr>
      <vt:lpstr>Crecimiento Sector de Hidrocarburos</vt:lpstr>
      <vt:lpstr>Inversión Sector de Hidrocarburos</vt:lpstr>
      <vt:lpstr>Entorno Micro Económico</vt:lpstr>
      <vt:lpstr>Objetivo de la Empresa </vt:lpstr>
      <vt:lpstr>Portafolio de Servicios </vt:lpstr>
      <vt:lpstr>Ejecución de Proyectos de Ingeniería y Montaje</vt:lpstr>
      <vt:lpstr>Unidades Paquetizadas de Medición</vt:lpstr>
      <vt:lpstr>Unidades Paquetizadas de Medición</vt:lpstr>
      <vt:lpstr>Unidades Paquetizadas de Medición</vt:lpstr>
      <vt:lpstr>Actuadores Electricos</vt:lpstr>
      <vt:lpstr>Estudio de Seguridad Funcional</vt:lpstr>
      <vt:lpstr>Curva de Valor </vt:lpstr>
      <vt:lpstr>Estudios Mercado Realizados</vt:lpstr>
      <vt:lpstr>Mapa de Procesos</vt:lpstr>
      <vt:lpstr>Organigrama</vt:lpstr>
      <vt:lpstr>Mercado Objetivo</vt:lpstr>
      <vt:lpstr>Presentación de PowerPoint</vt:lpstr>
      <vt:lpstr>Flujo de caja esperado</vt:lpstr>
      <vt:lpstr>Conclusiones</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NEGOCIOS EMPRESA DE INGENIERIA,  COMPRAS Y CONSTRUCCION (EPC)</dc:title>
  <dc:creator>Jacobs</dc:creator>
  <cp:lastModifiedBy>Generico Pat Biblioteca</cp:lastModifiedBy>
  <cp:revision>26</cp:revision>
  <dcterms:created xsi:type="dcterms:W3CDTF">2012-11-25T20:59:37Z</dcterms:created>
  <dcterms:modified xsi:type="dcterms:W3CDTF">2017-12-07T13:54:39Z</dcterms:modified>
</cp:coreProperties>
</file>