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94" r:id="rId8"/>
    <p:sldId id="264" r:id="rId9"/>
    <p:sldId id="265" r:id="rId10"/>
    <p:sldId id="266" r:id="rId11"/>
    <p:sldId id="267" r:id="rId12"/>
    <p:sldId id="268" r:id="rId13"/>
    <p:sldId id="270" r:id="rId14"/>
    <p:sldId id="269" r:id="rId15"/>
    <p:sldId id="271" r:id="rId16"/>
    <p:sldId id="274" r:id="rId17"/>
    <p:sldId id="275" r:id="rId18"/>
    <p:sldId id="276" r:id="rId19"/>
    <p:sldId id="277" r:id="rId20"/>
    <p:sldId id="258" r:id="rId21"/>
    <p:sldId id="292" r:id="rId22"/>
    <p:sldId id="278" r:id="rId23"/>
    <p:sldId id="279" r:id="rId24"/>
    <p:sldId id="280"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24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252CA-59D3-A24E-AD6C-80E9B6554531}" type="doc">
      <dgm:prSet loTypeId="urn:microsoft.com/office/officeart/2008/layout/SquareAccentList" loCatId="" qsTypeId="urn:microsoft.com/office/officeart/2005/8/quickstyle/simple4" qsCatId="simple" csTypeId="urn:microsoft.com/office/officeart/2005/8/colors/accent1_5" csCatId="accent1" phldr="1"/>
      <dgm:spPr/>
      <dgm:t>
        <a:bodyPr/>
        <a:lstStyle/>
        <a:p>
          <a:endParaRPr lang="es-CO"/>
        </a:p>
      </dgm:t>
    </dgm:pt>
    <dgm:pt modelId="{D3A2CE9A-5006-EE4A-90A1-19D8052FEF16}">
      <dgm:prSet phldrT="[Texto]" custT="1"/>
      <dgm:spPr/>
      <dgm:t>
        <a:bodyPr/>
        <a:lstStyle/>
        <a:p>
          <a:pPr algn="ctr"/>
          <a:r>
            <a:rPr lang="es-CO" sz="2000" u="sng" dirty="0" smtClean="0">
              <a:latin typeface="Franklin Gothic Medium"/>
              <a:cs typeface="Franklin Gothic Medium"/>
            </a:rPr>
            <a:t>Dependientes del Trabajador </a:t>
          </a:r>
          <a:endParaRPr lang="es-CO" sz="2000" u="sng" dirty="0">
            <a:latin typeface="Franklin Gothic Medium"/>
            <a:cs typeface="Franklin Gothic Medium"/>
          </a:endParaRPr>
        </a:p>
      </dgm:t>
    </dgm:pt>
    <dgm:pt modelId="{185CDB28-BA9B-324B-B0C2-8F9F2D7E8235}" type="parTrans" cxnId="{F4907A7E-548D-7D47-A5BC-C67995A05302}">
      <dgm:prSet/>
      <dgm:spPr/>
      <dgm:t>
        <a:bodyPr/>
        <a:lstStyle/>
        <a:p>
          <a:endParaRPr lang="es-CO" sz="1600">
            <a:latin typeface="Franklin Gothic Medium"/>
            <a:cs typeface="Franklin Gothic Medium"/>
          </a:endParaRPr>
        </a:p>
      </dgm:t>
    </dgm:pt>
    <dgm:pt modelId="{660D8B6D-B0CB-9244-856D-E7FAE363C129}" type="sibTrans" cxnId="{F4907A7E-548D-7D47-A5BC-C67995A05302}">
      <dgm:prSet/>
      <dgm:spPr/>
      <dgm:t>
        <a:bodyPr/>
        <a:lstStyle/>
        <a:p>
          <a:endParaRPr lang="es-CO" sz="1600">
            <a:latin typeface="Franklin Gothic Medium"/>
            <a:cs typeface="Franklin Gothic Medium"/>
          </a:endParaRPr>
        </a:p>
      </dgm:t>
    </dgm:pt>
    <dgm:pt modelId="{EEB33B7D-D968-6546-9AD2-0A769660C859}">
      <dgm:prSet phldrT="[Texto]" custT="1"/>
      <dgm:spPr/>
      <dgm:t>
        <a:bodyPr/>
        <a:lstStyle/>
        <a:p>
          <a:r>
            <a:rPr lang="es-ES_tradnl" sz="1600" dirty="0" smtClean="0">
              <a:latin typeface="Franklin Gothic Medium"/>
              <a:cs typeface="Franklin Gothic Medium"/>
            </a:rPr>
            <a:t>Susceptibilidad individual  (Condiciones de inmunosupresión, farmacológicas etc.)</a:t>
          </a:r>
          <a:endParaRPr lang="es-CO" sz="1600" dirty="0">
            <a:latin typeface="Franklin Gothic Medium"/>
            <a:cs typeface="Franklin Gothic Medium"/>
          </a:endParaRPr>
        </a:p>
      </dgm:t>
    </dgm:pt>
    <dgm:pt modelId="{C768E6DE-C975-9843-BC80-A3E470AF57C3}" type="parTrans" cxnId="{B9392454-316D-C34B-B254-A03CC56F9D06}">
      <dgm:prSet/>
      <dgm:spPr/>
      <dgm:t>
        <a:bodyPr/>
        <a:lstStyle/>
        <a:p>
          <a:endParaRPr lang="es-CO" sz="1600">
            <a:latin typeface="Franklin Gothic Medium"/>
            <a:cs typeface="Franklin Gothic Medium"/>
          </a:endParaRPr>
        </a:p>
      </dgm:t>
    </dgm:pt>
    <dgm:pt modelId="{EBF36507-CFAE-BC4B-A867-3DBA557EB736}" type="sibTrans" cxnId="{B9392454-316D-C34B-B254-A03CC56F9D06}">
      <dgm:prSet/>
      <dgm:spPr/>
      <dgm:t>
        <a:bodyPr/>
        <a:lstStyle/>
        <a:p>
          <a:endParaRPr lang="es-CO" sz="1600">
            <a:latin typeface="Franklin Gothic Medium"/>
            <a:cs typeface="Franklin Gothic Medium"/>
          </a:endParaRPr>
        </a:p>
      </dgm:t>
    </dgm:pt>
    <dgm:pt modelId="{6417CE8A-A826-D74B-8369-9454059A0231}">
      <dgm:prSet phldrT="[Texto]" custT="1"/>
      <dgm:spPr/>
      <dgm:t>
        <a:bodyPr/>
        <a:lstStyle/>
        <a:p>
          <a:r>
            <a:rPr lang="es-ES_tradnl" sz="1600" dirty="0" smtClean="0">
              <a:latin typeface="Franklin Gothic Medium"/>
              <a:cs typeface="Franklin Gothic Medium"/>
            </a:rPr>
            <a:t>Duración de la exposición, del trabajador en contacto con el paciente con TB</a:t>
          </a:r>
          <a:endParaRPr lang="es-CO" sz="1600" dirty="0">
            <a:latin typeface="Franklin Gothic Medium"/>
            <a:cs typeface="Franklin Gothic Medium"/>
          </a:endParaRPr>
        </a:p>
      </dgm:t>
    </dgm:pt>
    <dgm:pt modelId="{3C78C121-8857-3A40-9C5F-97FD74D2EBD5}" type="parTrans" cxnId="{43053A1A-169D-B940-B6D2-A0B0E7BF2A96}">
      <dgm:prSet/>
      <dgm:spPr/>
      <dgm:t>
        <a:bodyPr/>
        <a:lstStyle/>
        <a:p>
          <a:endParaRPr lang="es-CO" sz="1600">
            <a:latin typeface="Franklin Gothic Medium"/>
            <a:cs typeface="Franklin Gothic Medium"/>
          </a:endParaRPr>
        </a:p>
      </dgm:t>
    </dgm:pt>
    <dgm:pt modelId="{DD0B7832-E735-7B46-8465-3C9D2EF20734}" type="sibTrans" cxnId="{43053A1A-169D-B940-B6D2-A0B0E7BF2A96}">
      <dgm:prSet/>
      <dgm:spPr/>
      <dgm:t>
        <a:bodyPr/>
        <a:lstStyle/>
        <a:p>
          <a:endParaRPr lang="es-CO" sz="1600">
            <a:latin typeface="Franklin Gothic Medium"/>
            <a:cs typeface="Franklin Gothic Medium"/>
          </a:endParaRPr>
        </a:p>
      </dgm:t>
    </dgm:pt>
    <dgm:pt modelId="{354F8FAF-339E-9049-B74E-475B02AAA0D0}">
      <dgm:prSet phldrT="[Texto]" custT="1"/>
      <dgm:spPr/>
      <dgm:t>
        <a:bodyPr/>
        <a:lstStyle/>
        <a:p>
          <a:r>
            <a:rPr lang="es-ES_tradnl" sz="1600" dirty="0" smtClean="0">
              <a:latin typeface="Franklin Gothic Medium"/>
              <a:cs typeface="Franklin Gothic Medium"/>
            </a:rPr>
            <a:t>Desconocimiento del abordaje y manejo del paciente con TB</a:t>
          </a:r>
        </a:p>
      </dgm:t>
    </dgm:pt>
    <dgm:pt modelId="{1713CBEB-7768-2B45-B84A-8D81D78DD732}" type="parTrans" cxnId="{43AD682C-E5BA-9D46-AD16-7A7EAFA63B22}">
      <dgm:prSet/>
      <dgm:spPr/>
      <dgm:t>
        <a:bodyPr/>
        <a:lstStyle/>
        <a:p>
          <a:endParaRPr lang="es-CO" sz="1600">
            <a:latin typeface="Franklin Gothic Medium"/>
            <a:cs typeface="Franklin Gothic Medium"/>
          </a:endParaRPr>
        </a:p>
      </dgm:t>
    </dgm:pt>
    <dgm:pt modelId="{CEC281C0-3B53-174A-A302-62BBE2773F28}" type="sibTrans" cxnId="{43AD682C-E5BA-9D46-AD16-7A7EAFA63B22}">
      <dgm:prSet/>
      <dgm:spPr/>
      <dgm:t>
        <a:bodyPr/>
        <a:lstStyle/>
        <a:p>
          <a:endParaRPr lang="es-CO" sz="1600">
            <a:latin typeface="Franklin Gothic Medium"/>
            <a:cs typeface="Franklin Gothic Medium"/>
          </a:endParaRPr>
        </a:p>
      </dgm:t>
    </dgm:pt>
    <dgm:pt modelId="{03E54E56-EA43-0E44-8EB5-1804921DD76D}">
      <dgm:prSet phldrT="[Texto]" custT="1"/>
      <dgm:spPr/>
      <dgm:t>
        <a:bodyPr/>
        <a:lstStyle/>
        <a:p>
          <a:pPr algn="ctr"/>
          <a:r>
            <a:rPr lang="es-CO" sz="2000" u="sng" dirty="0" smtClean="0">
              <a:latin typeface="Franklin Gothic Medium"/>
              <a:cs typeface="Franklin Gothic Medium"/>
            </a:rPr>
            <a:t>Medioambientales</a:t>
          </a:r>
          <a:r>
            <a:rPr lang="es-CO" sz="2000" u="sng" baseline="0" dirty="0" smtClean="0">
              <a:latin typeface="Franklin Gothic Medium"/>
              <a:cs typeface="Franklin Gothic Medium"/>
            </a:rPr>
            <a:t> </a:t>
          </a:r>
          <a:endParaRPr lang="es-CO" sz="2000" u="sng" dirty="0">
            <a:latin typeface="Franklin Gothic Medium"/>
            <a:cs typeface="Franklin Gothic Medium"/>
          </a:endParaRPr>
        </a:p>
      </dgm:t>
    </dgm:pt>
    <dgm:pt modelId="{DD08C1E6-EF40-2440-81D4-8EBF62598F15}" type="parTrans" cxnId="{2DC96E52-A241-C240-8C11-732745660D18}">
      <dgm:prSet/>
      <dgm:spPr/>
      <dgm:t>
        <a:bodyPr/>
        <a:lstStyle/>
        <a:p>
          <a:endParaRPr lang="es-CO" sz="1600">
            <a:latin typeface="Franklin Gothic Medium"/>
            <a:cs typeface="Franklin Gothic Medium"/>
          </a:endParaRPr>
        </a:p>
      </dgm:t>
    </dgm:pt>
    <dgm:pt modelId="{2A3EA0C3-3D7A-4F42-A0A5-CF85F9233D8F}" type="sibTrans" cxnId="{2DC96E52-A241-C240-8C11-732745660D18}">
      <dgm:prSet/>
      <dgm:spPr/>
      <dgm:t>
        <a:bodyPr/>
        <a:lstStyle/>
        <a:p>
          <a:endParaRPr lang="es-CO" sz="1600">
            <a:latin typeface="Franklin Gothic Medium"/>
            <a:cs typeface="Franklin Gothic Medium"/>
          </a:endParaRPr>
        </a:p>
      </dgm:t>
    </dgm:pt>
    <dgm:pt modelId="{18094ECC-AABD-5543-B5CF-28D6D656ADE3}">
      <dgm:prSet phldrT="[Texto]" custT="1"/>
      <dgm:spPr/>
      <dgm:t>
        <a:bodyPr/>
        <a:lstStyle/>
        <a:p>
          <a:r>
            <a:rPr lang="es-ES_tradnl" sz="1600" dirty="0" smtClean="0">
              <a:latin typeface="Franklin Gothic Medium"/>
              <a:cs typeface="Franklin Gothic Medium"/>
            </a:rPr>
            <a:t>Inadecuación de medidas ambientales en el lugar de trabajo</a:t>
          </a:r>
          <a:endParaRPr lang="es-CO" sz="1600" dirty="0">
            <a:latin typeface="Franklin Gothic Medium"/>
            <a:cs typeface="Franklin Gothic Medium"/>
          </a:endParaRPr>
        </a:p>
      </dgm:t>
    </dgm:pt>
    <dgm:pt modelId="{C2800DDB-5DB3-BB40-A27F-08D83B47749C}" type="parTrans" cxnId="{09678978-D078-774F-B3C3-A92D0B0AF3DF}">
      <dgm:prSet/>
      <dgm:spPr/>
      <dgm:t>
        <a:bodyPr/>
        <a:lstStyle/>
        <a:p>
          <a:endParaRPr lang="es-CO" sz="1600">
            <a:latin typeface="Franklin Gothic Medium"/>
            <a:cs typeface="Franklin Gothic Medium"/>
          </a:endParaRPr>
        </a:p>
      </dgm:t>
    </dgm:pt>
    <dgm:pt modelId="{A10C74CD-97C6-5746-A1D4-A1F95678EFAE}" type="sibTrans" cxnId="{09678978-D078-774F-B3C3-A92D0B0AF3DF}">
      <dgm:prSet/>
      <dgm:spPr/>
      <dgm:t>
        <a:bodyPr/>
        <a:lstStyle/>
        <a:p>
          <a:endParaRPr lang="es-CO" sz="1600">
            <a:latin typeface="Franklin Gothic Medium"/>
            <a:cs typeface="Franklin Gothic Medium"/>
          </a:endParaRPr>
        </a:p>
      </dgm:t>
    </dgm:pt>
    <dgm:pt modelId="{2C8C4A57-C4D3-0544-8CD4-0097AAB040D2}">
      <dgm:prSet phldrT="[Texto]" custT="1"/>
      <dgm:spPr/>
      <dgm:t>
        <a:bodyPr/>
        <a:lstStyle/>
        <a:p>
          <a:r>
            <a:rPr lang="es-ES_tradnl" sz="1600" dirty="0" smtClean="0">
              <a:latin typeface="Franklin Gothic Medium"/>
              <a:cs typeface="Franklin Gothic Medium"/>
            </a:rPr>
            <a:t>Los espacios pequeños y poco ventilados presentan más riesgo de contagio</a:t>
          </a:r>
          <a:endParaRPr lang="es-CO" sz="1600" dirty="0">
            <a:latin typeface="Franklin Gothic Medium"/>
            <a:cs typeface="Franklin Gothic Medium"/>
          </a:endParaRPr>
        </a:p>
      </dgm:t>
    </dgm:pt>
    <dgm:pt modelId="{2FEF304C-500C-A44D-832B-BCFD9656EE64}" type="parTrans" cxnId="{B3B54661-3A5C-0D48-9F0A-8409E7272047}">
      <dgm:prSet/>
      <dgm:spPr/>
      <dgm:t>
        <a:bodyPr/>
        <a:lstStyle/>
        <a:p>
          <a:endParaRPr lang="es-CO" sz="1600">
            <a:latin typeface="Franklin Gothic Medium"/>
            <a:cs typeface="Franklin Gothic Medium"/>
          </a:endParaRPr>
        </a:p>
      </dgm:t>
    </dgm:pt>
    <dgm:pt modelId="{A0183CEC-5320-BC44-B50E-0E6580A023A4}" type="sibTrans" cxnId="{B3B54661-3A5C-0D48-9F0A-8409E7272047}">
      <dgm:prSet/>
      <dgm:spPr/>
      <dgm:t>
        <a:bodyPr/>
        <a:lstStyle/>
        <a:p>
          <a:endParaRPr lang="es-CO" sz="1600">
            <a:latin typeface="Franklin Gothic Medium"/>
            <a:cs typeface="Franklin Gothic Medium"/>
          </a:endParaRPr>
        </a:p>
      </dgm:t>
    </dgm:pt>
    <dgm:pt modelId="{0DF80E2C-860D-A747-876D-9A891FDCC5BC}">
      <dgm:prSet phldrT="[Texto]" custT="1"/>
      <dgm:spPr/>
      <dgm:t>
        <a:bodyPr/>
        <a:lstStyle/>
        <a:p>
          <a:r>
            <a:rPr lang="es-ES_tradnl" sz="1600" dirty="0" smtClean="0">
              <a:latin typeface="Franklin Gothic Medium"/>
              <a:cs typeface="Franklin Gothic Medium"/>
            </a:rPr>
            <a:t>No uso o uso inadecuado de medidas de bioseguridad</a:t>
          </a:r>
        </a:p>
      </dgm:t>
    </dgm:pt>
    <dgm:pt modelId="{A8D21F11-2C2A-CD45-9730-134E511EA84F}" type="parTrans" cxnId="{49F02214-C217-BE4E-AD22-8B48AFC12896}">
      <dgm:prSet/>
      <dgm:spPr/>
      <dgm:t>
        <a:bodyPr/>
        <a:lstStyle/>
        <a:p>
          <a:endParaRPr lang="es-CO" sz="1600"/>
        </a:p>
      </dgm:t>
    </dgm:pt>
    <dgm:pt modelId="{BDB5619A-4EB5-5142-8C3C-7F5CA2DF9BA8}" type="sibTrans" cxnId="{49F02214-C217-BE4E-AD22-8B48AFC12896}">
      <dgm:prSet/>
      <dgm:spPr/>
      <dgm:t>
        <a:bodyPr/>
        <a:lstStyle/>
        <a:p>
          <a:endParaRPr lang="es-CO" sz="1600"/>
        </a:p>
      </dgm:t>
    </dgm:pt>
    <dgm:pt modelId="{D9799D21-2216-6E4F-B45C-9A20A8A65DD3}" type="pres">
      <dgm:prSet presAssocID="{DF3252CA-59D3-A24E-AD6C-80E9B6554531}" presName="layout" presStyleCnt="0">
        <dgm:presLayoutVars>
          <dgm:chMax/>
          <dgm:chPref/>
          <dgm:dir/>
          <dgm:resizeHandles/>
        </dgm:presLayoutVars>
      </dgm:prSet>
      <dgm:spPr/>
      <dgm:t>
        <a:bodyPr/>
        <a:lstStyle/>
        <a:p>
          <a:endParaRPr lang="es-CO"/>
        </a:p>
      </dgm:t>
    </dgm:pt>
    <dgm:pt modelId="{8876B653-8B61-9C46-B3A6-FFB02BE2A0BF}" type="pres">
      <dgm:prSet presAssocID="{D3A2CE9A-5006-EE4A-90A1-19D8052FEF16}" presName="root" presStyleCnt="0">
        <dgm:presLayoutVars>
          <dgm:chMax/>
          <dgm:chPref/>
        </dgm:presLayoutVars>
      </dgm:prSet>
      <dgm:spPr/>
    </dgm:pt>
    <dgm:pt modelId="{21882905-BD60-F54F-936C-CA65709E285C}" type="pres">
      <dgm:prSet presAssocID="{D3A2CE9A-5006-EE4A-90A1-19D8052FEF16}" presName="rootComposite" presStyleCnt="0">
        <dgm:presLayoutVars/>
      </dgm:prSet>
      <dgm:spPr/>
    </dgm:pt>
    <dgm:pt modelId="{5535619A-0B00-5141-88E4-E76403F98C7B}" type="pres">
      <dgm:prSet presAssocID="{D3A2CE9A-5006-EE4A-90A1-19D8052FEF16}" presName="ParentAccent" presStyleLbl="alignNode1" presStyleIdx="0" presStyleCnt="2"/>
      <dgm:spPr>
        <a:solidFill>
          <a:schemeClr val="accent4">
            <a:lumMod val="20000"/>
            <a:lumOff val="80000"/>
          </a:schemeClr>
        </a:solidFill>
      </dgm:spPr>
    </dgm:pt>
    <dgm:pt modelId="{4A771038-CA44-D445-8511-EBE4BD0041E8}" type="pres">
      <dgm:prSet presAssocID="{D3A2CE9A-5006-EE4A-90A1-19D8052FEF16}" presName="ParentSmallAccent" presStyleLbl="fgAcc1" presStyleIdx="0" presStyleCnt="2"/>
      <dgm:spPr/>
    </dgm:pt>
    <dgm:pt modelId="{FB9AE400-6813-324F-BA96-AD6E0AEDA79C}" type="pres">
      <dgm:prSet presAssocID="{D3A2CE9A-5006-EE4A-90A1-19D8052FEF16}" presName="Parent" presStyleLbl="revTx" presStyleIdx="0" presStyleCnt="8">
        <dgm:presLayoutVars>
          <dgm:chMax/>
          <dgm:chPref val="4"/>
          <dgm:bulletEnabled val="1"/>
        </dgm:presLayoutVars>
      </dgm:prSet>
      <dgm:spPr/>
      <dgm:t>
        <a:bodyPr/>
        <a:lstStyle/>
        <a:p>
          <a:endParaRPr lang="es-CO"/>
        </a:p>
      </dgm:t>
    </dgm:pt>
    <dgm:pt modelId="{2EEF2BC2-8D1A-694F-98FF-EABF10F5CF23}" type="pres">
      <dgm:prSet presAssocID="{D3A2CE9A-5006-EE4A-90A1-19D8052FEF16}" presName="childShape" presStyleCnt="0">
        <dgm:presLayoutVars>
          <dgm:chMax val="0"/>
          <dgm:chPref val="0"/>
        </dgm:presLayoutVars>
      </dgm:prSet>
      <dgm:spPr/>
    </dgm:pt>
    <dgm:pt modelId="{2504C0F1-9C54-B640-8E6A-515C262C0C94}" type="pres">
      <dgm:prSet presAssocID="{EEB33B7D-D968-6546-9AD2-0A769660C859}" presName="childComposite" presStyleCnt="0">
        <dgm:presLayoutVars>
          <dgm:chMax val="0"/>
          <dgm:chPref val="0"/>
        </dgm:presLayoutVars>
      </dgm:prSet>
      <dgm:spPr/>
    </dgm:pt>
    <dgm:pt modelId="{2FE1C40B-D3F8-164A-A7C6-09C594FCA466}" type="pres">
      <dgm:prSet presAssocID="{EEB33B7D-D968-6546-9AD2-0A769660C859}" presName="ChildAccent" presStyleLbl="solidFgAcc1" presStyleIdx="0" presStyleCnt="6"/>
      <dgm:spPr/>
    </dgm:pt>
    <dgm:pt modelId="{E9452B01-E145-A243-BAEE-1582615BA50E}" type="pres">
      <dgm:prSet presAssocID="{EEB33B7D-D968-6546-9AD2-0A769660C859}" presName="Child" presStyleLbl="revTx" presStyleIdx="1" presStyleCnt="8">
        <dgm:presLayoutVars>
          <dgm:chMax val="0"/>
          <dgm:chPref val="0"/>
          <dgm:bulletEnabled val="1"/>
        </dgm:presLayoutVars>
      </dgm:prSet>
      <dgm:spPr/>
      <dgm:t>
        <a:bodyPr/>
        <a:lstStyle/>
        <a:p>
          <a:endParaRPr lang="es-CO"/>
        </a:p>
      </dgm:t>
    </dgm:pt>
    <dgm:pt modelId="{288FAEC1-55DE-6B48-BDA0-F4F9A7960477}" type="pres">
      <dgm:prSet presAssocID="{6417CE8A-A826-D74B-8369-9454059A0231}" presName="childComposite" presStyleCnt="0">
        <dgm:presLayoutVars>
          <dgm:chMax val="0"/>
          <dgm:chPref val="0"/>
        </dgm:presLayoutVars>
      </dgm:prSet>
      <dgm:spPr/>
    </dgm:pt>
    <dgm:pt modelId="{E1E299A9-E004-0F4A-AE25-506DA6761E2C}" type="pres">
      <dgm:prSet presAssocID="{6417CE8A-A826-D74B-8369-9454059A0231}" presName="ChildAccent" presStyleLbl="solidFgAcc1" presStyleIdx="1" presStyleCnt="6"/>
      <dgm:spPr/>
    </dgm:pt>
    <dgm:pt modelId="{B2C6A904-3B00-8F4B-9E49-69899540D3AA}" type="pres">
      <dgm:prSet presAssocID="{6417CE8A-A826-D74B-8369-9454059A0231}" presName="Child" presStyleLbl="revTx" presStyleIdx="2" presStyleCnt="8">
        <dgm:presLayoutVars>
          <dgm:chMax val="0"/>
          <dgm:chPref val="0"/>
          <dgm:bulletEnabled val="1"/>
        </dgm:presLayoutVars>
      </dgm:prSet>
      <dgm:spPr/>
      <dgm:t>
        <a:bodyPr/>
        <a:lstStyle/>
        <a:p>
          <a:endParaRPr lang="es-CO"/>
        </a:p>
      </dgm:t>
    </dgm:pt>
    <dgm:pt modelId="{D8B5FA54-34C0-1846-AFBA-13BEBF236EC7}" type="pres">
      <dgm:prSet presAssocID="{354F8FAF-339E-9049-B74E-475B02AAA0D0}" presName="childComposite" presStyleCnt="0">
        <dgm:presLayoutVars>
          <dgm:chMax val="0"/>
          <dgm:chPref val="0"/>
        </dgm:presLayoutVars>
      </dgm:prSet>
      <dgm:spPr/>
    </dgm:pt>
    <dgm:pt modelId="{DDD3922B-11F7-A343-9FCD-D272941B4AC1}" type="pres">
      <dgm:prSet presAssocID="{354F8FAF-339E-9049-B74E-475B02AAA0D0}" presName="ChildAccent" presStyleLbl="solidFgAcc1" presStyleIdx="2" presStyleCnt="6"/>
      <dgm:spPr/>
    </dgm:pt>
    <dgm:pt modelId="{1B2653BD-1004-884B-949F-F1D3E869F36E}" type="pres">
      <dgm:prSet presAssocID="{354F8FAF-339E-9049-B74E-475B02AAA0D0}" presName="Child" presStyleLbl="revTx" presStyleIdx="3" presStyleCnt="8">
        <dgm:presLayoutVars>
          <dgm:chMax val="0"/>
          <dgm:chPref val="0"/>
          <dgm:bulletEnabled val="1"/>
        </dgm:presLayoutVars>
      </dgm:prSet>
      <dgm:spPr/>
      <dgm:t>
        <a:bodyPr/>
        <a:lstStyle/>
        <a:p>
          <a:endParaRPr lang="es-CO"/>
        </a:p>
      </dgm:t>
    </dgm:pt>
    <dgm:pt modelId="{42E776A3-A340-3D42-ADB5-BE391EBDD5A0}" type="pres">
      <dgm:prSet presAssocID="{0DF80E2C-860D-A747-876D-9A891FDCC5BC}" presName="childComposite" presStyleCnt="0">
        <dgm:presLayoutVars>
          <dgm:chMax val="0"/>
          <dgm:chPref val="0"/>
        </dgm:presLayoutVars>
      </dgm:prSet>
      <dgm:spPr/>
    </dgm:pt>
    <dgm:pt modelId="{20A4DAB8-EB22-2C44-8693-7C72E1A99604}" type="pres">
      <dgm:prSet presAssocID="{0DF80E2C-860D-A747-876D-9A891FDCC5BC}" presName="ChildAccent" presStyleLbl="solidFgAcc1" presStyleIdx="3" presStyleCnt="6"/>
      <dgm:spPr/>
    </dgm:pt>
    <dgm:pt modelId="{CF7C2657-6F0E-6D40-84FD-DE7CA28CD607}" type="pres">
      <dgm:prSet presAssocID="{0DF80E2C-860D-A747-876D-9A891FDCC5BC}" presName="Child" presStyleLbl="revTx" presStyleIdx="4" presStyleCnt="8">
        <dgm:presLayoutVars>
          <dgm:chMax val="0"/>
          <dgm:chPref val="0"/>
          <dgm:bulletEnabled val="1"/>
        </dgm:presLayoutVars>
      </dgm:prSet>
      <dgm:spPr/>
      <dgm:t>
        <a:bodyPr/>
        <a:lstStyle/>
        <a:p>
          <a:endParaRPr lang="es-CO"/>
        </a:p>
      </dgm:t>
    </dgm:pt>
    <dgm:pt modelId="{903CFB15-D69B-CD48-BF8B-7FC973EC41DB}" type="pres">
      <dgm:prSet presAssocID="{03E54E56-EA43-0E44-8EB5-1804921DD76D}" presName="root" presStyleCnt="0">
        <dgm:presLayoutVars>
          <dgm:chMax/>
          <dgm:chPref/>
        </dgm:presLayoutVars>
      </dgm:prSet>
      <dgm:spPr/>
    </dgm:pt>
    <dgm:pt modelId="{D518C3FB-D62F-C34B-B98E-D3DD6D5074FA}" type="pres">
      <dgm:prSet presAssocID="{03E54E56-EA43-0E44-8EB5-1804921DD76D}" presName="rootComposite" presStyleCnt="0">
        <dgm:presLayoutVars/>
      </dgm:prSet>
      <dgm:spPr/>
    </dgm:pt>
    <dgm:pt modelId="{3167C0CB-1F40-724B-9885-788E5BCB2C68}" type="pres">
      <dgm:prSet presAssocID="{03E54E56-EA43-0E44-8EB5-1804921DD76D}" presName="ParentAccent" presStyleLbl="alignNode1" presStyleIdx="1" presStyleCnt="2"/>
      <dgm:spPr/>
    </dgm:pt>
    <dgm:pt modelId="{3AEB2BA0-9A6E-6740-B6E5-367FBE125294}" type="pres">
      <dgm:prSet presAssocID="{03E54E56-EA43-0E44-8EB5-1804921DD76D}" presName="ParentSmallAccent" presStyleLbl="fgAcc1" presStyleIdx="1" presStyleCnt="2"/>
      <dgm:spPr/>
    </dgm:pt>
    <dgm:pt modelId="{226191DE-23C0-4848-B130-9C5B22BB10AB}" type="pres">
      <dgm:prSet presAssocID="{03E54E56-EA43-0E44-8EB5-1804921DD76D}" presName="Parent" presStyleLbl="revTx" presStyleIdx="5" presStyleCnt="8">
        <dgm:presLayoutVars>
          <dgm:chMax/>
          <dgm:chPref val="4"/>
          <dgm:bulletEnabled val="1"/>
        </dgm:presLayoutVars>
      </dgm:prSet>
      <dgm:spPr/>
      <dgm:t>
        <a:bodyPr/>
        <a:lstStyle/>
        <a:p>
          <a:endParaRPr lang="es-CO"/>
        </a:p>
      </dgm:t>
    </dgm:pt>
    <dgm:pt modelId="{5D81BAB3-4BFD-FF44-8BEE-B5E7A2C6DA9E}" type="pres">
      <dgm:prSet presAssocID="{03E54E56-EA43-0E44-8EB5-1804921DD76D}" presName="childShape" presStyleCnt="0">
        <dgm:presLayoutVars>
          <dgm:chMax val="0"/>
          <dgm:chPref val="0"/>
        </dgm:presLayoutVars>
      </dgm:prSet>
      <dgm:spPr/>
    </dgm:pt>
    <dgm:pt modelId="{4BA8B9CA-E569-6A43-B321-F5D31D61A05C}" type="pres">
      <dgm:prSet presAssocID="{18094ECC-AABD-5543-B5CF-28D6D656ADE3}" presName="childComposite" presStyleCnt="0">
        <dgm:presLayoutVars>
          <dgm:chMax val="0"/>
          <dgm:chPref val="0"/>
        </dgm:presLayoutVars>
      </dgm:prSet>
      <dgm:spPr/>
    </dgm:pt>
    <dgm:pt modelId="{586BBA44-9CA0-3547-8B34-0DBFBEE5F801}" type="pres">
      <dgm:prSet presAssocID="{18094ECC-AABD-5543-B5CF-28D6D656ADE3}" presName="ChildAccent" presStyleLbl="solidFgAcc1" presStyleIdx="4" presStyleCnt="6"/>
      <dgm:spPr/>
    </dgm:pt>
    <dgm:pt modelId="{7F46C290-274D-2847-A35D-1F91BCC03C1E}" type="pres">
      <dgm:prSet presAssocID="{18094ECC-AABD-5543-B5CF-28D6D656ADE3}" presName="Child" presStyleLbl="revTx" presStyleIdx="6" presStyleCnt="8">
        <dgm:presLayoutVars>
          <dgm:chMax val="0"/>
          <dgm:chPref val="0"/>
          <dgm:bulletEnabled val="1"/>
        </dgm:presLayoutVars>
      </dgm:prSet>
      <dgm:spPr/>
      <dgm:t>
        <a:bodyPr/>
        <a:lstStyle/>
        <a:p>
          <a:endParaRPr lang="es-CO"/>
        </a:p>
      </dgm:t>
    </dgm:pt>
    <dgm:pt modelId="{FF60608C-4133-B247-B816-C85192BD375C}" type="pres">
      <dgm:prSet presAssocID="{2C8C4A57-C4D3-0544-8CD4-0097AAB040D2}" presName="childComposite" presStyleCnt="0">
        <dgm:presLayoutVars>
          <dgm:chMax val="0"/>
          <dgm:chPref val="0"/>
        </dgm:presLayoutVars>
      </dgm:prSet>
      <dgm:spPr/>
    </dgm:pt>
    <dgm:pt modelId="{894507B6-FCA4-5540-A845-938F33414F77}" type="pres">
      <dgm:prSet presAssocID="{2C8C4A57-C4D3-0544-8CD4-0097AAB040D2}" presName="ChildAccent" presStyleLbl="solidFgAcc1" presStyleIdx="5" presStyleCnt="6"/>
      <dgm:spPr/>
    </dgm:pt>
    <dgm:pt modelId="{530D410D-172D-F04A-A515-35F087BCA70B}" type="pres">
      <dgm:prSet presAssocID="{2C8C4A57-C4D3-0544-8CD4-0097AAB040D2}" presName="Child" presStyleLbl="revTx" presStyleIdx="7" presStyleCnt="8">
        <dgm:presLayoutVars>
          <dgm:chMax val="0"/>
          <dgm:chPref val="0"/>
          <dgm:bulletEnabled val="1"/>
        </dgm:presLayoutVars>
      </dgm:prSet>
      <dgm:spPr/>
      <dgm:t>
        <a:bodyPr/>
        <a:lstStyle/>
        <a:p>
          <a:endParaRPr lang="es-CO"/>
        </a:p>
      </dgm:t>
    </dgm:pt>
  </dgm:ptLst>
  <dgm:cxnLst>
    <dgm:cxn modelId="{83236D6A-324A-4840-9740-735B33489A7F}" type="presOf" srcId="{03E54E56-EA43-0E44-8EB5-1804921DD76D}" destId="{226191DE-23C0-4848-B130-9C5B22BB10AB}" srcOrd="0" destOrd="0" presId="urn:microsoft.com/office/officeart/2008/layout/SquareAccentList"/>
    <dgm:cxn modelId="{2DC96E52-A241-C240-8C11-732745660D18}" srcId="{DF3252CA-59D3-A24E-AD6C-80E9B6554531}" destId="{03E54E56-EA43-0E44-8EB5-1804921DD76D}" srcOrd="1" destOrd="0" parTransId="{DD08C1E6-EF40-2440-81D4-8EBF62598F15}" sibTransId="{2A3EA0C3-3D7A-4F42-A0A5-CF85F9233D8F}"/>
    <dgm:cxn modelId="{F4907A7E-548D-7D47-A5BC-C67995A05302}" srcId="{DF3252CA-59D3-A24E-AD6C-80E9B6554531}" destId="{D3A2CE9A-5006-EE4A-90A1-19D8052FEF16}" srcOrd="0" destOrd="0" parTransId="{185CDB28-BA9B-324B-B0C2-8F9F2D7E8235}" sibTransId="{660D8B6D-B0CB-9244-856D-E7FAE363C129}"/>
    <dgm:cxn modelId="{6C93E237-8945-204B-A534-888AD7343B77}" type="presOf" srcId="{18094ECC-AABD-5543-B5CF-28D6D656ADE3}" destId="{7F46C290-274D-2847-A35D-1F91BCC03C1E}" srcOrd="0" destOrd="0" presId="urn:microsoft.com/office/officeart/2008/layout/SquareAccentList"/>
    <dgm:cxn modelId="{979EF657-0165-7A4B-9A02-72523926A8A8}" type="presOf" srcId="{2C8C4A57-C4D3-0544-8CD4-0097AAB040D2}" destId="{530D410D-172D-F04A-A515-35F087BCA70B}" srcOrd="0" destOrd="0" presId="urn:microsoft.com/office/officeart/2008/layout/SquareAccentList"/>
    <dgm:cxn modelId="{A4833E16-CE6F-5748-9D8D-10A348F0F823}" type="presOf" srcId="{0DF80E2C-860D-A747-876D-9A891FDCC5BC}" destId="{CF7C2657-6F0E-6D40-84FD-DE7CA28CD607}" srcOrd="0" destOrd="0" presId="urn:microsoft.com/office/officeart/2008/layout/SquareAccentList"/>
    <dgm:cxn modelId="{09678978-D078-774F-B3C3-A92D0B0AF3DF}" srcId="{03E54E56-EA43-0E44-8EB5-1804921DD76D}" destId="{18094ECC-AABD-5543-B5CF-28D6D656ADE3}" srcOrd="0" destOrd="0" parTransId="{C2800DDB-5DB3-BB40-A27F-08D83B47749C}" sibTransId="{A10C74CD-97C6-5746-A1D4-A1F95678EFAE}"/>
    <dgm:cxn modelId="{8DE3F982-F233-F647-8DE8-96713C62D172}" type="presOf" srcId="{6417CE8A-A826-D74B-8369-9454059A0231}" destId="{B2C6A904-3B00-8F4B-9E49-69899540D3AA}" srcOrd="0" destOrd="0" presId="urn:microsoft.com/office/officeart/2008/layout/SquareAccentList"/>
    <dgm:cxn modelId="{43053A1A-169D-B940-B6D2-A0B0E7BF2A96}" srcId="{D3A2CE9A-5006-EE4A-90A1-19D8052FEF16}" destId="{6417CE8A-A826-D74B-8369-9454059A0231}" srcOrd="1" destOrd="0" parTransId="{3C78C121-8857-3A40-9C5F-97FD74D2EBD5}" sibTransId="{DD0B7832-E735-7B46-8465-3C9D2EF20734}"/>
    <dgm:cxn modelId="{A0A9A194-7E47-3946-82AC-F0AF95FE78F4}" type="presOf" srcId="{DF3252CA-59D3-A24E-AD6C-80E9B6554531}" destId="{D9799D21-2216-6E4F-B45C-9A20A8A65DD3}" srcOrd="0" destOrd="0" presId="urn:microsoft.com/office/officeart/2008/layout/SquareAccentList"/>
    <dgm:cxn modelId="{B9392454-316D-C34B-B254-A03CC56F9D06}" srcId="{D3A2CE9A-5006-EE4A-90A1-19D8052FEF16}" destId="{EEB33B7D-D968-6546-9AD2-0A769660C859}" srcOrd="0" destOrd="0" parTransId="{C768E6DE-C975-9843-BC80-A3E470AF57C3}" sibTransId="{EBF36507-CFAE-BC4B-A867-3DBA557EB736}"/>
    <dgm:cxn modelId="{EFCB8A50-014C-124B-8FBD-6FEF74DF2117}" type="presOf" srcId="{EEB33B7D-D968-6546-9AD2-0A769660C859}" destId="{E9452B01-E145-A243-BAEE-1582615BA50E}" srcOrd="0" destOrd="0" presId="urn:microsoft.com/office/officeart/2008/layout/SquareAccentList"/>
    <dgm:cxn modelId="{B3B54661-3A5C-0D48-9F0A-8409E7272047}" srcId="{03E54E56-EA43-0E44-8EB5-1804921DD76D}" destId="{2C8C4A57-C4D3-0544-8CD4-0097AAB040D2}" srcOrd="1" destOrd="0" parTransId="{2FEF304C-500C-A44D-832B-BCFD9656EE64}" sibTransId="{A0183CEC-5320-BC44-B50E-0E6580A023A4}"/>
    <dgm:cxn modelId="{49F02214-C217-BE4E-AD22-8B48AFC12896}" srcId="{D3A2CE9A-5006-EE4A-90A1-19D8052FEF16}" destId="{0DF80E2C-860D-A747-876D-9A891FDCC5BC}" srcOrd="3" destOrd="0" parTransId="{A8D21F11-2C2A-CD45-9730-134E511EA84F}" sibTransId="{BDB5619A-4EB5-5142-8C3C-7F5CA2DF9BA8}"/>
    <dgm:cxn modelId="{43AD682C-E5BA-9D46-AD16-7A7EAFA63B22}" srcId="{D3A2CE9A-5006-EE4A-90A1-19D8052FEF16}" destId="{354F8FAF-339E-9049-B74E-475B02AAA0D0}" srcOrd="2" destOrd="0" parTransId="{1713CBEB-7768-2B45-B84A-8D81D78DD732}" sibTransId="{CEC281C0-3B53-174A-A302-62BBE2773F28}"/>
    <dgm:cxn modelId="{2BE0F1A3-5CE3-3843-BCC9-2EB8D4F17112}" type="presOf" srcId="{D3A2CE9A-5006-EE4A-90A1-19D8052FEF16}" destId="{FB9AE400-6813-324F-BA96-AD6E0AEDA79C}" srcOrd="0" destOrd="0" presId="urn:microsoft.com/office/officeart/2008/layout/SquareAccentList"/>
    <dgm:cxn modelId="{6DC9A82A-3F37-7148-B474-BB959C6A46B4}" type="presOf" srcId="{354F8FAF-339E-9049-B74E-475B02AAA0D0}" destId="{1B2653BD-1004-884B-949F-F1D3E869F36E}" srcOrd="0" destOrd="0" presId="urn:microsoft.com/office/officeart/2008/layout/SquareAccentList"/>
    <dgm:cxn modelId="{650FC3BF-8F2E-3A42-95C4-EC35F10EACD6}" type="presParOf" srcId="{D9799D21-2216-6E4F-B45C-9A20A8A65DD3}" destId="{8876B653-8B61-9C46-B3A6-FFB02BE2A0BF}" srcOrd="0" destOrd="0" presId="urn:microsoft.com/office/officeart/2008/layout/SquareAccentList"/>
    <dgm:cxn modelId="{10848367-7736-3F4A-A33B-1C6331DC963E}" type="presParOf" srcId="{8876B653-8B61-9C46-B3A6-FFB02BE2A0BF}" destId="{21882905-BD60-F54F-936C-CA65709E285C}" srcOrd="0" destOrd="0" presId="urn:microsoft.com/office/officeart/2008/layout/SquareAccentList"/>
    <dgm:cxn modelId="{84400F43-6D22-2C4A-ABB2-0F8ED1D67E44}" type="presParOf" srcId="{21882905-BD60-F54F-936C-CA65709E285C}" destId="{5535619A-0B00-5141-88E4-E76403F98C7B}" srcOrd="0" destOrd="0" presId="urn:microsoft.com/office/officeart/2008/layout/SquareAccentList"/>
    <dgm:cxn modelId="{CCE563DA-7CC1-C242-A778-035D768BF36F}" type="presParOf" srcId="{21882905-BD60-F54F-936C-CA65709E285C}" destId="{4A771038-CA44-D445-8511-EBE4BD0041E8}" srcOrd="1" destOrd="0" presId="urn:microsoft.com/office/officeart/2008/layout/SquareAccentList"/>
    <dgm:cxn modelId="{89E899A6-FBFD-8740-9E56-E24674379D18}" type="presParOf" srcId="{21882905-BD60-F54F-936C-CA65709E285C}" destId="{FB9AE400-6813-324F-BA96-AD6E0AEDA79C}" srcOrd="2" destOrd="0" presId="urn:microsoft.com/office/officeart/2008/layout/SquareAccentList"/>
    <dgm:cxn modelId="{08FDEFA7-6ABA-B544-98E4-E5076BF44371}" type="presParOf" srcId="{8876B653-8B61-9C46-B3A6-FFB02BE2A0BF}" destId="{2EEF2BC2-8D1A-694F-98FF-EABF10F5CF23}" srcOrd="1" destOrd="0" presId="urn:microsoft.com/office/officeart/2008/layout/SquareAccentList"/>
    <dgm:cxn modelId="{4A9D88E3-A827-4842-B392-CD8D184A5D50}" type="presParOf" srcId="{2EEF2BC2-8D1A-694F-98FF-EABF10F5CF23}" destId="{2504C0F1-9C54-B640-8E6A-515C262C0C94}" srcOrd="0" destOrd="0" presId="urn:microsoft.com/office/officeart/2008/layout/SquareAccentList"/>
    <dgm:cxn modelId="{1FE58C19-EF81-B042-B9D3-F09E224E8A94}" type="presParOf" srcId="{2504C0F1-9C54-B640-8E6A-515C262C0C94}" destId="{2FE1C40B-D3F8-164A-A7C6-09C594FCA466}" srcOrd="0" destOrd="0" presId="urn:microsoft.com/office/officeart/2008/layout/SquareAccentList"/>
    <dgm:cxn modelId="{055C52E4-3DD5-3E40-B20A-C901B1EC842A}" type="presParOf" srcId="{2504C0F1-9C54-B640-8E6A-515C262C0C94}" destId="{E9452B01-E145-A243-BAEE-1582615BA50E}" srcOrd="1" destOrd="0" presId="urn:microsoft.com/office/officeart/2008/layout/SquareAccentList"/>
    <dgm:cxn modelId="{7E1FC678-57FC-4E4D-927C-15B8D6EF62E9}" type="presParOf" srcId="{2EEF2BC2-8D1A-694F-98FF-EABF10F5CF23}" destId="{288FAEC1-55DE-6B48-BDA0-F4F9A7960477}" srcOrd="1" destOrd="0" presId="urn:microsoft.com/office/officeart/2008/layout/SquareAccentList"/>
    <dgm:cxn modelId="{E9041E7D-2DE0-C841-A64C-820C4E94E003}" type="presParOf" srcId="{288FAEC1-55DE-6B48-BDA0-F4F9A7960477}" destId="{E1E299A9-E004-0F4A-AE25-506DA6761E2C}" srcOrd="0" destOrd="0" presId="urn:microsoft.com/office/officeart/2008/layout/SquareAccentList"/>
    <dgm:cxn modelId="{F95C57C6-D06F-A840-BAB5-0D84844140B2}" type="presParOf" srcId="{288FAEC1-55DE-6B48-BDA0-F4F9A7960477}" destId="{B2C6A904-3B00-8F4B-9E49-69899540D3AA}" srcOrd="1" destOrd="0" presId="urn:microsoft.com/office/officeart/2008/layout/SquareAccentList"/>
    <dgm:cxn modelId="{A4E7A966-58AA-3E40-A2B5-41FE24393883}" type="presParOf" srcId="{2EEF2BC2-8D1A-694F-98FF-EABF10F5CF23}" destId="{D8B5FA54-34C0-1846-AFBA-13BEBF236EC7}" srcOrd="2" destOrd="0" presId="urn:microsoft.com/office/officeart/2008/layout/SquareAccentList"/>
    <dgm:cxn modelId="{99A2AE4D-A305-734B-97D3-2AAFA079DC06}" type="presParOf" srcId="{D8B5FA54-34C0-1846-AFBA-13BEBF236EC7}" destId="{DDD3922B-11F7-A343-9FCD-D272941B4AC1}" srcOrd="0" destOrd="0" presId="urn:microsoft.com/office/officeart/2008/layout/SquareAccentList"/>
    <dgm:cxn modelId="{302FEECC-1183-414B-9E8B-3E8C91278CC7}" type="presParOf" srcId="{D8B5FA54-34C0-1846-AFBA-13BEBF236EC7}" destId="{1B2653BD-1004-884B-949F-F1D3E869F36E}" srcOrd="1" destOrd="0" presId="urn:microsoft.com/office/officeart/2008/layout/SquareAccentList"/>
    <dgm:cxn modelId="{09C7879F-0C45-B543-9F66-CE46BF5849CE}" type="presParOf" srcId="{2EEF2BC2-8D1A-694F-98FF-EABF10F5CF23}" destId="{42E776A3-A340-3D42-ADB5-BE391EBDD5A0}" srcOrd="3" destOrd="0" presId="urn:microsoft.com/office/officeart/2008/layout/SquareAccentList"/>
    <dgm:cxn modelId="{C182F7C5-84E9-9746-A9C0-8C0D65D05B7D}" type="presParOf" srcId="{42E776A3-A340-3D42-ADB5-BE391EBDD5A0}" destId="{20A4DAB8-EB22-2C44-8693-7C72E1A99604}" srcOrd="0" destOrd="0" presId="urn:microsoft.com/office/officeart/2008/layout/SquareAccentList"/>
    <dgm:cxn modelId="{73FBF917-2AC2-EB41-8BE4-48D88A88805B}" type="presParOf" srcId="{42E776A3-A340-3D42-ADB5-BE391EBDD5A0}" destId="{CF7C2657-6F0E-6D40-84FD-DE7CA28CD607}" srcOrd="1" destOrd="0" presId="urn:microsoft.com/office/officeart/2008/layout/SquareAccentList"/>
    <dgm:cxn modelId="{63CB3D28-52AB-2A46-A053-62008CA1EB29}" type="presParOf" srcId="{D9799D21-2216-6E4F-B45C-9A20A8A65DD3}" destId="{903CFB15-D69B-CD48-BF8B-7FC973EC41DB}" srcOrd="1" destOrd="0" presId="urn:microsoft.com/office/officeart/2008/layout/SquareAccentList"/>
    <dgm:cxn modelId="{EDACBC5D-8620-DD40-8345-2F534D7C46F7}" type="presParOf" srcId="{903CFB15-D69B-CD48-BF8B-7FC973EC41DB}" destId="{D518C3FB-D62F-C34B-B98E-D3DD6D5074FA}" srcOrd="0" destOrd="0" presId="urn:microsoft.com/office/officeart/2008/layout/SquareAccentList"/>
    <dgm:cxn modelId="{51392E86-6A61-294B-BD47-5BBA9ABDF417}" type="presParOf" srcId="{D518C3FB-D62F-C34B-B98E-D3DD6D5074FA}" destId="{3167C0CB-1F40-724B-9885-788E5BCB2C68}" srcOrd="0" destOrd="0" presId="urn:microsoft.com/office/officeart/2008/layout/SquareAccentList"/>
    <dgm:cxn modelId="{ABC8F0A3-F3B7-E040-B345-AC474F25112B}" type="presParOf" srcId="{D518C3FB-D62F-C34B-B98E-D3DD6D5074FA}" destId="{3AEB2BA0-9A6E-6740-B6E5-367FBE125294}" srcOrd="1" destOrd="0" presId="urn:microsoft.com/office/officeart/2008/layout/SquareAccentList"/>
    <dgm:cxn modelId="{947B529B-7980-CB49-8DBC-852A7F6EB9EA}" type="presParOf" srcId="{D518C3FB-D62F-C34B-B98E-D3DD6D5074FA}" destId="{226191DE-23C0-4848-B130-9C5B22BB10AB}" srcOrd="2" destOrd="0" presId="urn:microsoft.com/office/officeart/2008/layout/SquareAccentList"/>
    <dgm:cxn modelId="{999C0EF4-F264-F647-9EB0-DAFC3D527F09}" type="presParOf" srcId="{903CFB15-D69B-CD48-BF8B-7FC973EC41DB}" destId="{5D81BAB3-4BFD-FF44-8BEE-B5E7A2C6DA9E}" srcOrd="1" destOrd="0" presId="urn:microsoft.com/office/officeart/2008/layout/SquareAccentList"/>
    <dgm:cxn modelId="{01EF7D0A-DC0D-AA40-810A-38A2D0C2E431}" type="presParOf" srcId="{5D81BAB3-4BFD-FF44-8BEE-B5E7A2C6DA9E}" destId="{4BA8B9CA-E569-6A43-B321-F5D31D61A05C}" srcOrd="0" destOrd="0" presId="urn:microsoft.com/office/officeart/2008/layout/SquareAccentList"/>
    <dgm:cxn modelId="{1AA1F6C8-0086-9E4F-923F-070F5C4474C4}" type="presParOf" srcId="{4BA8B9CA-E569-6A43-B321-F5D31D61A05C}" destId="{586BBA44-9CA0-3547-8B34-0DBFBEE5F801}" srcOrd="0" destOrd="0" presId="urn:microsoft.com/office/officeart/2008/layout/SquareAccentList"/>
    <dgm:cxn modelId="{509FEB64-B37B-1E46-8EDA-9B83DAD95347}" type="presParOf" srcId="{4BA8B9CA-E569-6A43-B321-F5D31D61A05C}" destId="{7F46C290-274D-2847-A35D-1F91BCC03C1E}" srcOrd="1" destOrd="0" presId="urn:microsoft.com/office/officeart/2008/layout/SquareAccentList"/>
    <dgm:cxn modelId="{495D9DFA-59E5-874D-A5B4-6C4B9E5CC5FB}" type="presParOf" srcId="{5D81BAB3-4BFD-FF44-8BEE-B5E7A2C6DA9E}" destId="{FF60608C-4133-B247-B816-C85192BD375C}" srcOrd="1" destOrd="0" presId="urn:microsoft.com/office/officeart/2008/layout/SquareAccentList"/>
    <dgm:cxn modelId="{01564015-BD5E-C94D-82CF-B6A32D3EA695}" type="presParOf" srcId="{FF60608C-4133-B247-B816-C85192BD375C}" destId="{894507B6-FCA4-5540-A845-938F33414F77}" srcOrd="0" destOrd="0" presId="urn:microsoft.com/office/officeart/2008/layout/SquareAccentList"/>
    <dgm:cxn modelId="{2C797EC4-D78A-C145-BE42-74BF1736C804}" type="presParOf" srcId="{FF60608C-4133-B247-B816-C85192BD375C}" destId="{530D410D-172D-F04A-A515-35F087BCA70B}"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7E36B1-8F83-8848-A726-AA6F33F09F15}" type="doc">
      <dgm:prSet loTypeId="urn:microsoft.com/office/officeart/2005/8/layout/vProcess5" loCatId="" qsTypeId="urn:microsoft.com/office/officeart/2005/8/quickstyle/3D3" qsCatId="3D" csTypeId="urn:microsoft.com/office/officeart/2005/8/colors/accent1_3" csCatId="accent1" phldr="1"/>
      <dgm:spPr/>
      <dgm:t>
        <a:bodyPr/>
        <a:lstStyle/>
        <a:p>
          <a:endParaRPr lang="es-CO"/>
        </a:p>
      </dgm:t>
    </dgm:pt>
    <dgm:pt modelId="{61A61142-F6E7-D846-BE65-FCA10283EE63}">
      <dgm:prSet phldrT="[Texto]" custT="1"/>
      <dgm:spPr/>
      <dgm:t>
        <a:bodyPr/>
        <a:lstStyle/>
        <a:p>
          <a:pPr algn="just"/>
          <a:r>
            <a:rPr lang="es-ES_tradnl" sz="1800" i="1" u="sng" dirty="0" smtClean="0">
              <a:solidFill>
                <a:schemeClr val="accent4">
                  <a:lumMod val="20000"/>
                  <a:lumOff val="80000"/>
                </a:schemeClr>
              </a:solidFill>
              <a:latin typeface="Franklin Gothic Medium"/>
              <a:cs typeface="Franklin Gothic Medium"/>
            </a:rPr>
            <a:t>Riesgo Bajo:</a:t>
          </a:r>
          <a:r>
            <a:rPr lang="es-ES_tradnl" sz="1800" u="sng" dirty="0" smtClean="0">
              <a:solidFill>
                <a:schemeClr val="accent4">
                  <a:lumMod val="20000"/>
                  <a:lumOff val="80000"/>
                </a:schemeClr>
              </a:solidFill>
              <a:latin typeface="Franklin Gothic Medium"/>
              <a:cs typeface="Franklin Gothic Medium"/>
            </a:rPr>
            <a:t> </a:t>
          </a:r>
          <a:r>
            <a:rPr lang="es-ES_tradnl" sz="1800" dirty="0" smtClean="0">
              <a:latin typeface="Franklin Gothic Medium"/>
              <a:cs typeface="Franklin Gothic Medium"/>
            </a:rPr>
            <a:t>Trabajadores de un área en la que no se espera encontrar pacientes de TB por lo que es improbable la exposición (Eje: Sala de partos, uci neonatos); y trabajadores que nunca están expuestos a pacientes con TB (Eje: Archivo, administración</a:t>
          </a:r>
          <a:endParaRPr lang="es-CO" sz="1800" dirty="0">
            <a:latin typeface="Franklin Gothic Medium"/>
            <a:cs typeface="Franklin Gothic Medium"/>
          </a:endParaRPr>
        </a:p>
      </dgm:t>
    </dgm:pt>
    <dgm:pt modelId="{E2066EA1-2DE8-3A45-B13F-525483F39689}" type="parTrans" cxnId="{19987189-5610-EC4B-8676-97D190CD6BC0}">
      <dgm:prSet/>
      <dgm:spPr/>
      <dgm:t>
        <a:bodyPr/>
        <a:lstStyle/>
        <a:p>
          <a:endParaRPr lang="es-CO" sz="1800">
            <a:latin typeface="Franklin Gothic Medium"/>
            <a:cs typeface="Franklin Gothic Medium"/>
          </a:endParaRPr>
        </a:p>
      </dgm:t>
    </dgm:pt>
    <dgm:pt modelId="{4F63FDBF-ED33-6B4C-9819-50E864026B33}" type="sibTrans" cxnId="{19987189-5610-EC4B-8676-97D190CD6BC0}">
      <dgm:prSet custT="1"/>
      <dgm:spPr/>
      <dgm:t>
        <a:bodyPr/>
        <a:lstStyle/>
        <a:p>
          <a:endParaRPr lang="es-CO" sz="1800">
            <a:latin typeface="Franklin Gothic Medium"/>
            <a:cs typeface="Franklin Gothic Medium"/>
          </a:endParaRPr>
        </a:p>
      </dgm:t>
    </dgm:pt>
    <dgm:pt modelId="{F9B7921C-047F-7241-A571-7950381C5816}">
      <dgm:prSet phldrT="[Texto]" custT="1"/>
      <dgm:spPr/>
      <dgm:t>
        <a:bodyPr/>
        <a:lstStyle/>
        <a:p>
          <a:pPr algn="just"/>
          <a:r>
            <a:rPr lang="es-ES_tradnl" sz="1800" i="1" u="sng" dirty="0" smtClean="0">
              <a:solidFill>
                <a:schemeClr val="accent4">
                  <a:lumMod val="60000"/>
                  <a:lumOff val="40000"/>
                </a:schemeClr>
              </a:solidFill>
              <a:latin typeface="Franklin Gothic Medium"/>
              <a:cs typeface="Franklin Gothic Medium"/>
            </a:rPr>
            <a:t>Riesgo Medio: </a:t>
          </a:r>
          <a:r>
            <a:rPr lang="es-ES_tradnl" sz="1800" dirty="0" smtClean="0">
              <a:latin typeface="Franklin Gothic Medium"/>
              <a:cs typeface="Franklin Gothic Medium"/>
            </a:rPr>
            <a:t>Trabajadores que en su área de trabajo pueden estar expuestos  a pacientes con TB ocasionalmente </a:t>
          </a:r>
          <a:endParaRPr lang="es-CO" sz="1800" dirty="0">
            <a:latin typeface="Franklin Gothic Medium"/>
            <a:cs typeface="Franklin Gothic Medium"/>
          </a:endParaRPr>
        </a:p>
      </dgm:t>
    </dgm:pt>
    <dgm:pt modelId="{2C61F73E-B8AD-B446-97F6-468F2F703411}" type="parTrans" cxnId="{540BE2A6-BFCB-FE40-B631-94F0714A1987}">
      <dgm:prSet/>
      <dgm:spPr/>
      <dgm:t>
        <a:bodyPr/>
        <a:lstStyle/>
        <a:p>
          <a:endParaRPr lang="es-CO" sz="1800">
            <a:latin typeface="Franklin Gothic Medium"/>
            <a:cs typeface="Franklin Gothic Medium"/>
          </a:endParaRPr>
        </a:p>
      </dgm:t>
    </dgm:pt>
    <dgm:pt modelId="{DB1EE902-F450-FE4D-8F23-7DAC2DB07689}" type="sibTrans" cxnId="{540BE2A6-BFCB-FE40-B631-94F0714A1987}">
      <dgm:prSet custT="1"/>
      <dgm:spPr/>
      <dgm:t>
        <a:bodyPr/>
        <a:lstStyle/>
        <a:p>
          <a:endParaRPr lang="es-CO" sz="1800">
            <a:latin typeface="Franklin Gothic Medium"/>
            <a:cs typeface="Franklin Gothic Medium"/>
          </a:endParaRPr>
        </a:p>
      </dgm:t>
    </dgm:pt>
    <dgm:pt modelId="{9DCD4C58-E0AD-7543-BC11-0CC60883D02A}">
      <dgm:prSet phldrT="[Texto]" custT="1"/>
      <dgm:spPr>
        <a:solidFill>
          <a:schemeClr val="tx1">
            <a:lumMod val="65000"/>
            <a:lumOff val="35000"/>
          </a:schemeClr>
        </a:solidFill>
      </dgm:spPr>
      <dgm:t>
        <a:bodyPr/>
        <a:lstStyle/>
        <a:p>
          <a:pPr algn="just"/>
          <a:r>
            <a:rPr lang="es-ES_tradnl" sz="1800" i="1" dirty="0" smtClean="0">
              <a:solidFill>
                <a:schemeClr val="accent5">
                  <a:lumMod val="50000"/>
                </a:schemeClr>
              </a:solidFill>
              <a:latin typeface="Franklin Gothic Medium"/>
              <a:cs typeface="Franklin Gothic Medium"/>
            </a:rPr>
            <a:t>Riesgo Alto</a:t>
          </a:r>
          <a:r>
            <a:rPr lang="es-ES_tradnl" sz="1800" dirty="0" smtClean="0">
              <a:solidFill>
                <a:schemeClr val="accent5">
                  <a:lumMod val="50000"/>
                </a:schemeClr>
              </a:solidFill>
              <a:latin typeface="Franklin Gothic Medium"/>
              <a:cs typeface="Franklin Gothic Medium"/>
            </a:rPr>
            <a:t>: </a:t>
          </a:r>
          <a:r>
            <a:rPr lang="es-ES_tradnl" sz="1800" dirty="0" smtClean="0">
              <a:latin typeface="Franklin Gothic Medium"/>
              <a:cs typeface="Franklin Gothic Medium"/>
            </a:rPr>
            <a:t>Trabajadores de áreas con mayor afluencia de pacientes con TB o que han tenido un contacto con un paciente no identificado inicialmente con enfermedad tuberculosa y que posteriormente se confirma. (Eje: Urgencias, Medicina Interna, consulta externa</a:t>
          </a:r>
          <a:r>
            <a:rPr lang="es-ES_tradnl" sz="1800" dirty="0" smtClean="0"/>
            <a:t>) </a:t>
          </a:r>
          <a:endParaRPr lang="es-CO" sz="1800" dirty="0">
            <a:latin typeface="Franklin Gothic Medium"/>
            <a:cs typeface="Franklin Gothic Medium"/>
          </a:endParaRPr>
        </a:p>
      </dgm:t>
    </dgm:pt>
    <dgm:pt modelId="{F521043F-1006-F346-8204-8D006FC7387B}" type="parTrans" cxnId="{007FED03-BF08-6A49-95E5-7619D3406250}">
      <dgm:prSet/>
      <dgm:spPr/>
      <dgm:t>
        <a:bodyPr/>
        <a:lstStyle/>
        <a:p>
          <a:endParaRPr lang="es-CO" sz="1800">
            <a:latin typeface="Franklin Gothic Medium"/>
            <a:cs typeface="Franklin Gothic Medium"/>
          </a:endParaRPr>
        </a:p>
      </dgm:t>
    </dgm:pt>
    <dgm:pt modelId="{D1060355-E02F-524C-B815-5D8AC0FDBA3D}" type="sibTrans" cxnId="{007FED03-BF08-6A49-95E5-7619D3406250}">
      <dgm:prSet/>
      <dgm:spPr/>
      <dgm:t>
        <a:bodyPr/>
        <a:lstStyle/>
        <a:p>
          <a:endParaRPr lang="es-CO" sz="1800">
            <a:latin typeface="Franklin Gothic Medium"/>
            <a:cs typeface="Franklin Gothic Medium"/>
          </a:endParaRPr>
        </a:p>
      </dgm:t>
    </dgm:pt>
    <dgm:pt modelId="{134297E0-ED47-2D4E-8EEC-47715CA4B305}" type="pres">
      <dgm:prSet presAssocID="{CA7E36B1-8F83-8848-A726-AA6F33F09F15}" presName="outerComposite" presStyleCnt="0">
        <dgm:presLayoutVars>
          <dgm:chMax val="5"/>
          <dgm:dir/>
          <dgm:resizeHandles val="exact"/>
        </dgm:presLayoutVars>
      </dgm:prSet>
      <dgm:spPr/>
      <dgm:t>
        <a:bodyPr/>
        <a:lstStyle/>
        <a:p>
          <a:endParaRPr lang="es-CO"/>
        </a:p>
      </dgm:t>
    </dgm:pt>
    <dgm:pt modelId="{9D73D9F1-8812-7F4B-8060-54DF86109ACD}" type="pres">
      <dgm:prSet presAssocID="{CA7E36B1-8F83-8848-A726-AA6F33F09F15}" presName="dummyMaxCanvas" presStyleCnt="0">
        <dgm:presLayoutVars/>
      </dgm:prSet>
      <dgm:spPr/>
    </dgm:pt>
    <dgm:pt modelId="{56D4047E-FD29-8248-B251-342423541EFD}" type="pres">
      <dgm:prSet presAssocID="{CA7E36B1-8F83-8848-A726-AA6F33F09F15}" presName="ThreeNodes_1" presStyleLbl="node1" presStyleIdx="0" presStyleCnt="3" custScaleY="112010">
        <dgm:presLayoutVars>
          <dgm:bulletEnabled val="1"/>
        </dgm:presLayoutVars>
      </dgm:prSet>
      <dgm:spPr/>
      <dgm:t>
        <a:bodyPr/>
        <a:lstStyle/>
        <a:p>
          <a:endParaRPr lang="es-CO"/>
        </a:p>
      </dgm:t>
    </dgm:pt>
    <dgm:pt modelId="{3DA15A4A-40C8-3240-BCB2-BC0B169653A6}" type="pres">
      <dgm:prSet presAssocID="{CA7E36B1-8F83-8848-A726-AA6F33F09F15}" presName="ThreeNodes_2" presStyleLbl="node1" presStyleIdx="1" presStyleCnt="3">
        <dgm:presLayoutVars>
          <dgm:bulletEnabled val="1"/>
        </dgm:presLayoutVars>
      </dgm:prSet>
      <dgm:spPr/>
      <dgm:t>
        <a:bodyPr/>
        <a:lstStyle/>
        <a:p>
          <a:endParaRPr lang="es-CO"/>
        </a:p>
      </dgm:t>
    </dgm:pt>
    <dgm:pt modelId="{E4A1709F-06FB-1E4E-8D78-08C6485280B6}" type="pres">
      <dgm:prSet presAssocID="{CA7E36B1-8F83-8848-A726-AA6F33F09F15}" presName="ThreeNodes_3" presStyleLbl="node1" presStyleIdx="2" presStyleCnt="3" custScaleX="106361" custScaleY="100749" custLinFactNeighborY="18382">
        <dgm:presLayoutVars>
          <dgm:bulletEnabled val="1"/>
        </dgm:presLayoutVars>
      </dgm:prSet>
      <dgm:spPr/>
      <dgm:t>
        <a:bodyPr/>
        <a:lstStyle/>
        <a:p>
          <a:endParaRPr lang="es-CO"/>
        </a:p>
      </dgm:t>
    </dgm:pt>
    <dgm:pt modelId="{206BEB01-E957-5F48-AC79-1F83C380C50A}" type="pres">
      <dgm:prSet presAssocID="{CA7E36B1-8F83-8848-A726-AA6F33F09F15}" presName="ThreeConn_1-2" presStyleLbl="fgAccFollowNode1" presStyleIdx="0" presStyleCnt="2">
        <dgm:presLayoutVars>
          <dgm:bulletEnabled val="1"/>
        </dgm:presLayoutVars>
      </dgm:prSet>
      <dgm:spPr/>
      <dgm:t>
        <a:bodyPr/>
        <a:lstStyle/>
        <a:p>
          <a:endParaRPr lang="es-CO"/>
        </a:p>
      </dgm:t>
    </dgm:pt>
    <dgm:pt modelId="{2F14C90E-CC65-AA4E-951F-88F10E5D4C2A}" type="pres">
      <dgm:prSet presAssocID="{CA7E36B1-8F83-8848-A726-AA6F33F09F15}" presName="ThreeConn_2-3" presStyleLbl="fgAccFollowNode1" presStyleIdx="1" presStyleCnt="2">
        <dgm:presLayoutVars>
          <dgm:bulletEnabled val="1"/>
        </dgm:presLayoutVars>
      </dgm:prSet>
      <dgm:spPr/>
      <dgm:t>
        <a:bodyPr/>
        <a:lstStyle/>
        <a:p>
          <a:endParaRPr lang="es-CO"/>
        </a:p>
      </dgm:t>
    </dgm:pt>
    <dgm:pt modelId="{AFBF05A7-76FD-5A49-9025-EF9E91B11E1C}" type="pres">
      <dgm:prSet presAssocID="{CA7E36B1-8F83-8848-A726-AA6F33F09F15}" presName="ThreeNodes_1_text" presStyleLbl="node1" presStyleIdx="2" presStyleCnt="3">
        <dgm:presLayoutVars>
          <dgm:bulletEnabled val="1"/>
        </dgm:presLayoutVars>
      </dgm:prSet>
      <dgm:spPr/>
      <dgm:t>
        <a:bodyPr/>
        <a:lstStyle/>
        <a:p>
          <a:endParaRPr lang="es-CO"/>
        </a:p>
      </dgm:t>
    </dgm:pt>
    <dgm:pt modelId="{EE22FAEC-EA98-F44A-B117-28B742EC3AA5}" type="pres">
      <dgm:prSet presAssocID="{CA7E36B1-8F83-8848-A726-AA6F33F09F15}" presName="ThreeNodes_2_text" presStyleLbl="node1" presStyleIdx="2" presStyleCnt="3">
        <dgm:presLayoutVars>
          <dgm:bulletEnabled val="1"/>
        </dgm:presLayoutVars>
      </dgm:prSet>
      <dgm:spPr/>
      <dgm:t>
        <a:bodyPr/>
        <a:lstStyle/>
        <a:p>
          <a:endParaRPr lang="es-CO"/>
        </a:p>
      </dgm:t>
    </dgm:pt>
    <dgm:pt modelId="{2A4D595A-0B90-9E4E-A8A6-DC7127D2D46A}" type="pres">
      <dgm:prSet presAssocID="{CA7E36B1-8F83-8848-A726-AA6F33F09F15}" presName="ThreeNodes_3_text" presStyleLbl="node1" presStyleIdx="2" presStyleCnt="3">
        <dgm:presLayoutVars>
          <dgm:bulletEnabled val="1"/>
        </dgm:presLayoutVars>
      </dgm:prSet>
      <dgm:spPr/>
      <dgm:t>
        <a:bodyPr/>
        <a:lstStyle/>
        <a:p>
          <a:endParaRPr lang="es-CO"/>
        </a:p>
      </dgm:t>
    </dgm:pt>
  </dgm:ptLst>
  <dgm:cxnLst>
    <dgm:cxn modelId="{CD6BF1E8-F064-A041-8F49-7E290BBDC320}" type="presOf" srcId="{9DCD4C58-E0AD-7543-BC11-0CC60883D02A}" destId="{E4A1709F-06FB-1E4E-8D78-08C6485280B6}" srcOrd="0" destOrd="0" presId="urn:microsoft.com/office/officeart/2005/8/layout/vProcess5"/>
    <dgm:cxn modelId="{AA0DC4C9-366E-C34F-968F-3886CDC4DD34}" type="presOf" srcId="{61A61142-F6E7-D846-BE65-FCA10283EE63}" destId="{56D4047E-FD29-8248-B251-342423541EFD}" srcOrd="0" destOrd="0" presId="urn:microsoft.com/office/officeart/2005/8/layout/vProcess5"/>
    <dgm:cxn modelId="{F1BCE863-CBE7-DB4A-BA60-166C331C80B5}" type="presOf" srcId="{F9B7921C-047F-7241-A571-7950381C5816}" destId="{3DA15A4A-40C8-3240-BCB2-BC0B169653A6}" srcOrd="0" destOrd="0" presId="urn:microsoft.com/office/officeart/2005/8/layout/vProcess5"/>
    <dgm:cxn modelId="{00F16B21-BA0B-C34A-A726-D1ECE8D7BE2C}" type="presOf" srcId="{CA7E36B1-8F83-8848-A726-AA6F33F09F15}" destId="{134297E0-ED47-2D4E-8EEC-47715CA4B305}" srcOrd="0" destOrd="0" presId="urn:microsoft.com/office/officeart/2005/8/layout/vProcess5"/>
    <dgm:cxn modelId="{E19CE6E2-2FE4-8F41-82C8-CBE33CE6FD1A}" type="presOf" srcId="{F9B7921C-047F-7241-A571-7950381C5816}" destId="{EE22FAEC-EA98-F44A-B117-28B742EC3AA5}" srcOrd="1" destOrd="0" presId="urn:microsoft.com/office/officeart/2005/8/layout/vProcess5"/>
    <dgm:cxn modelId="{1C38AE10-1B41-6744-BBED-3F3475F6ADD9}" type="presOf" srcId="{9DCD4C58-E0AD-7543-BC11-0CC60883D02A}" destId="{2A4D595A-0B90-9E4E-A8A6-DC7127D2D46A}" srcOrd="1" destOrd="0" presId="urn:microsoft.com/office/officeart/2005/8/layout/vProcess5"/>
    <dgm:cxn modelId="{19987189-5610-EC4B-8676-97D190CD6BC0}" srcId="{CA7E36B1-8F83-8848-A726-AA6F33F09F15}" destId="{61A61142-F6E7-D846-BE65-FCA10283EE63}" srcOrd="0" destOrd="0" parTransId="{E2066EA1-2DE8-3A45-B13F-525483F39689}" sibTransId="{4F63FDBF-ED33-6B4C-9819-50E864026B33}"/>
    <dgm:cxn modelId="{FAD07AB8-3835-0A4E-BABD-54F26F0429A1}" type="presOf" srcId="{4F63FDBF-ED33-6B4C-9819-50E864026B33}" destId="{206BEB01-E957-5F48-AC79-1F83C380C50A}" srcOrd="0" destOrd="0" presId="urn:microsoft.com/office/officeart/2005/8/layout/vProcess5"/>
    <dgm:cxn modelId="{442DE4EF-D6D0-2D43-9376-96CA908149C3}" type="presOf" srcId="{61A61142-F6E7-D846-BE65-FCA10283EE63}" destId="{AFBF05A7-76FD-5A49-9025-EF9E91B11E1C}" srcOrd="1" destOrd="0" presId="urn:microsoft.com/office/officeart/2005/8/layout/vProcess5"/>
    <dgm:cxn modelId="{540BE2A6-BFCB-FE40-B631-94F0714A1987}" srcId="{CA7E36B1-8F83-8848-A726-AA6F33F09F15}" destId="{F9B7921C-047F-7241-A571-7950381C5816}" srcOrd="1" destOrd="0" parTransId="{2C61F73E-B8AD-B446-97F6-468F2F703411}" sibTransId="{DB1EE902-F450-FE4D-8F23-7DAC2DB07689}"/>
    <dgm:cxn modelId="{962C352E-F03A-BD42-ADAA-9A9C66A86AD4}" type="presOf" srcId="{DB1EE902-F450-FE4D-8F23-7DAC2DB07689}" destId="{2F14C90E-CC65-AA4E-951F-88F10E5D4C2A}" srcOrd="0" destOrd="0" presId="urn:microsoft.com/office/officeart/2005/8/layout/vProcess5"/>
    <dgm:cxn modelId="{007FED03-BF08-6A49-95E5-7619D3406250}" srcId="{CA7E36B1-8F83-8848-A726-AA6F33F09F15}" destId="{9DCD4C58-E0AD-7543-BC11-0CC60883D02A}" srcOrd="2" destOrd="0" parTransId="{F521043F-1006-F346-8204-8D006FC7387B}" sibTransId="{D1060355-E02F-524C-B815-5D8AC0FDBA3D}"/>
    <dgm:cxn modelId="{FE69E2B4-BDDD-9148-883E-30BFB9D0BEFE}" type="presParOf" srcId="{134297E0-ED47-2D4E-8EEC-47715CA4B305}" destId="{9D73D9F1-8812-7F4B-8060-54DF86109ACD}" srcOrd="0" destOrd="0" presId="urn:microsoft.com/office/officeart/2005/8/layout/vProcess5"/>
    <dgm:cxn modelId="{F32F6DFF-2913-7446-A25F-5DC9B67E7277}" type="presParOf" srcId="{134297E0-ED47-2D4E-8EEC-47715CA4B305}" destId="{56D4047E-FD29-8248-B251-342423541EFD}" srcOrd="1" destOrd="0" presId="urn:microsoft.com/office/officeart/2005/8/layout/vProcess5"/>
    <dgm:cxn modelId="{C7BBF82E-D7B0-1C42-908B-05E2C20F4123}" type="presParOf" srcId="{134297E0-ED47-2D4E-8EEC-47715CA4B305}" destId="{3DA15A4A-40C8-3240-BCB2-BC0B169653A6}" srcOrd="2" destOrd="0" presId="urn:microsoft.com/office/officeart/2005/8/layout/vProcess5"/>
    <dgm:cxn modelId="{C8DAE2EF-0FE1-5344-BA9B-A1F432FB36A4}" type="presParOf" srcId="{134297E0-ED47-2D4E-8EEC-47715CA4B305}" destId="{E4A1709F-06FB-1E4E-8D78-08C6485280B6}" srcOrd="3" destOrd="0" presId="urn:microsoft.com/office/officeart/2005/8/layout/vProcess5"/>
    <dgm:cxn modelId="{3E71BEB9-1937-954E-A4D3-BA5BF41C3C20}" type="presParOf" srcId="{134297E0-ED47-2D4E-8EEC-47715CA4B305}" destId="{206BEB01-E957-5F48-AC79-1F83C380C50A}" srcOrd="4" destOrd="0" presId="urn:microsoft.com/office/officeart/2005/8/layout/vProcess5"/>
    <dgm:cxn modelId="{2D3647B2-3A4A-7942-A19D-B9168CC99710}" type="presParOf" srcId="{134297E0-ED47-2D4E-8EEC-47715CA4B305}" destId="{2F14C90E-CC65-AA4E-951F-88F10E5D4C2A}" srcOrd="5" destOrd="0" presId="urn:microsoft.com/office/officeart/2005/8/layout/vProcess5"/>
    <dgm:cxn modelId="{523F1544-EEF8-8445-968E-528F150D0FCC}" type="presParOf" srcId="{134297E0-ED47-2D4E-8EEC-47715CA4B305}" destId="{AFBF05A7-76FD-5A49-9025-EF9E91B11E1C}" srcOrd="6" destOrd="0" presId="urn:microsoft.com/office/officeart/2005/8/layout/vProcess5"/>
    <dgm:cxn modelId="{F9C73F99-F7E6-CC4E-8613-3AABA0330C4A}" type="presParOf" srcId="{134297E0-ED47-2D4E-8EEC-47715CA4B305}" destId="{EE22FAEC-EA98-F44A-B117-28B742EC3AA5}" srcOrd="7" destOrd="0" presId="urn:microsoft.com/office/officeart/2005/8/layout/vProcess5"/>
    <dgm:cxn modelId="{1CD8157F-3A15-5F4E-B21A-22D743CD5D7E}" type="presParOf" srcId="{134297E0-ED47-2D4E-8EEC-47715CA4B305}" destId="{2A4D595A-0B90-9E4E-A8A6-DC7127D2D46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5619A-0B00-5141-88E4-E76403F98C7B}">
      <dsp:nvSpPr>
        <dsp:cNvPr id="0" name=""/>
        <dsp:cNvSpPr/>
      </dsp:nvSpPr>
      <dsp:spPr>
        <a:xfrm>
          <a:off x="2450" y="814341"/>
          <a:ext cx="3853162" cy="453313"/>
        </a:xfrm>
        <a:prstGeom prst="rect">
          <a:avLst/>
        </a:prstGeom>
        <a:solidFill>
          <a:schemeClr val="accent4">
            <a:lumMod val="20000"/>
            <a:lumOff val="80000"/>
          </a:schemeClr>
        </a:solidFill>
        <a:ln w="15875" cap="flat" cmpd="sng" algn="ctr">
          <a:solidFill>
            <a:schemeClr val="accent1">
              <a:alpha val="90000"/>
              <a:hueOff val="0"/>
              <a:satOff val="0"/>
              <a:lumOff val="0"/>
              <a:alphaOff val="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A771038-CA44-D445-8511-EBE4BD0041E8}">
      <dsp:nvSpPr>
        <dsp:cNvPr id="0" name=""/>
        <dsp:cNvSpPr/>
      </dsp:nvSpPr>
      <dsp:spPr>
        <a:xfrm>
          <a:off x="2450" y="984587"/>
          <a:ext cx="283067" cy="283067"/>
        </a:xfrm>
        <a:prstGeom prst="rect">
          <a:avLst/>
        </a:prstGeom>
        <a:solidFill>
          <a:schemeClr val="lt1">
            <a:alpha val="90000"/>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B9AE400-6813-324F-BA96-AD6E0AEDA79C}">
      <dsp:nvSpPr>
        <dsp:cNvPr id="0" name=""/>
        <dsp:cNvSpPr/>
      </dsp:nvSpPr>
      <dsp:spPr>
        <a:xfrm>
          <a:off x="2450" y="0"/>
          <a:ext cx="3853162" cy="81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CO" sz="2000" u="sng" kern="1200" dirty="0" smtClean="0">
              <a:latin typeface="Franklin Gothic Medium"/>
              <a:cs typeface="Franklin Gothic Medium"/>
            </a:rPr>
            <a:t>Dependientes del Trabajador </a:t>
          </a:r>
          <a:endParaRPr lang="es-CO" sz="2000" u="sng" kern="1200" dirty="0">
            <a:latin typeface="Franklin Gothic Medium"/>
            <a:cs typeface="Franklin Gothic Medium"/>
          </a:endParaRPr>
        </a:p>
      </dsp:txBody>
      <dsp:txXfrm>
        <a:off x="2450" y="0"/>
        <a:ext cx="3853162" cy="814341"/>
      </dsp:txXfrm>
    </dsp:sp>
    <dsp:sp modelId="{2FE1C40B-D3F8-164A-A7C6-09C594FCA466}">
      <dsp:nvSpPr>
        <dsp:cNvPr id="0" name=""/>
        <dsp:cNvSpPr/>
      </dsp:nvSpPr>
      <dsp:spPr>
        <a:xfrm>
          <a:off x="2450" y="1644408"/>
          <a:ext cx="283060" cy="283060"/>
        </a:xfrm>
        <a:prstGeom prst="rect">
          <a:avLst/>
        </a:prstGeom>
        <a:solidFill>
          <a:schemeClr val="lt1">
            <a:hueOff val="0"/>
            <a:satOff val="0"/>
            <a:lumOff val="0"/>
            <a:alphaOff val="0"/>
          </a:schemeClr>
        </a:solidFill>
        <a:ln w="1587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452B01-E145-A243-BAEE-1582615BA50E}">
      <dsp:nvSpPr>
        <dsp:cNvPr id="0" name=""/>
        <dsp:cNvSpPr/>
      </dsp:nvSpPr>
      <dsp:spPr>
        <a:xfrm>
          <a:off x="272171" y="1456031"/>
          <a:ext cx="3583440" cy="659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_tradnl" sz="1600" kern="1200" dirty="0" smtClean="0">
              <a:latin typeface="Franklin Gothic Medium"/>
              <a:cs typeface="Franklin Gothic Medium"/>
            </a:rPr>
            <a:t>Susceptibilidad individual  (Condiciones de inmunosupresión, farmacológicas etc.)</a:t>
          </a:r>
          <a:endParaRPr lang="es-CO" sz="1600" kern="1200" dirty="0">
            <a:latin typeface="Franklin Gothic Medium"/>
            <a:cs typeface="Franklin Gothic Medium"/>
          </a:endParaRPr>
        </a:p>
      </dsp:txBody>
      <dsp:txXfrm>
        <a:off x="272171" y="1456031"/>
        <a:ext cx="3583440" cy="659814"/>
      </dsp:txXfrm>
    </dsp:sp>
    <dsp:sp modelId="{E1E299A9-E004-0F4A-AE25-506DA6761E2C}">
      <dsp:nvSpPr>
        <dsp:cNvPr id="0" name=""/>
        <dsp:cNvSpPr/>
      </dsp:nvSpPr>
      <dsp:spPr>
        <a:xfrm>
          <a:off x="2450" y="2304222"/>
          <a:ext cx="283060" cy="283060"/>
        </a:xfrm>
        <a:prstGeom prst="rect">
          <a:avLst/>
        </a:prstGeom>
        <a:solidFill>
          <a:schemeClr val="lt1">
            <a:hueOff val="0"/>
            <a:satOff val="0"/>
            <a:lumOff val="0"/>
            <a:alphaOff val="0"/>
          </a:schemeClr>
        </a:solidFill>
        <a:ln w="15875" cap="flat" cmpd="sng" algn="ctr">
          <a:solidFill>
            <a:schemeClr val="accent1">
              <a:alpha val="90000"/>
              <a:hueOff val="0"/>
              <a:satOff val="0"/>
              <a:lumOff val="0"/>
              <a:alphaOff val="-8000"/>
            </a:schemeClr>
          </a:solidFill>
          <a:prstDash val="solid"/>
        </a:ln>
        <a:effectLst/>
      </dsp:spPr>
      <dsp:style>
        <a:lnRef idx="1">
          <a:scrgbClr r="0" g="0" b="0"/>
        </a:lnRef>
        <a:fillRef idx="1">
          <a:scrgbClr r="0" g="0" b="0"/>
        </a:fillRef>
        <a:effectRef idx="0">
          <a:scrgbClr r="0" g="0" b="0"/>
        </a:effectRef>
        <a:fontRef idx="minor"/>
      </dsp:style>
    </dsp:sp>
    <dsp:sp modelId="{B2C6A904-3B00-8F4B-9E49-69899540D3AA}">
      <dsp:nvSpPr>
        <dsp:cNvPr id="0" name=""/>
        <dsp:cNvSpPr/>
      </dsp:nvSpPr>
      <dsp:spPr>
        <a:xfrm>
          <a:off x="272171" y="2115845"/>
          <a:ext cx="3583440" cy="659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_tradnl" sz="1600" kern="1200" dirty="0" smtClean="0">
              <a:latin typeface="Franklin Gothic Medium"/>
              <a:cs typeface="Franklin Gothic Medium"/>
            </a:rPr>
            <a:t>Duración de la exposición, del trabajador en contacto con el paciente con TB</a:t>
          </a:r>
          <a:endParaRPr lang="es-CO" sz="1600" kern="1200" dirty="0">
            <a:latin typeface="Franklin Gothic Medium"/>
            <a:cs typeface="Franklin Gothic Medium"/>
          </a:endParaRPr>
        </a:p>
      </dsp:txBody>
      <dsp:txXfrm>
        <a:off x="272171" y="2115845"/>
        <a:ext cx="3583440" cy="659814"/>
      </dsp:txXfrm>
    </dsp:sp>
    <dsp:sp modelId="{DDD3922B-11F7-A343-9FCD-D272941B4AC1}">
      <dsp:nvSpPr>
        <dsp:cNvPr id="0" name=""/>
        <dsp:cNvSpPr/>
      </dsp:nvSpPr>
      <dsp:spPr>
        <a:xfrm>
          <a:off x="2450" y="2964036"/>
          <a:ext cx="283060" cy="283060"/>
        </a:xfrm>
        <a:prstGeom prst="rect">
          <a:avLst/>
        </a:prstGeom>
        <a:solidFill>
          <a:schemeClr val="lt1">
            <a:hueOff val="0"/>
            <a:satOff val="0"/>
            <a:lumOff val="0"/>
            <a:alphaOff val="0"/>
          </a:schemeClr>
        </a:solidFill>
        <a:ln w="15875" cap="flat" cmpd="sng" algn="ctr">
          <a:solidFill>
            <a:schemeClr val="accent1">
              <a:alpha val="90000"/>
              <a:hueOff val="0"/>
              <a:satOff val="0"/>
              <a:lumOff val="0"/>
              <a:alphaOff val="-16000"/>
            </a:schemeClr>
          </a:solidFill>
          <a:prstDash val="solid"/>
        </a:ln>
        <a:effectLst/>
      </dsp:spPr>
      <dsp:style>
        <a:lnRef idx="1">
          <a:scrgbClr r="0" g="0" b="0"/>
        </a:lnRef>
        <a:fillRef idx="1">
          <a:scrgbClr r="0" g="0" b="0"/>
        </a:fillRef>
        <a:effectRef idx="0">
          <a:scrgbClr r="0" g="0" b="0"/>
        </a:effectRef>
        <a:fontRef idx="minor"/>
      </dsp:style>
    </dsp:sp>
    <dsp:sp modelId="{1B2653BD-1004-884B-949F-F1D3E869F36E}">
      <dsp:nvSpPr>
        <dsp:cNvPr id="0" name=""/>
        <dsp:cNvSpPr/>
      </dsp:nvSpPr>
      <dsp:spPr>
        <a:xfrm>
          <a:off x="272171" y="2775659"/>
          <a:ext cx="3583440" cy="659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_tradnl" sz="1600" kern="1200" dirty="0" smtClean="0">
              <a:latin typeface="Franklin Gothic Medium"/>
              <a:cs typeface="Franklin Gothic Medium"/>
            </a:rPr>
            <a:t>Desconocimiento del abordaje y manejo del paciente con TB</a:t>
          </a:r>
        </a:p>
      </dsp:txBody>
      <dsp:txXfrm>
        <a:off x="272171" y="2775659"/>
        <a:ext cx="3583440" cy="659814"/>
      </dsp:txXfrm>
    </dsp:sp>
    <dsp:sp modelId="{20A4DAB8-EB22-2C44-8693-7C72E1A99604}">
      <dsp:nvSpPr>
        <dsp:cNvPr id="0" name=""/>
        <dsp:cNvSpPr/>
      </dsp:nvSpPr>
      <dsp:spPr>
        <a:xfrm>
          <a:off x="2450" y="3623850"/>
          <a:ext cx="283060" cy="283060"/>
        </a:xfrm>
        <a:prstGeom prst="rect">
          <a:avLst/>
        </a:prstGeom>
        <a:solidFill>
          <a:schemeClr val="lt1">
            <a:hueOff val="0"/>
            <a:satOff val="0"/>
            <a:lumOff val="0"/>
            <a:alphaOff val="0"/>
          </a:schemeClr>
        </a:solidFill>
        <a:ln w="15875" cap="flat" cmpd="sng" algn="ctr">
          <a:solidFill>
            <a:schemeClr val="accent1">
              <a:alpha val="90000"/>
              <a:hueOff val="0"/>
              <a:satOff val="0"/>
              <a:lumOff val="0"/>
              <a:alphaOff val="-24000"/>
            </a:schemeClr>
          </a:solidFill>
          <a:prstDash val="solid"/>
        </a:ln>
        <a:effectLst/>
      </dsp:spPr>
      <dsp:style>
        <a:lnRef idx="1">
          <a:scrgbClr r="0" g="0" b="0"/>
        </a:lnRef>
        <a:fillRef idx="1">
          <a:scrgbClr r="0" g="0" b="0"/>
        </a:fillRef>
        <a:effectRef idx="0">
          <a:scrgbClr r="0" g="0" b="0"/>
        </a:effectRef>
        <a:fontRef idx="minor"/>
      </dsp:style>
    </dsp:sp>
    <dsp:sp modelId="{CF7C2657-6F0E-6D40-84FD-DE7CA28CD607}">
      <dsp:nvSpPr>
        <dsp:cNvPr id="0" name=""/>
        <dsp:cNvSpPr/>
      </dsp:nvSpPr>
      <dsp:spPr>
        <a:xfrm>
          <a:off x="272171" y="3435473"/>
          <a:ext cx="3583440" cy="659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_tradnl" sz="1600" kern="1200" dirty="0" smtClean="0">
              <a:latin typeface="Franklin Gothic Medium"/>
              <a:cs typeface="Franklin Gothic Medium"/>
            </a:rPr>
            <a:t>No uso o uso inadecuado de medidas de bioseguridad</a:t>
          </a:r>
        </a:p>
      </dsp:txBody>
      <dsp:txXfrm>
        <a:off x="272171" y="3435473"/>
        <a:ext cx="3583440" cy="659814"/>
      </dsp:txXfrm>
    </dsp:sp>
    <dsp:sp modelId="{3167C0CB-1F40-724B-9885-788E5BCB2C68}">
      <dsp:nvSpPr>
        <dsp:cNvPr id="0" name=""/>
        <dsp:cNvSpPr/>
      </dsp:nvSpPr>
      <dsp:spPr>
        <a:xfrm>
          <a:off x="4048271" y="814341"/>
          <a:ext cx="3853162" cy="453313"/>
        </a:xfrm>
        <a:prstGeom prst="rect">
          <a:avLst/>
        </a:prstGeom>
        <a:gradFill rotWithShape="0">
          <a:gsLst>
            <a:gs pos="0">
              <a:schemeClr val="accent1">
                <a:alpha val="90000"/>
                <a:hueOff val="0"/>
                <a:satOff val="0"/>
                <a:lumOff val="0"/>
                <a:alphaOff val="-40000"/>
                <a:tint val="83000"/>
                <a:shade val="100000"/>
                <a:alpha val="100000"/>
                <a:hueMod val="100000"/>
                <a:satMod val="220000"/>
                <a:lumMod val="90000"/>
              </a:schemeClr>
            </a:gs>
            <a:gs pos="76000">
              <a:schemeClr val="accent1">
                <a:alpha val="90000"/>
                <a:hueOff val="0"/>
                <a:satOff val="0"/>
                <a:lumOff val="0"/>
                <a:alphaOff val="-40000"/>
                <a:shade val="100000"/>
              </a:schemeClr>
            </a:gs>
            <a:gs pos="100000">
              <a:schemeClr val="accent1">
                <a:alpha val="90000"/>
                <a:hueOff val="0"/>
                <a:satOff val="0"/>
                <a:lumOff val="0"/>
                <a:alphaOff val="-40000"/>
                <a:shade val="93000"/>
                <a:alpha val="100000"/>
                <a:satMod val="100000"/>
                <a:lumMod val="93000"/>
              </a:schemeClr>
            </a:gs>
          </a:gsLst>
          <a:path path="circle">
            <a:fillToRect l="15000" t="15000" r="100000" b="100000"/>
          </a:path>
        </a:gradFill>
        <a:ln w="15875" cap="flat" cmpd="sng" algn="ctr">
          <a:solidFill>
            <a:schemeClr val="accent1">
              <a:alpha val="90000"/>
              <a:hueOff val="0"/>
              <a:satOff val="0"/>
              <a:lumOff val="0"/>
              <a:alphaOff val="-40000"/>
            </a:schemeClr>
          </a:solidFill>
          <a:prstDash val="solid"/>
        </a:ln>
        <a:effectLst>
          <a:outerShdw blurRad="381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AEB2BA0-9A6E-6740-B6E5-367FBE125294}">
      <dsp:nvSpPr>
        <dsp:cNvPr id="0" name=""/>
        <dsp:cNvSpPr/>
      </dsp:nvSpPr>
      <dsp:spPr>
        <a:xfrm>
          <a:off x="4048271" y="984587"/>
          <a:ext cx="283067" cy="283067"/>
        </a:xfrm>
        <a:prstGeom prst="rect">
          <a:avLst/>
        </a:prstGeom>
        <a:solidFill>
          <a:schemeClr val="lt1">
            <a:alpha val="90000"/>
            <a:hueOff val="0"/>
            <a:satOff val="0"/>
            <a:lumOff val="0"/>
            <a:alphaOff val="0"/>
          </a:schemeClr>
        </a:solidFill>
        <a:ln w="1587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 modelId="{226191DE-23C0-4848-B130-9C5B22BB10AB}">
      <dsp:nvSpPr>
        <dsp:cNvPr id="0" name=""/>
        <dsp:cNvSpPr/>
      </dsp:nvSpPr>
      <dsp:spPr>
        <a:xfrm>
          <a:off x="4048271" y="0"/>
          <a:ext cx="3853162" cy="81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CO" sz="2000" u="sng" kern="1200" dirty="0" smtClean="0">
              <a:latin typeface="Franklin Gothic Medium"/>
              <a:cs typeface="Franklin Gothic Medium"/>
            </a:rPr>
            <a:t>Medioambientales</a:t>
          </a:r>
          <a:r>
            <a:rPr lang="es-CO" sz="2000" u="sng" kern="1200" baseline="0" dirty="0" smtClean="0">
              <a:latin typeface="Franklin Gothic Medium"/>
              <a:cs typeface="Franklin Gothic Medium"/>
            </a:rPr>
            <a:t> </a:t>
          </a:r>
          <a:endParaRPr lang="es-CO" sz="2000" u="sng" kern="1200" dirty="0">
            <a:latin typeface="Franklin Gothic Medium"/>
            <a:cs typeface="Franklin Gothic Medium"/>
          </a:endParaRPr>
        </a:p>
      </dsp:txBody>
      <dsp:txXfrm>
        <a:off x="4048271" y="0"/>
        <a:ext cx="3853162" cy="814341"/>
      </dsp:txXfrm>
    </dsp:sp>
    <dsp:sp modelId="{586BBA44-9CA0-3547-8B34-0DBFBEE5F801}">
      <dsp:nvSpPr>
        <dsp:cNvPr id="0" name=""/>
        <dsp:cNvSpPr/>
      </dsp:nvSpPr>
      <dsp:spPr>
        <a:xfrm>
          <a:off x="4048271" y="1644408"/>
          <a:ext cx="283060" cy="283060"/>
        </a:xfrm>
        <a:prstGeom prst="rect">
          <a:avLst/>
        </a:prstGeom>
        <a:solidFill>
          <a:schemeClr val="lt1">
            <a:hueOff val="0"/>
            <a:satOff val="0"/>
            <a:lumOff val="0"/>
            <a:alphaOff val="0"/>
          </a:schemeClr>
        </a:solidFill>
        <a:ln w="15875" cap="flat" cmpd="sng" algn="ctr">
          <a:solidFill>
            <a:schemeClr val="accent1">
              <a:alpha val="90000"/>
              <a:hueOff val="0"/>
              <a:satOff val="0"/>
              <a:lumOff val="0"/>
              <a:alphaOff val="-32000"/>
            </a:schemeClr>
          </a:solidFill>
          <a:prstDash val="solid"/>
        </a:ln>
        <a:effectLst/>
      </dsp:spPr>
      <dsp:style>
        <a:lnRef idx="1">
          <a:scrgbClr r="0" g="0" b="0"/>
        </a:lnRef>
        <a:fillRef idx="1">
          <a:scrgbClr r="0" g="0" b="0"/>
        </a:fillRef>
        <a:effectRef idx="0">
          <a:scrgbClr r="0" g="0" b="0"/>
        </a:effectRef>
        <a:fontRef idx="minor"/>
      </dsp:style>
    </dsp:sp>
    <dsp:sp modelId="{7F46C290-274D-2847-A35D-1F91BCC03C1E}">
      <dsp:nvSpPr>
        <dsp:cNvPr id="0" name=""/>
        <dsp:cNvSpPr/>
      </dsp:nvSpPr>
      <dsp:spPr>
        <a:xfrm>
          <a:off x="4317992" y="1456031"/>
          <a:ext cx="3583440" cy="659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_tradnl" sz="1600" kern="1200" dirty="0" smtClean="0">
              <a:latin typeface="Franklin Gothic Medium"/>
              <a:cs typeface="Franklin Gothic Medium"/>
            </a:rPr>
            <a:t>Inadecuación de medidas ambientales en el lugar de trabajo</a:t>
          </a:r>
          <a:endParaRPr lang="es-CO" sz="1600" kern="1200" dirty="0">
            <a:latin typeface="Franklin Gothic Medium"/>
            <a:cs typeface="Franklin Gothic Medium"/>
          </a:endParaRPr>
        </a:p>
      </dsp:txBody>
      <dsp:txXfrm>
        <a:off x="4317992" y="1456031"/>
        <a:ext cx="3583440" cy="659814"/>
      </dsp:txXfrm>
    </dsp:sp>
    <dsp:sp modelId="{894507B6-FCA4-5540-A845-938F33414F77}">
      <dsp:nvSpPr>
        <dsp:cNvPr id="0" name=""/>
        <dsp:cNvSpPr/>
      </dsp:nvSpPr>
      <dsp:spPr>
        <a:xfrm>
          <a:off x="4048271" y="2304222"/>
          <a:ext cx="283060" cy="283060"/>
        </a:xfrm>
        <a:prstGeom prst="rect">
          <a:avLst/>
        </a:prstGeom>
        <a:solidFill>
          <a:schemeClr val="lt1">
            <a:hueOff val="0"/>
            <a:satOff val="0"/>
            <a:lumOff val="0"/>
            <a:alphaOff val="0"/>
          </a:schemeClr>
        </a:solidFill>
        <a:ln w="1587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 modelId="{530D410D-172D-F04A-A515-35F087BCA70B}">
      <dsp:nvSpPr>
        <dsp:cNvPr id="0" name=""/>
        <dsp:cNvSpPr/>
      </dsp:nvSpPr>
      <dsp:spPr>
        <a:xfrm>
          <a:off x="4317992" y="2115845"/>
          <a:ext cx="3583440" cy="659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l" defTabSz="711200">
            <a:lnSpc>
              <a:spcPct val="90000"/>
            </a:lnSpc>
            <a:spcBef>
              <a:spcPct val="0"/>
            </a:spcBef>
            <a:spcAft>
              <a:spcPct val="35000"/>
            </a:spcAft>
          </a:pPr>
          <a:r>
            <a:rPr lang="es-ES_tradnl" sz="1600" kern="1200" dirty="0" smtClean="0">
              <a:latin typeface="Franklin Gothic Medium"/>
              <a:cs typeface="Franklin Gothic Medium"/>
            </a:rPr>
            <a:t>Los espacios pequeños y poco ventilados presentan más riesgo de contagio</a:t>
          </a:r>
          <a:endParaRPr lang="es-CO" sz="1600" kern="1200" dirty="0">
            <a:latin typeface="Franklin Gothic Medium"/>
            <a:cs typeface="Franklin Gothic Medium"/>
          </a:endParaRPr>
        </a:p>
      </dsp:txBody>
      <dsp:txXfrm>
        <a:off x="4317992" y="2115845"/>
        <a:ext cx="3583440" cy="659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4047E-FD29-8248-B251-342423541EFD}">
      <dsp:nvSpPr>
        <dsp:cNvPr id="0" name=""/>
        <dsp:cNvSpPr/>
      </dsp:nvSpPr>
      <dsp:spPr>
        <a:xfrm>
          <a:off x="-111684" y="-42392"/>
          <a:ext cx="7023100" cy="1488632"/>
        </a:xfrm>
        <a:prstGeom prst="roundRect">
          <a:avLst>
            <a:gd name="adj" fmla="val 10000"/>
          </a:avLst>
        </a:prstGeom>
        <a:solidFill>
          <a:schemeClr val="accent1">
            <a:shade val="80000"/>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_tradnl" sz="1800" i="1" u="sng" kern="1200" dirty="0" smtClean="0">
              <a:solidFill>
                <a:schemeClr val="accent4">
                  <a:lumMod val="20000"/>
                  <a:lumOff val="80000"/>
                </a:schemeClr>
              </a:solidFill>
              <a:latin typeface="Franklin Gothic Medium"/>
              <a:cs typeface="Franklin Gothic Medium"/>
            </a:rPr>
            <a:t>Riesgo Bajo:</a:t>
          </a:r>
          <a:r>
            <a:rPr lang="es-ES_tradnl" sz="1800" u="sng" kern="1200" dirty="0" smtClean="0">
              <a:solidFill>
                <a:schemeClr val="accent4">
                  <a:lumMod val="20000"/>
                  <a:lumOff val="80000"/>
                </a:schemeClr>
              </a:solidFill>
              <a:latin typeface="Franklin Gothic Medium"/>
              <a:cs typeface="Franklin Gothic Medium"/>
            </a:rPr>
            <a:t> </a:t>
          </a:r>
          <a:r>
            <a:rPr lang="es-ES_tradnl" sz="1800" kern="1200" dirty="0" smtClean="0">
              <a:latin typeface="Franklin Gothic Medium"/>
              <a:cs typeface="Franklin Gothic Medium"/>
            </a:rPr>
            <a:t>Trabajadores de un área en la que no se espera encontrar pacientes de TB por lo que es improbable la exposición (Eje: Sala de partos, uci neonatos); y trabajadores que nunca están expuestos a pacientes con TB (Eje: Archivo, administración</a:t>
          </a:r>
          <a:endParaRPr lang="es-CO" sz="1800" kern="1200" dirty="0">
            <a:latin typeface="Franklin Gothic Medium"/>
            <a:cs typeface="Franklin Gothic Medium"/>
          </a:endParaRPr>
        </a:p>
      </dsp:txBody>
      <dsp:txXfrm>
        <a:off x="-68083" y="1209"/>
        <a:ext cx="5579635" cy="1401430"/>
      </dsp:txXfrm>
    </dsp:sp>
    <dsp:sp modelId="{3DA15A4A-40C8-3240-BCB2-BC0B169653A6}">
      <dsp:nvSpPr>
        <dsp:cNvPr id="0" name=""/>
        <dsp:cNvSpPr/>
      </dsp:nvSpPr>
      <dsp:spPr>
        <a:xfrm>
          <a:off x="508000" y="1587935"/>
          <a:ext cx="7023100" cy="1329017"/>
        </a:xfrm>
        <a:prstGeom prst="roundRect">
          <a:avLst>
            <a:gd name="adj" fmla="val 10000"/>
          </a:avLst>
        </a:prstGeom>
        <a:solidFill>
          <a:schemeClr val="accent1">
            <a:shade val="80000"/>
            <a:hueOff val="337787"/>
            <a:satOff val="-44056"/>
            <a:lumOff val="23881"/>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_tradnl" sz="1800" i="1" u="sng" kern="1200" dirty="0" smtClean="0">
              <a:solidFill>
                <a:schemeClr val="accent4">
                  <a:lumMod val="60000"/>
                  <a:lumOff val="40000"/>
                </a:schemeClr>
              </a:solidFill>
              <a:latin typeface="Franklin Gothic Medium"/>
              <a:cs typeface="Franklin Gothic Medium"/>
            </a:rPr>
            <a:t>Riesgo Medio: </a:t>
          </a:r>
          <a:r>
            <a:rPr lang="es-ES_tradnl" sz="1800" kern="1200" dirty="0" smtClean="0">
              <a:latin typeface="Franklin Gothic Medium"/>
              <a:cs typeface="Franklin Gothic Medium"/>
            </a:rPr>
            <a:t>Trabajadores que en su área de trabajo pueden estar expuestos  a pacientes con TB ocasionalmente </a:t>
          </a:r>
          <a:endParaRPr lang="es-CO" sz="1800" kern="1200" dirty="0">
            <a:latin typeface="Franklin Gothic Medium"/>
            <a:cs typeface="Franklin Gothic Medium"/>
          </a:endParaRPr>
        </a:p>
      </dsp:txBody>
      <dsp:txXfrm>
        <a:off x="546926" y="1626861"/>
        <a:ext cx="5461701" cy="1251165"/>
      </dsp:txXfrm>
    </dsp:sp>
    <dsp:sp modelId="{E4A1709F-06FB-1E4E-8D78-08C6485280B6}">
      <dsp:nvSpPr>
        <dsp:cNvPr id="0" name=""/>
        <dsp:cNvSpPr/>
      </dsp:nvSpPr>
      <dsp:spPr>
        <a:xfrm>
          <a:off x="904316" y="3133479"/>
          <a:ext cx="7469839" cy="1338972"/>
        </a:xfrm>
        <a:prstGeom prst="roundRect">
          <a:avLst>
            <a:gd name="adj" fmla="val 10000"/>
          </a:avLst>
        </a:prstGeom>
        <a:solidFill>
          <a:schemeClr val="tx1">
            <a:lumMod val="65000"/>
            <a:lumOff val="3500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S_tradnl" sz="1800" i="1" kern="1200" dirty="0" smtClean="0">
              <a:solidFill>
                <a:schemeClr val="accent5">
                  <a:lumMod val="50000"/>
                </a:schemeClr>
              </a:solidFill>
              <a:latin typeface="Franklin Gothic Medium"/>
              <a:cs typeface="Franklin Gothic Medium"/>
            </a:rPr>
            <a:t>Riesgo Alto</a:t>
          </a:r>
          <a:r>
            <a:rPr lang="es-ES_tradnl" sz="1800" kern="1200" dirty="0" smtClean="0">
              <a:solidFill>
                <a:schemeClr val="accent5">
                  <a:lumMod val="50000"/>
                </a:schemeClr>
              </a:solidFill>
              <a:latin typeface="Franklin Gothic Medium"/>
              <a:cs typeface="Franklin Gothic Medium"/>
            </a:rPr>
            <a:t>: </a:t>
          </a:r>
          <a:r>
            <a:rPr lang="es-ES_tradnl" sz="1800" kern="1200" dirty="0" smtClean="0">
              <a:latin typeface="Franklin Gothic Medium"/>
              <a:cs typeface="Franklin Gothic Medium"/>
            </a:rPr>
            <a:t>Trabajadores de áreas con mayor afluencia de pacientes con TB o que han tenido un contacto con un paciente no identificado inicialmente con enfermedad tuberculosa y que posteriormente se confirma. (Eje: Urgencias, Medicina Interna, consulta externa</a:t>
          </a:r>
          <a:r>
            <a:rPr lang="es-ES_tradnl" sz="1800" kern="1200" dirty="0" smtClean="0"/>
            <a:t>) </a:t>
          </a:r>
          <a:endParaRPr lang="es-CO" sz="1800" kern="1200" dirty="0">
            <a:latin typeface="Franklin Gothic Medium"/>
            <a:cs typeface="Franklin Gothic Medium"/>
          </a:endParaRPr>
        </a:p>
      </dsp:txBody>
      <dsp:txXfrm>
        <a:off x="943533" y="3172696"/>
        <a:ext cx="5813490" cy="1260538"/>
      </dsp:txXfrm>
    </dsp:sp>
    <dsp:sp modelId="{206BEB01-E957-5F48-AC79-1F83C380C50A}">
      <dsp:nvSpPr>
        <dsp:cNvPr id="0" name=""/>
        <dsp:cNvSpPr/>
      </dsp:nvSpPr>
      <dsp:spPr>
        <a:xfrm>
          <a:off x="6047553" y="1045253"/>
          <a:ext cx="863861" cy="863861"/>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CO" sz="1800" kern="1200">
            <a:latin typeface="Franklin Gothic Medium"/>
            <a:cs typeface="Franklin Gothic Medium"/>
          </a:endParaRPr>
        </a:p>
      </dsp:txBody>
      <dsp:txXfrm>
        <a:off x="6241922" y="1045253"/>
        <a:ext cx="475123" cy="650055"/>
      </dsp:txXfrm>
    </dsp:sp>
    <dsp:sp modelId="{2F14C90E-CC65-AA4E-951F-88F10E5D4C2A}">
      <dsp:nvSpPr>
        <dsp:cNvPr id="0" name=""/>
        <dsp:cNvSpPr/>
      </dsp:nvSpPr>
      <dsp:spPr>
        <a:xfrm>
          <a:off x="6667239" y="2586914"/>
          <a:ext cx="863861" cy="863861"/>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s-CO" sz="1800" kern="1200">
            <a:latin typeface="Franklin Gothic Medium"/>
            <a:cs typeface="Franklin Gothic Medium"/>
          </a:endParaRPr>
        </a:p>
      </dsp:txBody>
      <dsp:txXfrm>
        <a:off x="6861608" y="2586914"/>
        <a:ext cx="475123" cy="650055"/>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 Id="rId2"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18/05/16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18/05/16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18/05/16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18/05/16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18/05/16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18/05/16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18/05/16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‹Nr.›</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18/05/16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18/05/16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18/05/16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‹Nr.›</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18/05/16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6</a:t>
            </a:r>
          </a:p>
          <a:p>
            <a:pPr lvl="6"/>
            <a:r>
              <a:rPr lang="en-US" dirty="0" smtClean="0"/>
              <a:t>7</a:t>
            </a:r>
          </a:p>
          <a:p>
            <a:pPr lvl="7"/>
            <a:r>
              <a:rPr lang="en-US" dirty="0" smtClean="0"/>
              <a:t>8</a:t>
            </a:r>
          </a:p>
          <a:p>
            <a:pPr lvl="8"/>
            <a:r>
              <a:rPr lang="en-US" dirty="0" smtClean="0"/>
              <a:t>9</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18/05/16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‹Nr.›</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4.jpeg"/><Relationship Id="rId5"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microsoft.com/office/2007/relationships/hdphoto" Target="../media/hdphoto5.wdp"/><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file:///\\localhost\Users\angelicabossa\Desktop\Macintosh%20HD:Users:angelicabossa:Desktop:PROYECTO%20FINAL%20HOSPITAL%20SIMON%20BOLIVAR%20(ANGELICA%202016-1).docx!OLE_LINK2" TargetMode="External"/><Relationship Id="rId5" Type="http://schemas.openxmlformats.org/officeDocument/2006/relationships/image" Target="../media/image17.emf"/><Relationship Id="rId6"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3.png"/><Relationship Id="rId5"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4.xml.rels><?xml version="1.0" encoding="UTF-8" standalone="yes"?>
<Relationships xmlns="http://schemas.openxmlformats.org/package/2006/relationships"><Relationship Id="rId11" Type="http://schemas.openxmlformats.org/officeDocument/2006/relationships/image" Target="../media/image27.png"/><Relationship Id="rId12" Type="http://schemas.microsoft.com/office/2007/relationships/hdphoto" Target="../media/hdphoto8.wdp"/><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4.jpeg"/><Relationship Id="rId4" Type="http://schemas.openxmlformats.org/officeDocument/2006/relationships/oleObject" Target="file:///\\localhost\Users\angelicabossa\Desktop\Macintosh%20HD:Users:angelicabossa:Desktop:PROYECTO%20FINAL%20HOSPITAL%20SIMON%20BOLIVAR%20(ANGELICA%202016-1).docx!OLE_LINK3" TargetMode="External"/><Relationship Id="rId5" Type="http://schemas.openxmlformats.org/officeDocument/2006/relationships/image" Target="../media/image24.emf"/><Relationship Id="rId6" Type="http://schemas.openxmlformats.org/officeDocument/2006/relationships/image" Target="../media/image5.png"/><Relationship Id="rId7" Type="http://schemas.openxmlformats.org/officeDocument/2006/relationships/oleObject" Target="ANGELICA:PROYECTO%20FINAL%20HOSPITAL%20SIMON%20BOLIVAR%20(ANGELICA%202016-1).docx!OLE_LINK7" TargetMode="External"/><Relationship Id="rId8" Type="http://schemas.openxmlformats.org/officeDocument/2006/relationships/image" Target="../media/image25.emf"/><Relationship Id="rId9" Type="http://schemas.openxmlformats.org/officeDocument/2006/relationships/image" Target="../media/image26.png"/><Relationship Id="rId10" Type="http://schemas.microsoft.com/office/2007/relationships/hdphoto" Target="../media/hdphoto7.wdp"/></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oleObject" Target="ANGELICA:PROYECTO%20FINAL%20HOSPITAL%20SIMON%20BOLIVAR%20(ANGELICA%202016-1).docx!OLE_LINK8" TargetMode="External"/><Relationship Id="rId6" Type="http://schemas.openxmlformats.org/officeDocument/2006/relationships/image" Target="../media/image28.emf"/><Relationship Id="rId7" Type="http://schemas.openxmlformats.org/officeDocument/2006/relationships/image" Target="../media/image29.png"/><Relationship Id="rId8" Type="http://schemas.openxmlformats.org/officeDocument/2006/relationships/image" Target="../media/image30.png"/><Relationship Id="rId9" Type="http://schemas.microsoft.com/office/2007/relationships/hdphoto" Target="../media/hdphoto9.wdp"/><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1" Type="http://schemas.openxmlformats.org/officeDocument/2006/relationships/image" Target="../media/image34.png"/><Relationship Id="rId12" Type="http://schemas.microsoft.com/office/2007/relationships/hdphoto" Target="../media/hdphoto12.wdp"/><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oleObject" Target="ANGELICA:PROYECTO%20FINAL%20HOSPITAL%20SIMON%20BOLIVAR%20(ANGELICA%202016-1).docx!OLE_LINK9" TargetMode="External"/><Relationship Id="rId6" Type="http://schemas.openxmlformats.org/officeDocument/2006/relationships/image" Target="../media/image31.emf"/><Relationship Id="rId7" Type="http://schemas.openxmlformats.org/officeDocument/2006/relationships/image" Target="../media/image32.png"/><Relationship Id="rId8" Type="http://schemas.microsoft.com/office/2007/relationships/hdphoto" Target="../media/hdphoto10.wdp"/><Relationship Id="rId9" Type="http://schemas.openxmlformats.org/officeDocument/2006/relationships/image" Target="../media/image33.png"/><Relationship Id="rId10" Type="http://schemas.microsoft.com/office/2007/relationships/hdphoto" Target="../media/hdphoto11.wdp"/></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2.wdp"/><Relationship Id="rId5" Type="http://schemas.openxmlformats.org/officeDocument/2006/relationships/image" Target="../media/image9.jpeg"/><Relationship Id="rId6"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49240" y="1198315"/>
            <a:ext cx="8025102" cy="1524000"/>
          </a:xfrm>
        </p:spPr>
        <p:txBody>
          <a:bodyPr/>
          <a:lstStyle/>
          <a:p>
            <a:pPr algn="ctr"/>
            <a:r>
              <a:rPr lang="es-CO" sz="2400" dirty="0" smtClean="0">
                <a:solidFill>
                  <a:schemeClr val="bg1">
                    <a:lumMod val="95000"/>
                  </a:schemeClr>
                </a:solidFill>
                <a:effectLst>
                  <a:glow rad="63500">
                    <a:schemeClr val="tx1">
                      <a:alpha val="40000"/>
                    </a:schemeClr>
                  </a:glow>
                </a:effectLst>
              </a:rPr>
              <a:t>Tuberculosis, riesgo creciente en Trabajadores de La salud,</a:t>
            </a:r>
            <a:br>
              <a:rPr lang="es-CO" sz="2400" dirty="0" smtClean="0">
                <a:solidFill>
                  <a:schemeClr val="bg1">
                    <a:lumMod val="95000"/>
                  </a:schemeClr>
                </a:solidFill>
                <a:effectLst>
                  <a:glow rad="63500">
                    <a:schemeClr val="tx1">
                      <a:alpha val="40000"/>
                    </a:schemeClr>
                  </a:glow>
                </a:effectLst>
              </a:rPr>
            </a:br>
            <a:r>
              <a:rPr lang="es-CO" sz="2400" dirty="0" smtClean="0">
                <a:solidFill>
                  <a:schemeClr val="bg1">
                    <a:lumMod val="95000"/>
                  </a:schemeClr>
                </a:solidFill>
                <a:effectLst>
                  <a:glow rad="63500">
                    <a:schemeClr val="tx1">
                      <a:alpha val="40000"/>
                    </a:schemeClr>
                  </a:glow>
                </a:effectLst>
              </a:rPr>
              <a:t>Un análisis del conocimiento y  medidas de bioseguridad en personal asistencial del H.S.B.  </a:t>
            </a:r>
            <a:r>
              <a:rPr lang="es-CO" sz="2400" dirty="0">
                <a:solidFill>
                  <a:schemeClr val="tx1"/>
                </a:solidFill>
                <a:effectLst>
                  <a:glow>
                    <a:schemeClr val="bg1"/>
                  </a:glow>
                </a:effectLst>
              </a:rPr>
              <a:t/>
            </a:r>
            <a:br>
              <a:rPr lang="es-CO" sz="2400" dirty="0">
                <a:solidFill>
                  <a:schemeClr val="tx1"/>
                </a:solidFill>
                <a:effectLst>
                  <a:glow>
                    <a:schemeClr val="bg1"/>
                  </a:glow>
                </a:effectLst>
              </a:rPr>
            </a:br>
            <a:endParaRPr lang="es-CO" sz="2400" dirty="0">
              <a:solidFill>
                <a:schemeClr val="tx1"/>
              </a:solidFill>
              <a:effectLst>
                <a:glow>
                  <a:schemeClr val="bg1"/>
                </a:glow>
              </a:effectLst>
            </a:endParaRPr>
          </a:p>
        </p:txBody>
      </p:sp>
      <p:sp>
        <p:nvSpPr>
          <p:cNvPr id="3" name="Subtítulo 2"/>
          <p:cNvSpPr>
            <a:spLocks noGrp="1"/>
          </p:cNvSpPr>
          <p:nvPr>
            <p:ph type="subTitle" idx="1"/>
          </p:nvPr>
        </p:nvSpPr>
        <p:spPr>
          <a:xfrm>
            <a:off x="882146" y="4104344"/>
            <a:ext cx="6858000" cy="1318559"/>
          </a:xfrm>
        </p:spPr>
        <p:txBody>
          <a:bodyPr>
            <a:noAutofit/>
          </a:bodyPr>
          <a:lstStyle/>
          <a:p>
            <a:pPr algn="ctr"/>
            <a:endParaRPr lang="es-CO" sz="2000" dirty="0" smtClean="0">
              <a:solidFill>
                <a:schemeClr val="accent1">
                  <a:lumMod val="90000"/>
                  <a:lumOff val="10000"/>
                </a:schemeClr>
              </a:solidFill>
              <a:latin typeface="Franklin Gothic Medium"/>
              <a:cs typeface="Franklin Gothic Medium"/>
            </a:endParaRPr>
          </a:p>
          <a:p>
            <a:pPr algn="ctr"/>
            <a:endParaRPr lang="es-CO" sz="2000" dirty="0" smtClean="0">
              <a:solidFill>
                <a:schemeClr val="accent1">
                  <a:lumMod val="90000"/>
                  <a:lumOff val="10000"/>
                </a:schemeClr>
              </a:solidFill>
              <a:latin typeface="Franklin Gothic Medium"/>
              <a:cs typeface="Franklin Gothic Medium"/>
            </a:endParaRPr>
          </a:p>
          <a:p>
            <a:pPr algn="ctr"/>
            <a:r>
              <a:rPr lang="es-CO" sz="2000" dirty="0" smtClean="0">
                <a:solidFill>
                  <a:schemeClr val="accent1">
                    <a:lumMod val="90000"/>
                    <a:lumOff val="10000"/>
                  </a:schemeClr>
                </a:solidFill>
                <a:latin typeface="Franklin Gothic Medium"/>
                <a:cs typeface="Franklin Gothic Medium"/>
              </a:rPr>
              <a:t>María Angélica Bossa Aldana</a:t>
            </a:r>
          </a:p>
          <a:p>
            <a:pPr algn="ctr"/>
            <a:r>
              <a:rPr lang="es-CO" sz="2000" dirty="0" smtClean="0">
                <a:solidFill>
                  <a:schemeClr val="accent1">
                    <a:lumMod val="90000"/>
                    <a:lumOff val="10000"/>
                  </a:schemeClr>
                </a:solidFill>
                <a:latin typeface="Franklin Gothic Medium"/>
                <a:cs typeface="Franklin Gothic Medium"/>
              </a:rPr>
              <a:t>Enfermería </a:t>
            </a:r>
          </a:p>
          <a:p>
            <a:pPr algn="ctr"/>
            <a:r>
              <a:rPr lang="es-CO" sz="2000" dirty="0" smtClean="0">
                <a:solidFill>
                  <a:schemeClr val="accent1">
                    <a:lumMod val="90000"/>
                    <a:lumOff val="10000"/>
                  </a:schemeClr>
                </a:solidFill>
                <a:latin typeface="Franklin Gothic Medium"/>
                <a:cs typeface="Franklin Gothic Medium"/>
              </a:rPr>
              <a:t>9 semestre 2016-1</a:t>
            </a:r>
            <a:r>
              <a:rPr lang="es-CO" sz="2000" dirty="0" smtClean="0">
                <a:solidFill>
                  <a:schemeClr val="accent1">
                    <a:lumMod val="90000"/>
                    <a:lumOff val="10000"/>
                  </a:schemeClr>
                </a:solidFill>
              </a:rPr>
              <a:t> </a:t>
            </a:r>
            <a:endParaRPr lang="es-CO" sz="2000" dirty="0">
              <a:solidFill>
                <a:schemeClr val="accent1">
                  <a:lumMod val="90000"/>
                  <a:lumOff val="10000"/>
                </a:schemeClr>
              </a:solidFill>
            </a:endParaRPr>
          </a:p>
        </p:txBody>
      </p:sp>
      <p:pic>
        <p:nvPicPr>
          <p:cNvPr id="5" name="Imagen 4" descr="h-s-b.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41664" y="4671624"/>
            <a:ext cx="1406845" cy="1406845"/>
          </a:xfrm>
          <a:prstGeom prst="rect">
            <a:avLst/>
          </a:prstGeom>
          <a:effectLst>
            <a:reflection blurRad="6350" stA="52000" endA="300" endPos="35000" dir="5400000" sy="-100000" algn="bl" rotWithShape="0"/>
          </a:effectLst>
        </p:spPr>
      </p:pic>
      <p:pic>
        <p:nvPicPr>
          <p:cNvPr id="6" name="Imagen 5"/>
          <p:cNvPicPr>
            <a:picLocks noChangeAspect="1"/>
          </p:cNvPicPr>
          <p:nvPr/>
        </p:nvPicPr>
        <p:blipFill rotWithShape="1">
          <a:blip r:embed="rId3"/>
          <a:srcRect l="12318" t="10625" r="13918" b="13508"/>
          <a:stretch/>
        </p:blipFill>
        <p:spPr>
          <a:xfrm>
            <a:off x="549240" y="4741663"/>
            <a:ext cx="1682050" cy="13368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8" name="Conector recto 7"/>
          <p:cNvCxnSpPr/>
          <p:nvPr/>
        </p:nvCxnSpPr>
        <p:spPr>
          <a:xfrm>
            <a:off x="223129" y="3861245"/>
            <a:ext cx="8719197" cy="17161"/>
          </a:xfrm>
          <a:prstGeom prst="line">
            <a:avLst/>
          </a:prstGeom>
        </p:spPr>
        <p:style>
          <a:lnRef idx="2">
            <a:schemeClr val="accent1"/>
          </a:lnRef>
          <a:fillRef idx="0">
            <a:schemeClr val="accent1"/>
          </a:fillRef>
          <a:effectRef idx="1">
            <a:schemeClr val="accent1"/>
          </a:effectRef>
          <a:fontRef idx="minor">
            <a:schemeClr val="tx1"/>
          </a:fontRef>
        </p:style>
      </p:cxnSp>
      <p:sp>
        <p:nvSpPr>
          <p:cNvPr id="9" name="CuadroTexto 8"/>
          <p:cNvSpPr txBox="1"/>
          <p:nvPr/>
        </p:nvSpPr>
        <p:spPr>
          <a:xfrm>
            <a:off x="2700722" y="3491913"/>
            <a:ext cx="3033503" cy="400110"/>
          </a:xfrm>
          <a:prstGeom prst="rect">
            <a:avLst/>
          </a:prstGeom>
          <a:noFill/>
        </p:spPr>
        <p:txBody>
          <a:bodyPr wrap="none" rtlCol="0">
            <a:spAutoFit/>
          </a:bodyPr>
          <a:lstStyle/>
          <a:p>
            <a:r>
              <a:rPr lang="es-CO" sz="2000" dirty="0" smtClean="0">
                <a:solidFill>
                  <a:srgbClr val="05316E"/>
                </a:solidFill>
                <a:latin typeface="Franklin Gothic Medium"/>
                <a:cs typeface="Franklin Gothic Medium"/>
              </a:rPr>
              <a:t>Programa de Tuberculosis </a:t>
            </a:r>
            <a:endParaRPr lang="es-CO" sz="2000" dirty="0">
              <a:solidFill>
                <a:srgbClr val="05316E"/>
              </a:solidFill>
              <a:latin typeface="Franklin Gothic Medium"/>
              <a:cs typeface="Franklin Gothic Medium"/>
            </a:endParaRPr>
          </a:p>
        </p:txBody>
      </p:sp>
    </p:spTree>
    <p:extLst>
      <p:ext uri="{BB962C8B-B14F-4D97-AF65-F5344CB8AC3E}">
        <p14:creationId xmlns:p14="http://schemas.microsoft.com/office/powerpoint/2010/main" val="17222357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ítulo 1"/>
          <p:cNvSpPr txBox="1">
            <a:spLocks/>
          </p:cNvSpPr>
          <p:nvPr/>
        </p:nvSpPr>
        <p:spPr>
          <a:xfrm>
            <a:off x="1770672" y="334"/>
            <a:ext cx="5290218" cy="39421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Marco Conceptual</a:t>
            </a:r>
            <a:endParaRPr lang="es-CO" sz="2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Rectángulo 2"/>
          <p:cNvSpPr/>
          <p:nvPr/>
        </p:nvSpPr>
        <p:spPr>
          <a:xfrm>
            <a:off x="1895871" y="673545"/>
            <a:ext cx="6707090" cy="1477328"/>
          </a:xfrm>
          <a:prstGeom prst="rect">
            <a:avLst/>
          </a:prstGeom>
        </p:spPr>
        <p:txBody>
          <a:bodyPr wrap="square">
            <a:spAutoFit/>
          </a:bodyPr>
          <a:lstStyle/>
          <a:p>
            <a:pPr algn="just"/>
            <a:r>
              <a:rPr lang="es-ES_tradnl" dirty="0">
                <a:latin typeface="Franklin Gothic Medium"/>
                <a:cs typeface="Franklin Gothic Medium"/>
              </a:rPr>
              <a:t>“La Tuberculosis es una enfermedad infectocontagiosa bacteriana producida por una micobacteria del complejo </a:t>
            </a:r>
            <a:r>
              <a:rPr lang="es-ES_tradnl" dirty="0" err="1">
                <a:latin typeface="Franklin Gothic Medium"/>
                <a:cs typeface="Franklin Gothic Medium"/>
              </a:rPr>
              <a:t>Mycobacterium</a:t>
            </a:r>
            <a:r>
              <a:rPr lang="es-ES_tradnl" dirty="0">
                <a:latin typeface="Franklin Gothic Medium"/>
                <a:cs typeface="Franklin Gothic Medium"/>
              </a:rPr>
              <a:t>: M. Tuberculosis, M. </a:t>
            </a:r>
            <a:r>
              <a:rPr lang="es-ES_tradnl" dirty="0" err="1">
                <a:latin typeface="Franklin Gothic Medium"/>
                <a:cs typeface="Franklin Gothic Medium"/>
              </a:rPr>
              <a:t>bovis</a:t>
            </a:r>
            <a:r>
              <a:rPr lang="es-ES_tradnl" dirty="0">
                <a:latin typeface="Franklin Gothic Medium"/>
                <a:cs typeface="Franklin Gothic Medium"/>
              </a:rPr>
              <a:t> o M. </a:t>
            </a:r>
            <a:r>
              <a:rPr lang="es-ES_tradnl" dirty="0" err="1">
                <a:latin typeface="Franklin Gothic Medium"/>
                <a:cs typeface="Franklin Gothic Medium"/>
              </a:rPr>
              <a:t>africanum</a:t>
            </a:r>
            <a:r>
              <a:rPr lang="es-ES_tradnl" dirty="0">
                <a:latin typeface="Franklin Gothic Medium"/>
                <a:cs typeface="Franklin Gothic Medium"/>
              </a:rPr>
              <a:t>. (Bacilo de Koch), con diversas manifestaciones clínicas y con amplia distribución mundial</a:t>
            </a:r>
            <a:r>
              <a:rPr lang="es-ES_tradnl" dirty="0" smtClean="0">
                <a:latin typeface="Franklin Gothic Medium"/>
                <a:cs typeface="Franklin Gothic Medium"/>
              </a:rPr>
              <a:t>.” </a:t>
            </a:r>
            <a:r>
              <a:rPr lang="es-ES_tradnl" sz="1200" b="1" dirty="0" smtClean="0">
                <a:latin typeface="Franklin Gothic Medium"/>
                <a:cs typeface="Franklin Gothic Medium"/>
              </a:rPr>
              <a:t>(9)</a:t>
            </a:r>
            <a:endParaRPr lang="es-CO" sz="1000" b="1" dirty="0">
              <a:latin typeface="Franklin Gothic Medium"/>
              <a:cs typeface="Franklin Gothic Medium"/>
            </a:endParaRPr>
          </a:p>
        </p:txBody>
      </p:sp>
      <p:sp>
        <p:nvSpPr>
          <p:cNvPr id="6" name="CuadroTexto 5"/>
          <p:cNvSpPr txBox="1"/>
          <p:nvPr/>
        </p:nvSpPr>
        <p:spPr>
          <a:xfrm>
            <a:off x="3934891" y="2166685"/>
            <a:ext cx="2155212" cy="70788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2000" dirty="0" smtClean="0">
                <a:latin typeface="Franklin Gothic Medium"/>
                <a:cs typeface="Franklin Gothic Medium"/>
              </a:rPr>
              <a:t>Tuberculosis Pulmonar</a:t>
            </a:r>
          </a:p>
        </p:txBody>
      </p:sp>
      <p:sp>
        <p:nvSpPr>
          <p:cNvPr id="7" name="CuadroTexto 6"/>
          <p:cNvSpPr txBox="1"/>
          <p:nvPr/>
        </p:nvSpPr>
        <p:spPr>
          <a:xfrm>
            <a:off x="5173962" y="3149398"/>
            <a:ext cx="2021070" cy="70788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2000" dirty="0" smtClean="0">
                <a:latin typeface="Franklin Gothic Medium"/>
                <a:cs typeface="Franklin Gothic Medium"/>
              </a:rPr>
              <a:t>Tuberculosis Extra- Pulmonar</a:t>
            </a:r>
          </a:p>
        </p:txBody>
      </p:sp>
      <p:sp>
        <p:nvSpPr>
          <p:cNvPr id="8" name="CuadroTexto 7"/>
          <p:cNvSpPr txBox="1"/>
          <p:nvPr/>
        </p:nvSpPr>
        <p:spPr>
          <a:xfrm>
            <a:off x="6581891" y="4101467"/>
            <a:ext cx="2021070" cy="70788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2000" dirty="0" smtClean="0">
                <a:latin typeface="Franklin Gothic Medium"/>
                <a:cs typeface="Franklin Gothic Medium"/>
              </a:rPr>
              <a:t>Tuberculosis Miliar</a:t>
            </a:r>
            <a:endParaRPr lang="es-CO" sz="2000" dirty="0">
              <a:latin typeface="Franklin Gothic Medium"/>
              <a:cs typeface="Franklin Gothic Medium"/>
            </a:endParaRPr>
          </a:p>
        </p:txBody>
      </p:sp>
      <p:sp>
        <p:nvSpPr>
          <p:cNvPr id="9" name="CuadroTexto 8"/>
          <p:cNvSpPr txBox="1"/>
          <p:nvPr/>
        </p:nvSpPr>
        <p:spPr>
          <a:xfrm>
            <a:off x="5039820" y="5178250"/>
            <a:ext cx="215521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2000" dirty="0" smtClean="0">
                <a:latin typeface="Franklin Gothic Medium"/>
                <a:cs typeface="Franklin Gothic Medium"/>
              </a:rPr>
              <a:t>Tuberculosis</a:t>
            </a:r>
          </a:p>
          <a:p>
            <a:pPr algn="ctr"/>
            <a:r>
              <a:rPr lang="es-CO" sz="2000" dirty="0" smtClean="0">
                <a:latin typeface="Franklin Gothic Medium"/>
                <a:cs typeface="Franklin Gothic Medium"/>
              </a:rPr>
              <a:t>Multirresistente </a:t>
            </a:r>
          </a:p>
        </p:txBody>
      </p:sp>
      <p:pic>
        <p:nvPicPr>
          <p:cNvPr id="2" name="Imagen 1"/>
          <p:cNvPicPr>
            <a:picLocks noChangeAspect="1"/>
          </p:cNvPicPr>
          <p:nvPr/>
        </p:nvPicPr>
        <p:blipFill>
          <a:blip r:embed="rId3"/>
          <a:stretch>
            <a:fillRect/>
          </a:stretch>
        </p:blipFill>
        <p:spPr>
          <a:xfrm>
            <a:off x="470331" y="2269775"/>
            <a:ext cx="3151212" cy="4246398"/>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a:blip r:embed="rId4"/>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1157423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ítulo 1"/>
          <p:cNvSpPr txBox="1">
            <a:spLocks/>
          </p:cNvSpPr>
          <p:nvPr/>
        </p:nvSpPr>
        <p:spPr>
          <a:xfrm>
            <a:off x="1770672" y="334"/>
            <a:ext cx="5290218" cy="39421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Marco Conceptual</a:t>
            </a:r>
            <a:endParaRPr lang="es-CO" sz="2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Rectángulo 2"/>
          <p:cNvSpPr/>
          <p:nvPr/>
        </p:nvSpPr>
        <p:spPr>
          <a:xfrm>
            <a:off x="1856909" y="1739649"/>
            <a:ext cx="6299635" cy="1200329"/>
          </a:xfrm>
          <a:prstGeom prst="rect">
            <a:avLst/>
          </a:prstGeom>
        </p:spPr>
        <p:txBody>
          <a:bodyPr wrap="square">
            <a:spAutoFit/>
          </a:bodyPr>
          <a:lstStyle/>
          <a:p>
            <a:pPr algn="just"/>
            <a:r>
              <a:rPr lang="es-ES_tradnl" dirty="0">
                <a:latin typeface="Franklin Gothic Medium"/>
                <a:cs typeface="Franklin Gothic Medium"/>
              </a:rPr>
              <a:t>La vía de transmisión de la tuberculosis es por vía aérea de persona a persona, al inhalar una persona sana las partículas de la </a:t>
            </a:r>
            <a:r>
              <a:rPr lang="es-ES_tradnl" i="1" dirty="0" err="1">
                <a:latin typeface="Franklin Gothic Medium"/>
                <a:cs typeface="Franklin Gothic Medium"/>
              </a:rPr>
              <a:t>Mycobacterium</a:t>
            </a:r>
            <a:r>
              <a:rPr lang="es-ES_tradnl" i="1" dirty="0">
                <a:latin typeface="Franklin Gothic Medium"/>
                <a:cs typeface="Franklin Gothic Medium"/>
              </a:rPr>
              <a:t> Tuberculosis</a:t>
            </a:r>
            <a:r>
              <a:rPr lang="es-ES_tradnl" dirty="0">
                <a:latin typeface="Franklin Gothic Medium"/>
                <a:cs typeface="Franklin Gothic Medium"/>
              </a:rPr>
              <a:t> que exhala el enfermo de tuberculosis al toser, hablar, cantar, o </a:t>
            </a:r>
            <a:r>
              <a:rPr lang="es-ES_tradnl" dirty="0" smtClean="0">
                <a:latin typeface="Franklin Gothic Medium"/>
                <a:cs typeface="Franklin Gothic Medium"/>
              </a:rPr>
              <a:t>estornudar.  </a:t>
            </a:r>
            <a:r>
              <a:rPr lang="es-ES_tradnl" sz="1200" b="1" dirty="0" smtClean="0">
                <a:latin typeface="Franklin Gothic Medium"/>
                <a:cs typeface="Franklin Gothic Medium"/>
              </a:rPr>
              <a:t>(10)</a:t>
            </a:r>
            <a:endParaRPr lang="es-CO" sz="1200" b="1" dirty="0">
              <a:latin typeface="Franklin Gothic Medium"/>
              <a:cs typeface="Franklin Gothic Medium"/>
            </a:endParaRPr>
          </a:p>
        </p:txBody>
      </p:sp>
      <p:sp>
        <p:nvSpPr>
          <p:cNvPr id="7" name="CuadroTexto 6"/>
          <p:cNvSpPr txBox="1"/>
          <p:nvPr/>
        </p:nvSpPr>
        <p:spPr>
          <a:xfrm>
            <a:off x="4408437" y="4011200"/>
            <a:ext cx="4433768"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mj-lt"/>
              <a:buAutoNum type="arabicPeriod"/>
            </a:pPr>
            <a:r>
              <a:rPr lang="es-CO" sz="2000" dirty="0" smtClean="0">
                <a:latin typeface="Franklin Gothic Medium"/>
                <a:cs typeface="Franklin Gothic Medium"/>
              </a:rPr>
              <a:t> Tos con o sin  expectoración por mas de 15 días </a:t>
            </a:r>
          </a:p>
          <a:p>
            <a:pPr marL="342900" indent="-342900">
              <a:buFont typeface="+mj-lt"/>
              <a:buAutoNum type="arabicPeriod"/>
            </a:pPr>
            <a:r>
              <a:rPr lang="es-CO" sz="2000" dirty="0">
                <a:latin typeface="Franklin Gothic Medium"/>
                <a:cs typeface="Franklin Gothic Medium"/>
              </a:rPr>
              <a:t> </a:t>
            </a:r>
            <a:r>
              <a:rPr lang="es-CO" sz="2000" dirty="0" smtClean="0">
                <a:latin typeface="Franklin Gothic Medium"/>
                <a:cs typeface="Franklin Gothic Medium"/>
              </a:rPr>
              <a:t>Sudoración (despues de las 5pm)</a:t>
            </a:r>
          </a:p>
          <a:p>
            <a:pPr marL="342900" indent="-342900">
              <a:buFont typeface="+mj-lt"/>
              <a:buAutoNum type="arabicPeriod"/>
            </a:pPr>
            <a:r>
              <a:rPr lang="es-CO" sz="2000" dirty="0">
                <a:latin typeface="Franklin Gothic Medium"/>
                <a:cs typeface="Franklin Gothic Medium"/>
              </a:rPr>
              <a:t> </a:t>
            </a:r>
            <a:r>
              <a:rPr lang="es-CO" sz="2000" dirty="0" smtClean="0">
                <a:latin typeface="Franklin Gothic Medium"/>
                <a:cs typeface="Franklin Gothic Medium"/>
              </a:rPr>
              <a:t>Perdida de peso </a:t>
            </a:r>
            <a:endParaRPr lang="es-CO" sz="2000" dirty="0">
              <a:latin typeface="Franklin Gothic Medium"/>
              <a:cs typeface="Franklin Gothic Medium"/>
            </a:endParaRPr>
          </a:p>
        </p:txBody>
      </p:sp>
      <p:sp>
        <p:nvSpPr>
          <p:cNvPr id="8" name="CuadroTexto 7"/>
          <p:cNvSpPr txBox="1"/>
          <p:nvPr/>
        </p:nvSpPr>
        <p:spPr>
          <a:xfrm>
            <a:off x="393483" y="4011200"/>
            <a:ext cx="2915348" cy="830997"/>
          </a:xfrm>
          <a:prstGeom prst="rect">
            <a:avLst/>
          </a:prstGeom>
          <a:noFill/>
        </p:spPr>
        <p:txBody>
          <a:bodyPr wrap="square" rtlCol="0">
            <a:spAutoFit/>
          </a:bodyPr>
          <a:lstStyle/>
          <a:p>
            <a:pPr algn="ctr"/>
            <a:r>
              <a:rPr lang="es-CO" sz="2400" dirty="0" smtClean="0">
                <a:solidFill>
                  <a:schemeClr val="accent1"/>
                </a:solidFill>
                <a:latin typeface="Franklin Gothic Medium"/>
                <a:cs typeface="Franklin Gothic Medium"/>
              </a:rPr>
              <a:t>SINTOMATICO RESPORATORIO </a:t>
            </a:r>
            <a:endParaRPr lang="es-CO" sz="2400" dirty="0">
              <a:solidFill>
                <a:schemeClr val="accent1"/>
              </a:solidFill>
              <a:latin typeface="Franklin Gothic Medium"/>
              <a:cs typeface="Franklin Gothic Medium"/>
            </a:endParaRPr>
          </a:p>
        </p:txBody>
      </p:sp>
      <p:sp>
        <p:nvSpPr>
          <p:cNvPr id="9" name="Flecha derecha 8"/>
          <p:cNvSpPr/>
          <p:nvPr/>
        </p:nvSpPr>
        <p:spPr>
          <a:xfrm>
            <a:off x="3165747" y="4260252"/>
            <a:ext cx="1162562" cy="3879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0" name="Título 1"/>
          <p:cNvSpPr>
            <a:spLocks noGrp="1"/>
          </p:cNvSpPr>
          <p:nvPr>
            <p:ph type="title"/>
          </p:nvPr>
        </p:nvSpPr>
        <p:spPr>
          <a:xfrm>
            <a:off x="2854613" y="590319"/>
            <a:ext cx="4299618" cy="734098"/>
          </a:xfrm>
        </p:spPr>
        <p:txBody>
          <a:bodyPr>
            <a:normAutofit/>
          </a:bodyPr>
          <a:lstStyle/>
          <a:p>
            <a:r>
              <a:rPr lang="es-CO" sz="3600" dirty="0" smtClean="0">
                <a:solidFill>
                  <a:srgbClr val="031E44"/>
                </a:solidFill>
              </a:rPr>
              <a:t>Vía de Transmisión</a:t>
            </a:r>
            <a:endParaRPr lang="es-CO" sz="3600" dirty="0">
              <a:solidFill>
                <a:srgbClr val="031E44"/>
              </a:solidFill>
            </a:endParaRPr>
          </a:p>
        </p:txBody>
      </p:sp>
      <p:pic>
        <p:nvPicPr>
          <p:cNvPr id="11" name="Imagen 10"/>
          <p:cNvPicPr>
            <a:picLocks noChangeAspect="1"/>
          </p:cNvPicPr>
          <p:nvPr/>
        </p:nvPicPr>
        <p:blipFill>
          <a:blip r:embed="rId3"/>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1157423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ítulo 1"/>
          <p:cNvSpPr>
            <a:spLocks noGrp="1"/>
          </p:cNvSpPr>
          <p:nvPr>
            <p:ph type="title"/>
          </p:nvPr>
        </p:nvSpPr>
        <p:spPr>
          <a:xfrm>
            <a:off x="2854613" y="590319"/>
            <a:ext cx="4299618" cy="734098"/>
          </a:xfrm>
        </p:spPr>
        <p:txBody>
          <a:bodyPr>
            <a:normAutofit/>
          </a:bodyPr>
          <a:lstStyle/>
          <a:p>
            <a:r>
              <a:rPr lang="es-CO" sz="3600" dirty="0" smtClean="0">
                <a:solidFill>
                  <a:srgbClr val="031E44"/>
                </a:solidFill>
              </a:rPr>
              <a:t>Tuberculosis Latente </a:t>
            </a:r>
            <a:endParaRPr lang="es-CO" sz="3600" dirty="0">
              <a:solidFill>
                <a:srgbClr val="031E44"/>
              </a:solidFill>
            </a:endParaRPr>
          </a:p>
        </p:txBody>
      </p:sp>
      <p:sp>
        <p:nvSpPr>
          <p:cNvPr id="5" name="Título 1"/>
          <p:cNvSpPr txBox="1">
            <a:spLocks/>
          </p:cNvSpPr>
          <p:nvPr/>
        </p:nvSpPr>
        <p:spPr>
          <a:xfrm>
            <a:off x="1770672" y="334"/>
            <a:ext cx="5290218" cy="39421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400" dirty="0" smtClean="0">
                <a:ln w="10160">
                  <a:solidFill>
                    <a:schemeClr val="accent1"/>
                  </a:solidFill>
                  <a:prstDash val="solid"/>
                </a:ln>
                <a:solidFill>
                  <a:srgbClr val="FFFFFF"/>
                </a:solidFill>
                <a:effectLst>
                  <a:outerShdw blurRad="38100" dist="32000" dir="5400000" algn="tl">
                    <a:srgbClr val="000000">
                      <a:alpha val="30000"/>
                    </a:srgbClr>
                  </a:outerShdw>
                </a:effectLst>
              </a:rPr>
              <a:t>Marco Conceptual</a:t>
            </a:r>
            <a:endParaRPr lang="es-CO" sz="24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Rectángulo 2"/>
          <p:cNvSpPr/>
          <p:nvPr/>
        </p:nvSpPr>
        <p:spPr>
          <a:xfrm>
            <a:off x="1225176" y="2156483"/>
            <a:ext cx="6962588" cy="923330"/>
          </a:xfrm>
          <a:prstGeom prst="rect">
            <a:avLst/>
          </a:prstGeom>
        </p:spPr>
        <p:txBody>
          <a:bodyPr wrap="square">
            <a:spAutoFit/>
          </a:bodyPr>
          <a:lstStyle/>
          <a:p>
            <a:pPr algn="just"/>
            <a:r>
              <a:rPr lang="es-ES_tradnl" dirty="0">
                <a:latin typeface="Franklin Gothic Medium"/>
                <a:cs typeface="Franklin Gothic Medium"/>
              </a:rPr>
              <a:t>La tuberculina o prueba de PPD es un medio </a:t>
            </a:r>
            <a:r>
              <a:rPr lang="es-ES_tradnl" dirty="0" smtClean="0">
                <a:latin typeface="Franklin Gothic Medium"/>
                <a:cs typeface="Franklin Gothic Medium"/>
              </a:rPr>
              <a:t>diagnóstico </a:t>
            </a:r>
            <a:r>
              <a:rPr lang="es-ES_tradnl" dirty="0">
                <a:latin typeface="Franklin Gothic Medium"/>
                <a:cs typeface="Franklin Gothic Medium"/>
              </a:rPr>
              <a:t>que se refiere a la respuesta inmunológica a las tuberculoproteínas de </a:t>
            </a:r>
            <a:r>
              <a:rPr lang="es-ES_tradnl" dirty="0" err="1" smtClean="0">
                <a:latin typeface="Franklin Gothic Medium"/>
                <a:cs typeface="Franklin Gothic Medium"/>
              </a:rPr>
              <a:t>M.Tuberculosis</a:t>
            </a:r>
            <a:r>
              <a:rPr lang="es-ES_tradnl" dirty="0" smtClean="0">
                <a:latin typeface="Franklin Gothic Medium"/>
                <a:cs typeface="Franklin Gothic Medium"/>
              </a:rPr>
              <a:t> </a:t>
            </a:r>
            <a:r>
              <a:rPr lang="es-ES_tradnl" sz="1200" b="1" dirty="0" smtClean="0">
                <a:latin typeface="Franklin Gothic Medium"/>
                <a:cs typeface="Franklin Gothic Medium"/>
              </a:rPr>
              <a:t>(10)</a:t>
            </a:r>
            <a:endParaRPr lang="es-CO" sz="1200" b="1" dirty="0">
              <a:latin typeface="Franklin Gothic Medium"/>
              <a:cs typeface="Franklin Gothic Medium"/>
            </a:endParaRPr>
          </a:p>
        </p:txBody>
      </p:sp>
      <p:sp>
        <p:nvSpPr>
          <p:cNvPr id="6" name="Rectángulo 5"/>
          <p:cNvSpPr/>
          <p:nvPr/>
        </p:nvSpPr>
        <p:spPr>
          <a:xfrm>
            <a:off x="1090705" y="4124689"/>
            <a:ext cx="7336118" cy="923330"/>
          </a:xfrm>
          <a:prstGeom prst="rect">
            <a:avLst/>
          </a:prstGeom>
        </p:spPr>
        <p:txBody>
          <a:bodyPr wrap="square">
            <a:spAutoFit/>
          </a:bodyPr>
          <a:lstStyle/>
          <a:p>
            <a:pPr algn="just"/>
            <a:r>
              <a:rPr lang="es-ES_tradnl" dirty="0">
                <a:latin typeface="Franklin Gothic Medium"/>
                <a:cs typeface="Franklin Gothic Medium"/>
              </a:rPr>
              <a:t>Una reacción positiva (&gt;5mm) de la tuberculina no indica enfermedad sino que la persona es portadora de la micobacteria en su organismo sin necesariamente tener desarrollo de la </a:t>
            </a:r>
            <a:r>
              <a:rPr lang="es-ES_tradnl" dirty="0" smtClean="0">
                <a:latin typeface="Franklin Gothic Medium"/>
                <a:cs typeface="Franklin Gothic Medium"/>
              </a:rPr>
              <a:t>enfermedad </a:t>
            </a:r>
            <a:r>
              <a:rPr lang="es-ES_tradnl" sz="1200" b="1" dirty="0" smtClean="0">
                <a:latin typeface="Franklin Gothic Medium"/>
                <a:cs typeface="Franklin Gothic Medium"/>
              </a:rPr>
              <a:t>(10)</a:t>
            </a:r>
            <a:endParaRPr lang="es-CO" sz="1200" b="1" dirty="0">
              <a:latin typeface="Franklin Gothic Medium"/>
              <a:cs typeface="Franklin Gothic Medium"/>
            </a:endParaRPr>
          </a:p>
        </p:txBody>
      </p:sp>
      <p:sp>
        <p:nvSpPr>
          <p:cNvPr id="7" name="Flecha abajo 6"/>
          <p:cNvSpPr/>
          <p:nvPr/>
        </p:nvSpPr>
        <p:spPr>
          <a:xfrm>
            <a:off x="4274653" y="2871244"/>
            <a:ext cx="357711" cy="125344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9" name="Imagen 8"/>
          <p:cNvPicPr>
            <a:picLocks noChangeAspect="1"/>
          </p:cNvPicPr>
          <p:nvPr/>
        </p:nvPicPr>
        <p:blipFill>
          <a:blip r:embed="rId3"/>
          <a:stretch>
            <a:fillRect/>
          </a:stretch>
        </p:blipFill>
        <p:spPr>
          <a:xfrm>
            <a:off x="8329390" y="6069375"/>
            <a:ext cx="649390" cy="806265"/>
          </a:xfrm>
          <a:prstGeom prst="rect">
            <a:avLst/>
          </a:prstGeom>
        </p:spPr>
      </p:pic>
      <p:pic>
        <p:nvPicPr>
          <p:cNvPr id="8" name="Imagen 7" descr="Captura de pantalla 2016-03-13 a las 5.01.09 p.m..png"/>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461" r="1467" b="14251"/>
          <a:stretch/>
        </p:blipFill>
        <p:spPr>
          <a:xfrm>
            <a:off x="732717" y="5737412"/>
            <a:ext cx="7948107" cy="736803"/>
          </a:xfrm>
          <a:prstGeom prst="rect">
            <a:avLst/>
          </a:prstGeom>
        </p:spPr>
      </p:pic>
    </p:spTree>
    <p:extLst>
      <p:ext uri="{BB962C8B-B14F-4D97-AF65-F5344CB8AC3E}">
        <p14:creationId xmlns:p14="http://schemas.microsoft.com/office/powerpoint/2010/main" val="11574239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ángulo 4"/>
          <p:cNvSpPr/>
          <p:nvPr/>
        </p:nvSpPr>
        <p:spPr>
          <a:xfrm>
            <a:off x="254001" y="1989869"/>
            <a:ext cx="8606118" cy="1754327"/>
          </a:xfrm>
          <a:prstGeom prst="rect">
            <a:avLst/>
          </a:prstGeom>
        </p:spPr>
        <p:txBody>
          <a:bodyPr wrap="square">
            <a:spAutoFit/>
          </a:bodyPr>
          <a:lstStyle/>
          <a:p>
            <a:pPr algn="just"/>
            <a:r>
              <a:rPr lang="es-ES_tradnl" dirty="0">
                <a:latin typeface="Franklin Gothic Medium"/>
                <a:cs typeface="Franklin Gothic Medium"/>
              </a:rPr>
              <a:t>Desde la mirada de las organizaciones internacionales como la OMS (Organización Mundial de la Salud) y la OIT (Organización Internacional del Trabajo) la tuberculosis es reconocida como una problemática de alto impacto a nivel laboral en el sector </a:t>
            </a:r>
            <a:r>
              <a:rPr lang="es-ES_tradnl" dirty="0" smtClean="0">
                <a:latin typeface="Franklin Gothic Medium"/>
                <a:cs typeface="Franklin Gothic Medium"/>
              </a:rPr>
              <a:t>salud; por </a:t>
            </a:r>
            <a:r>
              <a:rPr lang="es-ES_tradnl" dirty="0">
                <a:latin typeface="Franklin Gothic Medium"/>
                <a:cs typeface="Franklin Gothic Medium"/>
              </a:rPr>
              <a:t>consiguiente se considera a los trabajadores de esta área como enfermeros, médicos, auxiliares, estudiantes practicantes entre </a:t>
            </a:r>
            <a:r>
              <a:rPr lang="es-ES_tradnl" dirty="0" smtClean="0">
                <a:latin typeface="Franklin Gothic Medium"/>
                <a:cs typeface="Franklin Gothic Medium"/>
              </a:rPr>
              <a:t>otros</a:t>
            </a:r>
            <a:r>
              <a:rPr lang="es-ES_tradnl" u="sng" dirty="0" smtClean="0">
                <a:latin typeface="Franklin Gothic Medium"/>
                <a:cs typeface="Franklin Gothic Medium"/>
              </a:rPr>
              <a:t>,  </a:t>
            </a:r>
            <a:r>
              <a:rPr lang="es-ES_tradnl" u="sng" dirty="0">
                <a:latin typeface="Franklin Gothic Medium"/>
                <a:cs typeface="Franklin Gothic Medium"/>
              </a:rPr>
              <a:t>una población prioritaria de intervención </a:t>
            </a:r>
            <a:r>
              <a:rPr lang="es-ES_tradnl" u="sng" dirty="0" smtClean="0">
                <a:latin typeface="Franklin Gothic Medium"/>
                <a:cs typeface="Franklin Gothic Medium"/>
              </a:rPr>
              <a:t>en el cuidado de </a:t>
            </a:r>
            <a:r>
              <a:rPr lang="es-ES_tradnl" u="sng" dirty="0">
                <a:latin typeface="Franklin Gothic Medium"/>
                <a:cs typeface="Franklin Gothic Medium"/>
              </a:rPr>
              <a:t>su </a:t>
            </a:r>
            <a:r>
              <a:rPr lang="es-ES_tradnl" u="sng" dirty="0" smtClean="0">
                <a:latin typeface="Franklin Gothic Medium"/>
                <a:cs typeface="Franklin Gothic Medium"/>
              </a:rPr>
              <a:t>salud.  </a:t>
            </a:r>
            <a:r>
              <a:rPr lang="es-ES_tradnl" sz="1200" b="1" u="sng" dirty="0" smtClean="0">
                <a:latin typeface="Franklin Gothic Medium"/>
                <a:cs typeface="Franklin Gothic Medium"/>
              </a:rPr>
              <a:t>(11)</a:t>
            </a:r>
            <a:endParaRPr lang="es-CO" sz="1200" b="1" u="sng" dirty="0">
              <a:latin typeface="Franklin Gothic Medium"/>
              <a:cs typeface="Franklin Gothic Medium"/>
            </a:endParaRPr>
          </a:p>
        </p:txBody>
      </p:sp>
      <p:sp>
        <p:nvSpPr>
          <p:cNvPr id="6" name="Título 1"/>
          <p:cNvSpPr>
            <a:spLocks noGrp="1"/>
          </p:cNvSpPr>
          <p:nvPr>
            <p:ph type="title"/>
          </p:nvPr>
        </p:nvSpPr>
        <p:spPr>
          <a:xfrm>
            <a:off x="1867647" y="1056713"/>
            <a:ext cx="6781800" cy="665629"/>
          </a:xfrm>
        </p:spPr>
        <p:txBody>
          <a:bodyPr>
            <a:normAutofit/>
          </a:bodyPr>
          <a:lstStyle/>
          <a:p>
            <a:pPr algn="ctr"/>
            <a:r>
              <a:rPr lang="es-CO" sz="3600" dirty="0" smtClean="0">
                <a:solidFill>
                  <a:srgbClr val="031E44"/>
                </a:solidFill>
              </a:rPr>
              <a:t>TB en trabajadores de la Salud</a:t>
            </a:r>
            <a:endParaRPr lang="es-CO" sz="3600" dirty="0">
              <a:solidFill>
                <a:srgbClr val="031E44"/>
              </a:solidFill>
            </a:endParaRPr>
          </a:p>
        </p:txBody>
      </p:sp>
      <p:pic>
        <p:nvPicPr>
          <p:cNvPr id="2" name="Imagen 1"/>
          <p:cNvPicPr>
            <a:picLocks noChangeAspect="1"/>
          </p:cNvPicPr>
          <p:nvPr/>
        </p:nvPicPr>
        <p:blipFill>
          <a:blip r:embed="rId3"/>
          <a:stretch>
            <a:fillRect/>
          </a:stretch>
        </p:blipFill>
        <p:spPr>
          <a:xfrm>
            <a:off x="2022419" y="4014057"/>
            <a:ext cx="4586470" cy="2465640"/>
          </a:xfrm>
          <a:prstGeom prst="rect">
            <a:avLst/>
          </a:prstGeom>
          <a:ln>
            <a:noFill/>
          </a:ln>
          <a:effectLst>
            <a:softEdge rad="112500"/>
          </a:effectLst>
        </p:spPr>
      </p:pic>
      <p:pic>
        <p:nvPicPr>
          <p:cNvPr id="7" name="Imagen 6"/>
          <p:cNvPicPr>
            <a:picLocks noChangeAspect="1"/>
          </p:cNvPicPr>
          <p:nvPr/>
        </p:nvPicPr>
        <p:blipFill>
          <a:blip r:embed="rId4"/>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11574239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ítulo 1"/>
          <p:cNvSpPr txBox="1">
            <a:spLocks/>
          </p:cNvSpPr>
          <p:nvPr/>
        </p:nvSpPr>
        <p:spPr>
          <a:xfrm>
            <a:off x="2181411" y="805055"/>
            <a:ext cx="5484905" cy="361574"/>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3200" dirty="0" smtClean="0">
                <a:solidFill>
                  <a:srgbClr val="031E44"/>
                </a:solidFill>
              </a:rPr>
              <a:t>Factores de Riesgo de Contagio </a:t>
            </a:r>
            <a:endParaRPr lang="es-CO" sz="3200" dirty="0">
              <a:solidFill>
                <a:srgbClr val="031E44"/>
              </a:solidFill>
            </a:endParaRPr>
          </a:p>
        </p:txBody>
      </p:sp>
      <p:sp>
        <p:nvSpPr>
          <p:cNvPr id="14" name="Título 1"/>
          <p:cNvSpPr txBox="1">
            <a:spLocks/>
          </p:cNvSpPr>
          <p:nvPr/>
        </p:nvSpPr>
        <p:spPr>
          <a:xfrm>
            <a:off x="1882588" y="0"/>
            <a:ext cx="4572000" cy="377636"/>
          </a:xfrm>
          <a:prstGeom prst="rect">
            <a:avLst/>
          </a:prstGeom>
        </p:spPr>
        <p:txBody>
          <a:bodyPr vert="horz" lIns="91440" tIns="45720" rIns="91440" bIns="45720" rtlCol="0" anchor="b" anchorCtr="0">
            <a:normAutofit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TB en trabajadores de la Salud</a:t>
            </a:r>
            <a:endParaRPr lang="es-CO"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15" name="Diagrama 14"/>
          <p:cNvGraphicFramePr/>
          <p:nvPr>
            <p:extLst>
              <p:ext uri="{D42A27DB-BD31-4B8C-83A1-F6EECF244321}">
                <p14:modId xmlns:p14="http://schemas.microsoft.com/office/powerpoint/2010/main" val="2433070258"/>
              </p:ext>
            </p:extLst>
          </p:nvPr>
        </p:nvGraphicFramePr>
        <p:xfrm>
          <a:off x="1001057" y="1621118"/>
          <a:ext cx="7903884" cy="4728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p:cNvSpPr txBox="1"/>
          <p:nvPr/>
        </p:nvSpPr>
        <p:spPr>
          <a:xfrm>
            <a:off x="4887053" y="1944162"/>
            <a:ext cx="584453" cy="276999"/>
          </a:xfrm>
          <a:prstGeom prst="rect">
            <a:avLst/>
          </a:prstGeom>
          <a:noFill/>
        </p:spPr>
        <p:txBody>
          <a:bodyPr wrap="square" rtlCol="0">
            <a:spAutoFit/>
          </a:bodyPr>
          <a:lstStyle/>
          <a:p>
            <a:r>
              <a:rPr lang="es-CO" sz="1200" b="1" dirty="0" smtClean="0">
                <a:latin typeface="Franklin Gothic Medium"/>
                <a:cs typeface="Franklin Gothic Medium"/>
              </a:rPr>
              <a:t>(12)</a:t>
            </a:r>
            <a:endParaRPr lang="es-CO" sz="1200" b="1" dirty="0">
              <a:latin typeface="Franklin Gothic Medium"/>
              <a:cs typeface="Franklin Gothic Medium"/>
            </a:endParaRPr>
          </a:p>
        </p:txBody>
      </p:sp>
      <p:pic>
        <p:nvPicPr>
          <p:cNvPr id="7" name="Imagen 6"/>
          <p:cNvPicPr>
            <a:picLocks noChangeAspect="1"/>
          </p:cNvPicPr>
          <p:nvPr/>
        </p:nvPicPr>
        <p:blipFill>
          <a:blip r:embed="rId8"/>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11574239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ítulo 1"/>
          <p:cNvSpPr>
            <a:spLocks noGrp="1"/>
          </p:cNvSpPr>
          <p:nvPr>
            <p:ph type="title"/>
          </p:nvPr>
        </p:nvSpPr>
        <p:spPr>
          <a:xfrm>
            <a:off x="2286001" y="379130"/>
            <a:ext cx="4840941" cy="853141"/>
          </a:xfrm>
        </p:spPr>
        <p:txBody>
          <a:bodyPr>
            <a:normAutofit/>
          </a:bodyPr>
          <a:lstStyle/>
          <a:p>
            <a:r>
              <a:rPr lang="es-CO" sz="3600" dirty="0" smtClean="0">
                <a:solidFill>
                  <a:schemeClr val="accent1"/>
                </a:solidFill>
              </a:rPr>
              <a:t>Clasificación del Riesgo</a:t>
            </a:r>
            <a:endParaRPr lang="es-CO" sz="3600" dirty="0">
              <a:solidFill>
                <a:schemeClr val="accent1"/>
              </a:solidFill>
            </a:endParaRPr>
          </a:p>
        </p:txBody>
      </p:sp>
      <p:sp>
        <p:nvSpPr>
          <p:cNvPr id="5" name="Título 1"/>
          <p:cNvSpPr txBox="1">
            <a:spLocks/>
          </p:cNvSpPr>
          <p:nvPr/>
        </p:nvSpPr>
        <p:spPr>
          <a:xfrm>
            <a:off x="1882588" y="0"/>
            <a:ext cx="4572000" cy="377636"/>
          </a:xfrm>
          <a:prstGeom prst="rect">
            <a:avLst/>
          </a:prstGeom>
        </p:spPr>
        <p:txBody>
          <a:bodyPr vert="horz" lIns="91440" tIns="45720" rIns="91440" bIns="45720" rtlCol="0" anchor="b" anchorCtr="0">
            <a:normAutofit lnSpcReduction="1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TB en trabajadores de la Salud</a:t>
            </a:r>
            <a:endParaRPr lang="es-CO"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6" name="Diagrama 5"/>
          <p:cNvGraphicFramePr/>
          <p:nvPr>
            <p:extLst>
              <p:ext uri="{D42A27DB-BD31-4B8C-83A1-F6EECF244321}">
                <p14:modId xmlns:p14="http://schemas.microsoft.com/office/powerpoint/2010/main" val="3386008440"/>
              </p:ext>
            </p:extLst>
          </p:nvPr>
        </p:nvGraphicFramePr>
        <p:xfrm>
          <a:off x="448235" y="1710764"/>
          <a:ext cx="8262471" cy="4430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p:cNvSpPr txBox="1"/>
          <p:nvPr/>
        </p:nvSpPr>
        <p:spPr>
          <a:xfrm>
            <a:off x="7379802" y="1667163"/>
            <a:ext cx="584453" cy="276999"/>
          </a:xfrm>
          <a:prstGeom prst="rect">
            <a:avLst/>
          </a:prstGeom>
          <a:noFill/>
        </p:spPr>
        <p:txBody>
          <a:bodyPr wrap="square" rtlCol="0">
            <a:spAutoFit/>
          </a:bodyPr>
          <a:lstStyle/>
          <a:p>
            <a:r>
              <a:rPr lang="es-CO" sz="1200" b="1" dirty="0" smtClean="0">
                <a:latin typeface="Franklin Gothic Medium"/>
                <a:cs typeface="Franklin Gothic Medium"/>
              </a:rPr>
              <a:t>(12)</a:t>
            </a:r>
            <a:endParaRPr lang="es-CO" sz="1200" b="1" dirty="0">
              <a:latin typeface="Franklin Gothic Medium"/>
              <a:cs typeface="Franklin Gothic Medium"/>
            </a:endParaRPr>
          </a:p>
        </p:txBody>
      </p:sp>
      <p:pic>
        <p:nvPicPr>
          <p:cNvPr id="8" name="Imagen 7"/>
          <p:cNvPicPr>
            <a:picLocks noChangeAspect="1"/>
          </p:cNvPicPr>
          <p:nvPr/>
        </p:nvPicPr>
        <p:blipFill>
          <a:blip r:embed="rId8"/>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115742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ítulo 1"/>
          <p:cNvSpPr txBox="1">
            <a:spLocks/>
          </p:cNvSpPr>
          <p:nvPr/>
        </p:nvSpPr>
        <p:spPr>
          <a:xfrm>
            <a:off x="2390588" y="75342"/>
            <a:ext cx="3585883" cy="315257"/>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Componente Teórico-Disciplinar </a:t>
            </a:r>
            <a:endParaRPr lang="es-CO"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Rectángulo 2"/>
          <p:cNvSpPr/>
          <p:nvPr/>
        </p:nvSpPr>
        <p:spPr>
          <a:xfrm>
            <a:off x="1867647" y="758141"/>
            <a:ext cx="6559176" cy="954107"/>
          </a:xfrm>
          <a:prstGeom prst="rect">
            <a:avLst/>
          </a:prstGeom>
        </p:spPr>
        <p:txBody>
          <a:bodyPr wrap="square">
            <a:spAutoFit/>
          </a:bodyPr>
          <a:lstStyle/>
          <a:p>
            <a:pPr algn="ctr"/>
            <a:r>
              <a:rPr lang="es-ES_tradnl" sz="2800" b="1" dirty="0">
                <a:solidFill>
                  <a:schemeClr val="accent1"/>
                </a:solidFill>
                <a:latin typeface="+mj-lt"/>
              </a:rPr>
              <a:t>MODELO  DE PROMOCIÓN DE LA SALUD DE NOLA </a:t>
            </a:r>
            <a:r>
              <a:rPr lang="es-ES_tradnl" sz="2800" b="1" dirty="0" smtClean="0">
                <a:solidFill>
                  <a:schemeClr val="accent1"/>
                </a:solidFill>
                <a:latin typeface="+mj-lt"/>
              </a:rPr>
              <a:t>PENDER</a:t>
            </a:r>
            <a:r>
              <a:rPr lang="es-ES_tradnl" sz="2800" dirty="0" smtClean="0">
                <a:solidFill>
                  <a:schemeClr val="accent1"/>
                </a:solidFill>
                <a:latin typeface="+mj-lt"/>
              </a:rPr>
              <a:t> </a:t>
            </a:r>
            <a:endParaRPr lang="es-CO" sz="2800" dirty="0">
              <a:solidFill>
                <a:schemeClr val="accent1"/>
              </a:solidFill>
              <a:latin typeface="+mj-lt"/>
            </a:endParaRPr>
          </a:p>
        </p:txBody>
      </p:sp>
      <p:sp>
        <p:nvSpPr>
          <p:cNvPr id="6" name="Rectángulo 5"/>
          <p:cNvSpPr/>
          <p:nvPr/>
        </p:nvSpPr>
        <p:spPr>
          <a:xfrm>
            <a:off x="448235" y="1868909"/>
            <a:ext cx="8501530" cy="1200329"/>
          </a:xfrm>
          <a:prstGeom prst="rect">
            <a:avLst/>
          </a:prstGeom>
        </p:spPr>
        <p:txBody>
          <a:bodyPr wrap="square">
            <a:spAutoFit/>
          </a:bodyPr>
          <a:lstStyle/>
          <a:p>
            <a:pPr algn="just"/>
            <a:r>
              <a:rPr lang="es-ES_tradnl" dirty="0">
                <a:latin typeface="Franklin Gothic Medium"/>
                <a:cs typeface="Franklin Gothic Medium"/>
              </a:rPr>
              <a:t>El </a:t>
            </a:r>
            <a:r>
              <a:rPr lang="es-ES_tradnl" dirty="0" smtClean="0">
                <a:latin typeface="Franklin Gothic Medium"/>
                <a:cs typeface="Franklin Gothic Medium"/>
              </a:rPr>
              <a:t>modelo de Promoción de </a:t>
            </a:r>
            <a:r>
              <a:rPr lang="es-ES_tradnl" dirty="0">
                <a:latin typeface="Franklin Gothic Medium"/>
                <a:cs typeface="Franklin Gothic Medium"/>
              </a:rPr>
              <a:t>la Salud se enfoca en exponer cómo las características y experiencias individuales así como los </a:t>
            </a:r>
            <a:r>
              <a:rPr lang="es-ES_tradnl" dirty="0" smtClean="0">
                <a:latin typeface="Franklin Gothic Medium"/>
                <a:cs typeface="Franklin Gothic Medium"/>
              </a:rPr>
              <a:t>conocimientos y </a:t>
            </a:r>
            <a:r>
              <a:rPr lang="es-ES_tradnl" dirty="0">
                <a:latin typeface="Franklin Gothic Medium"/>
                <a:cs typeface="Franklin Gothic Medium"/>
              </a:rPr>
              <a:t>características de la conducta </a:t>
            </a:r>
            <a:r>
              <a:rPr lang="es-ES_tradnl" dirty="0" smtClean="0">
                <a:latin typeface="Franklin Gothic Medium"/>
                <a:cs typeface="Franklin Gothic Medium"/>
              </a:rPr>
              <a:t>llevan </a:t>
            </a:r>
            <a:r>
              <a:rPr lang="es-ES_tradnl" dirty="0">
                <a:latin typeface="Franklin Gothic Medium"/>
                <a:cs typeface="Franklin Gothic Medium"/>
              </a:rPr>
              <a:t>al individuo a participar o no en </a:t>
            </a:r>
            <a:r>
              <a:rPr lang="es-ES_tradnl" dirty="0" smtClean="0">
                <a:latin typeface="Franklin Gothic Medium"/>
                <a:cs typeface="Franklin Gothic Medium"/>
              </a:rPr>
              <a:t>comportamientos enfocados </a:t>
            </a:r>
            <a:r>
              <a:rPr lang="es-ES_tradnl" dirty="0">
                <a:latin typeface="Franklin Gothic Medium"/>
                <a:cs typeface="Franklin Gothic Medium"/>
              </a:rPr>
              <a:t>en su propia </a:t>
            </a:r>
            <a:r>
              <a:rPr lang="es-ES_tradnl" dirty="0" smtClean="0">
                <a:latin typeface="Franklin Gothic Medium"/>
                <a:cs typeface="Franklin Gothic Medium"/>
              </a:rPr>
              <a:t>salud </a:t>
            </a:r>
            <a:r>
              <a:rPr lang="es-ES_tradnl" sz="1200" b="1" dirty="0" smtClean="0">
                <a:latin typeface="Franklin Gothic Medium"/>
                <a:cs typeface="Franklin Gothic Medium"/>
              </a:rPr>
              <a:t>(12)</a:t>
            </a:r>
            <a:endParaRPr lang="es-CO" sz="1200" b="1" dirty="0">
              <a:latin typeface="Franklin Gothic Medium"/>
              <a:cs typeface="Franklin Gothic Medium"/>
            </a:endParaRPr>
          </a:p>
        </p:txBody>
      </p:sp>
      <p:sp>
        <p:nvSpPr>
          <p:cNvPr id="9" name="Rectángulo 8"/>
          <p:cNvSpPr/>
          <p:nvPr/>
        </p:nvSpPr>
        <p:spPr>
          <a:xfrm>
            <a:off x="2569884" y="3137417"/>
            <a:ext cx="4736352" cy="461665"/>
          </a:xfrm>
          <a:prstGeom prst="rect">
            <a:avLst/>
          </a:prstGeom>
        </p:spPr>
        <p:txBody>
          <a:bodyPr wrap="square">
            <a:spAutoFit/>
          </a:bodyPr>
          <a:lstStyle/>
          <a:p>
            <a:pPr algn="ctr"/>
            <a:r>
              <a:rPr lang="es-CO" sz="2400" dirty="0" smtClean="0">
                <a:solidFill>
                  <a:schemeClr val="accent1"/>
                </a:solidFill>
                <a:latin typeface="+mj-lt"/>
              </a:rPr>
              <a:t>METAPARADIGMAS </a:t>
            </a:r>
            <a:endParaRPr lang="es-CO" sz="2400" dirty="0">
              <a:solidFill>
                <a:schemeClr val="accent1"/>
              </a:solidFill>
              <a:latin typeface="+mj-lt"/>
            </a:endParaRPr>
          </a:p>
        </p:txBody>
      </p:sp>
      <p:pic>
        <p:nvPicPr>
          <p:cNvPr id="10" name="Imagen 9"/>
          <p:cNvPicPr>
            <a:picLocks noChangeAspect="1"/>
          </p:cNvPicPr>
          <p:nvPr/>
        </p:nvPicPr>
        <p:blipFill>
          <a:blip r:embed="rId3"/>
          <a:stretch>
            <a:fillRect/>
          </a:stretch>
        </p:blipFill>
        <p:spPr>
          <a:xfrm>
            <a:off x="8329390" y="6069375"/>
            <a:ext cx="649390" cy="806265"/>
          </a:xfrm>
          <a:prstGeom prst="rect">
            <a:avLst/>
          </a:prstGeom>
        </p:spPr>
      </p:pic>
      <p:sp>
        <p:nvSpPr>
          <p:cNvPr id="8" name="Rectángulo 7"/>
          <p:cNvSpPr/>
          <p:nvPr/>
        </p:nvSpPr>
        <p:spPr>
          <a:xfrm>
            <a:off x="448235" y="3593278"/>
            <a:ext cx="8157882" cy="3108544"/>
          </a:xfrm>
          <a:prstGeom prst="rect">
            <a:avLst/>
          </a:prstGeom>
        </p:spPr>
        <p:txBody>
          <a:bodyPr wrap="square">
            <a:spAutoFit/>
          </a:bodyPr>
          <a:lstStyle/>
          <a:p>
            <a:pPr algn="just"/>
            <a:r>
              <a:rPr lang="es-ES" sz="1400" i="1" dirty="0" smtClean="0">
                <a:latin typeface="Franklin Gothic Medium"/>
                <a:cs typeface="Franklin Gothic Medium"/>
              </a:rPr>
              <a:t>Salud</a:t>
            </a:r>
            <a:r>
              <a:rPr lang="es-ES" sz="1400" dirty="0">
                <a:latin typeface="Franklin Gothic Medium"/>
                <a:cs typeface="Franklin Gothic Medium"/>
              </a:rPr>
              <a:t>: Estado altamente positivo. La definición de salud tiene más importancia que cualquier otro enunciado general</a:t>
            </a:r>
            <a:r>
              <a:rPr lang="es-ES" sz="1400" dirty="0" smtClean="0">
                <a:latin typeface="Franklin Gothic Medium"/>
                <a:cs typeface="Franklin Gothic Medium"/>
              </a:rPr>
              <a:t>.</a:t>
            </a:r>
          </a:p>
          <a:p>
            <a:pPr algn="just"/>
            <a:endParaRPr lang="es-ES_tradnl" sz="1400" dirty="0">
              <a:latin typeface="Franklin Gothic Medium"/>
              <a:cs typeface="Franklin Gothic Medium"/>
            </a:endParaRPr>
          </a:p>
          <a:p>
            <a:pPr algn="just"/>
            <a:r>
              <a:rPr lang="es-ES" sz="1400" i="1" dirty="0">
                <a:latin typeface="Franklin Gothic Medium"/>
                <a:cs typeface="Franklin Gothic Medium"/>
              </a:rPr>
              <a:t>Persona</a:t>
            </a:r>
            <a:r>
              <a:rPr lang="es-ES" sz="1400" dirty="0">
                <a:latin typeface="Franklin Gothic Medium"/>
                <a:cs typeface="Franklin Gothic Medium"/>
              </a:rPr>
              <a:t>: Es el individuo y el centro de la teoriza. Cada persona esta definida de una forma única por su propio patrón cognitivo-perceptual y sus factores variables</a:t>
            </a:r>
            <a:r>
              <a:rPr lang="es-ES" sz="1400" dirty="0" smtClean="0">
                <a:latin typeface="Franklin Gothic Medium"/>
                <a:cs typeface="Franklin Gothic Medium"/>
              </a:rPr>
              <a:t>.</a:t>
            </a:r>
          </a:p>
          <a:p>
            <a:pPr algn="just"/>
            <a:endParaRPr lang="es-ES_tradnl" sz="1400" dirty="0">
              <a:latin typeface="Franklin Gothic Medium"/>
              <a:cs typeface="Franklin Gothic Medium"/>
            </a:endParaRPr>
          </a:p>
          <a:p>
            <a:pPr algn="just"/>
            <a:r>
              <a:rPr lang="es-ES" sz="1400" i="1" dirty="0">
                <a:latin typeface="Franklin Gothic Medium"/>
                <a:cs typeface="Franklin Gothic Medium"/>
              </a:rPr>
              <a:t>Entorno</a:t>
            </a:r>
            <a:r>
              <a:rPr lang="es-ES" sz="1400" dirty="0">
                <a:latin typeface="Franklin Gothic Medium"/>
                <a:cs typeface="Franklin Gothic Medium"/>
              </a:rPr>
              <a:t>: No se describe con precisión, pero se representan las interacciones entre los factores cognitivo- preceptúales y los factores modificantes que influyen sobre la aparición de conductas promotoras de salud</a:t>
            </a:r>
            <a:r>
              <a:rPr lang="es-ES" sz="1400" dirty="0" smtClean="0">
                <a:latin typeface="Franklin Gothic Medium"/>
                <a:cs typeface="Franklin Gothic Medium"/>
              </a:rPr>
              <a:t>.</a:t>
            </a:r>
          </a:p>
          <a:p>
            <a:pPr algn="just"/>
            <a:endParaRPr lang="es-ES_tradnl" sz="1400" dirty="0">
              <a:latin typeface="Franklin Gothic Medium"/>
              <a:cs typeface="Franklin Gothic Medium"/>
            </a:endParaRPr>
          </a:p>
          <a:p>
            <a:pPr algn="just"/>
            <a:r>
              <a:rPr lang="es-ES" sz="1400" i="1" dirty="0">
                <a:latin typeface="Franklin Gothic Medium"/>
                <a:cs typeface="Franklin Gothic Medium"/>
              </a:rPr>
              <a:t>Enfermería</a:t>
            </a:r>
            <a:r>
              <a:rPr lang="es-ES" sz="1400" dirty="0">
                <a:latin typeface="Franklin Gothic Medium"/>
                <a:cs typeface="Franklin Gothic Medium"/>
              </a:rPr>
              <a:t>: El bienestar como especialidad de la enfermería, ha tenido su auge durante el último decenio, responsabilidad personal en los cuidados sanitarios es la base de cualquier plan de reforma de tales ciudadanos y la enfermera se constituye en el principal agente encargado de motivar a los usuarios para que mantengan su salud personal. </a:t>
            </a:r>
            <a:r>
              <a:rPr lang="es-ES" sz="1200" b="1" dirty="0" smtClean="0">
                <a:latin typeface="Franklin Gothic Medium"/>
                <a:cs typeface="Franklin Gothic Medium"/>
              </a:rPr>
              <a:t>(13)</a:t>
            </a:r>
            <a:endParaRPr lang="es-CO" sz="1200" b="1" dirty="0">
              <a:latin typeface="Franklin Gothic Medium"/>
              <a:cs typeface="Franklin Gothic Medium"/>
            </a:endParaRPr>
          </a:p>
        </p:txBody>
      </p:sp>
    </p:spTree>
    <p:extLst>
      <p:ext uri="{BB962C8B-B14F-4D97-AF65-F5344CB8AC3E}">
        <p14:creationId xmlns:p14="http://schemas.microsoft.com/office/powerpoint/2010/main" val="19070957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Imagen 4" descr="Macintosh HD:Users:angelicabossa:Desktop:Captura de pantalla 2016-05-10 a las 3.41.27 p.m..png"/>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8471" y="1060825"/>
            <a:ext cx="8307294" cy="4930588"/>
          </a:xfrm>
          <a:prstGeom prst="rect">
            <a:avLst/>
          </a:prstGeom>
          <a:noFill/>
          <a:ln>
            <a:noFill/>
          </a:ln>
          <a:extLst>
            <a:ext uri="{FAA26D3D-D897-4be2-8F04-BA451C77F1D7}">
              <ma14:placeholderFlag xmlns:ma14="http://schemas.microsoft.com/office/mac/drawingml/2011/main"/>
            </a:ext>
          </a:extLst>
        </p:spPr>
      </p:pic>
      <p:sp>
        <p:nvSpPr>
          <p:cNvPr id="6" name="Cuadro de texto 27"/>
          <p:cNvSpPr txBox="1"/>
          <p:nvPr/>
        </p:nvSpPr>
        <p:spPr>
          <a:xfrm>
            <a:off x="388471" y="6156868"/>
            <a:ext cx="7983404" cy="377190"/>
          </a:xfrm>
          <a:prstGeom prst="rect">
            <a:avLst/>
          </a:prstGeom>
          <a:solidFill>
            <a:prstClr val="white"/>
          </a:solidFill>
          <a:ln>
            <a:noFill/>
          </a:ln>
          <a:effectLst/>
          <a:extLst>
            <a:ext uri="{C572A759-6A51-4108-AA02-DFA0A04FC94B}">
              <ma14:wrappingTextBoxFlag xmlns:ma14="http://schemas.microsoft.com/office/mac/drawingml/2011/main"/>
            </a:ext>
          </a:extLst>
        </p:spPr>
        <p:txBody>
          <a:bodyPr rot="0" spcFirstLastPara="0" vert="horz" wrap="square" lIns="0" tIns="0" rIns="0" bIns="0" numCol="1" spcCol="0" rtlCol="0" fromWordArt="0" anchor="t" anchorCtr="0" forceAA="0" compatLnSpc="1">
            <a:prstTxWarp prst="textNoShape">
              <a:avLst/>
            </a:prstTxWarp>
            <a:noAutofit/>
          </a:bodyPr>
          <a:lstStyle/>
          <a:p>
            <a:pPr>
              <a:spcAft>
                <a:spcPts val="1200"/>
              </a:spcAft>
            </a:pPr>
            <a:r>
              <a:rPr lang="es-ES_tradnl" sz="1000" b="1" i="1" dirty="0">
                <a:effectLst/>
                <a:latin typeface="Arial"/>
                <a:ea typeface="ＭＳ 明朝"/>
                <a:cs typeface="Arial"/>
              </a:rPr>
              <a:t>Ilustración </a:t>
            </a:r>
            <a:r>
              <a:rPr lang="es-ES_tradnl" sz="1000" b="1" i="1" dirty="0" smtClean="0">
                <a:latin typeface="Arial"/>
                <a:ea typeface="ＭＳ 明朝"/>
                <a:cs typeface="Arial"/>
              </a:rPr>
              <a:t>Modelo </a:t>
            </a:r>
            <a:r>
              <a:rPr lang="es-ES_tradnl" sz="1000" b="1" i="1" dirty="0" err="1" smtClean="0">
                <a:latin typeface="Arial"/>
                <a:ea typeface="ＭＳ 明朝"/>
                <a:cs typeface="Arial"/>
              </a:rPr>
              <a:t>Nola</a:t>
            </a:r>
            <a:r>
              <a:rPr lang="es-ES_tradnl" sz="1000" b="1" i="1" dirty="0" smtClean="0">
                <a:latin typeface="Arial"/>
                <a:ea typeface="ＭＳ 明朝"/>
                <a:cs typeface="Arial"/>
              </a:rPr>
              <a:t> Pender </a:t>
            </a:r>
            <a:r>
              <a:rPr lang="es-ES" sz="1000" i="1" dirty="0" smtClean="0">
                <a:effectLst/>
                <a:latin typeface="Arial"/>
                <a:ea typeface="ＭＳ 明朝"/>
                <a:cs typeface="Arial"/>
              </a:rPr>
              <a:t>Fuente</a:t>
            </a:r>
            <a:r>
              <a:rPr lang="es-ES" sz="1000" i="1" dirty="0">
                <a:effectLst/>
                <a:latin typeface="Arial"/>
                <a:ea typeface="ＭＳ 明朝"/>
                <a:cs typeface="Arial"/>
              </a:rPr>
              <a:t>: modelo de promoción de la Salud de Pender1996. En: Cid PH, merino JE, </a:t>
            </a:r>
            <a:r>
              <a:rPr lang="es-ES" sz="1000" i="1" dirty="0" err="1">
                <a:effectLst/>
                <a:latin typeface="Arial"/>
                <a:ea typeface="ＭＳ 明朝"/>
                <a:cs typeface="Arial"/>
              </a:rPr>
              <a:t>Stiepovich</a:t>
            </a:r>
            <a:r>
              <a:rPr lang="es-ES" sz="1000" i="1" dirty="0">
                <a:effectLst/>
                <a:latin typeface="Arial"/>
                <a:ea typeface="ＭＳ 明朝"/>
                <a:cs typeface="Arial"/>
              </a:rPr>
              <a:t> .</a:t>
            </a:r>
            <a:endParaRPr lang="es-ES_tradnl" sz="1200" dirty="0">
              <a:effectLst/>
              <a:latin typeface="Cambria"/>
              <a:ea typeface="ＭＳ 明朝"/>
              <a:cs typeface="Times New Roman"/>
            </a:endParaRPr>
          </a:p>
          <a:p>
            <a:pPr>
              <a:spcAft>
                <a:spcPts val="1000"/>
              </a:spcAft>
            </a:pPr>
            <a:r>
              <a:rPr lang="es-ES" sz="900" b="0" i="1" dirty="0">
                <a:solidFill>
                  <a:srgbClr val="4F81BD"/>
                </a:solidFill>
                <a:effectLst/>
                <a:latin typeface="Arial"/>
                <a:ea typeface="ＭＳ 明朝"/>
                <a:cs typeface="Arial"/>
              </a:rPr>
              <a:t> </a:t>
            </a:r>
            <a:endParaRPr lang="es-ES_tradnl" sz="900" b="1" dirty="0">
              <a:solidFill>
                <a:srgbClr val="4F81BD"/>
              </a:solidFill>
              <a:effectLst/>
              <a:latin typeface="Cambria"/>
              <a:ea typeface="ＭＳ 明朝"/>
              <a:cs typeface="Times New Roman"/>
            </a:endParaRPr>
          </a:p>
        </p:txBody>
      </p:sp>
      <p:pic>
        <p:nvPicPr>
          <p:cNvPr id="7" name="Imagen 6"/>
          <p:cNvPicPr>
            <a:picLocks noChangeAspect="1"/>
          </p:cNvPicPr>
          <p:nvPr/>
        </p:nvPicPr>
        <p:blipFill>
          <a:blip r:embed="rId5"/>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19070957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ítulo 1"/>
          <p:cNvSpPr>
            <a:spLocks noGrp="1"/>
          </p:cNvSpPr>
          <p:nvPr>
            <p:ph type="title"/>
          </p:nvPr>
        </p:nvSpPr>
        <p:spPr>
          <a:xfrm>
            <a:off x="1882588" y="394222"/>
            <a:ext cx="5706035" cy="763494"/>
          </a:xfrm>
        </p:spPr>
        <p:txBody>
          <a:bodyPr>
            <a:noAutofit/>
          </a:bodyPr>
          <a:lstStyle/>
          <a:p>
            <a:pPr algn="ctr"/>
            <a:r>
              <a:rPr lang="es-CO" sz="4000" dirty="0" smtClean="0">
                <a:solidFill>
                  <a:srgbClr val="031E44"/>
                </a:solidFill>
              </a:rPr>
              <a:t>Herramienta PHVA </a:t>
            </a:r>
            <a:endParaRPr lang="es-CO" sz="4000" dirty="0">
              <a:solidFill>
                <a:srgbClr val="031E44"/>
              </a:solidFill>
            </a:endParaRPr>
          </a:p>
        </p:txBody>
      </p:sp>
      <p:sp>
        <p:nvSpPr>
          <p:cNvPr id="3" name="Rectángulo 2"/>
          <p:cNvSpPr/>
          <p:nvPr/>
        </p:nvSpPr>
        <p:spPr>
          <a:xfrm>
            <a:off x="493059" y="2117559"/>
            <a:ext cx="865094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dirty="0" smtClean="0">
                <a:latin typeface="Franklin Gothic Medium"/>
                <a:cs typeface="Franklin Gothic Medium"/>
              </a:rPr>
              <a:t>Determinar </a:t>
            </a:r>
            <a:r>
              <a:rPr lang="es-ES_tradnl" dirty="0">
                <a:latin typeface="Franklin Gothic Medium"/>
                <a:cs typeface="Franklin Gothic Medium"/>
              </a:rPr>
              <a:t>el nivel de entrada de conocimientos sobre la tuberculosis y las medidas de bioseguridad en la población cliente interno de enfermería y personal en formación de los servicios de Urgencias, medicina interna 6 piso y Hospitalización  quirúrgicos  3 piso</a:t>
            </a:r>
            <a:r>
              <a:rPr lang="es-ES_tradnl" dirty="0" smtClean="0">
                <a:latin typeface="Franklin Gothic Medium"/>
                <a:cs typeface="Franklin Gothic Medium"/>
              </a:rPr>
              <a:t>.</a:t>
            </a:r>
            <a:endParaRPr lang="es-ES_tradnl" dirty="0">
              <a:latin typeface="Franklin Gothic Medium"/>
              <a:cs typeface="Franklin Gothic Medium"/>
            </a:endParaRPr>
          </a:p>
        </p:txBody>
      </p:sp>
      <p:sp>
        <p:nvSpPr>
          <p:cNvPr id="7" name="CuadroTexto 6"/>
          <p:cNvSpPr txBox="1"/>
          <p:nvPr/>
        </p:nvSpPr>
        <p:spPr>
          <a:xfrm>
            <a:off x="3376706" y="1450944"/>
            <a:ext cx="2480235" cy="400110"/>
          </a:xfrm>
          <a:prstGeom prst="rect">
            <a:avLst/>
          </a:prstGeom>
          <a:noFill/>
        </p:spPr>
        <p:txBody>
          <a:bodyPr wrap="square" rtlCol="0">
            <a:spAutoFit/>
          </a:bodyPr>
          <a:lstStyle/>
          <a:p>
            <a:pPr algn="ctr"/>
            <a:r>
              <a:rPr lang="es-CO" sz="2000" b="1" dirty="0" smtClean="0">
                <a:latin typeface="Franklin Gothic Medium"/>
                <a:cs typeface="Franklin Gothic Medium"/>
              </a:rPr>
              <a:t>¿QUÉ?</a:t>
            </a:r>
            <a:endParaRPr lang="es-CO" sz="2000" b="1" dirty="0">
              <a:latin typeface="Franklin Gothic Medium"/>
              <a:cs typeface="Franklin Gothic Medium"/>
            </a:endParaRPr>
          </a:p>
        </p:txBody>
      </p:sp>
      <p:sp>
        <p:nvSpPr>
          <p:cNvPr id="8" name="CuadroTexto 7"/>
          <p:cNvSpPr txBox="1"/>
          <p:nvPr/>
        </p:nvSpPr>
        <p:spPr>
          <a:xfrm>
            <a:off x="3376706" y="3619149"/>
            <a:ext cx="2480235" cy="400110"/>
          </a:xfrm>
          <a:prstGeom prst="rect">
            <a:avLst/>
          </a:prstGeom>
          <a:noFill/>
        </p:spPr>
        <p:txBody>
          <a:bodyPr wrap="square" rtlCol="0">
            <a:spAutoFit/>
          </a:bodyPr>
          <a:lstStyle/>
          <a:p>
            <a:pPr algn="ctr"/>
            <a:r>
              <a:rPr lang="es-CO" sz="2000" b="1" dirty="0" smtClean="0">
                <a:latin typeface="Franklin Gothic Medium"/>
                <a:cs typeface="Franklin Gothic Medium"/>
              </a:rPr>
              <a:t>¿CÓMO?</a:t>
            </a:r>
            <a:endParaRPr lang="es-CO" sz="2000" b="1" dirty="0">
              <a:latin typeface="Franklin Gothic Medium"/>
              <a:cs typeface="Franklin Gothic Medium"/>
            </a:endParaRPr>
          </a:p>
        </p:txBody>
      </p:sp>
      <p:sp>
        <p:nvSpPr>
          <p:cNvPr id="9" name="Rectángulo 8"/>
          <p:cNvSpPr/>
          <p:nvPr/>
        </p:nvSpPr>
        <p:spPr>
          <a:xfrm>
            <a:off x="1332754" y="4407025"/>
            <a:ext cx="6810188"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_tradnl" dirty="0">
                <a:latin typeface="Franklin Gothic Medium"/>
                <a:cs typeface="Franklin Gothic Medium"/>
              </a:rPr>
              <a:t>Se realizó la encuesta “Conocimientos sobre la tuberculosis y medidas de protección” </a:t>
            </a:r>
          </a:p>
        </p:txBody>
      </p:sp>
      <p:pic>
        <p:nvPicPr>
          <p:cNvPr id="10" name="Imagen 9"/>
          <p:cNvPicPr>
            <a:picLocks noChangeAspect="1"/>
          </p:cNvPicPr>
          <p:nvPr/>
        </p:nvPicPr>
        <p:blipFill>
          <a:blip r:embed="rId3"/>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19070957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Rectángulo 5"/>
          <p:cNvSpPr/>
          <p:nvPr/>
        </p:nvSpPr>
        <p:spPr>
          <a:xfrm>
            <a:off x="732117" y="1368425"/>
            <a:ext cx="763494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S" dirty="0">
                <a:latin typeface="Franklin Gothic Medium"/>
                <a:cs typeface="Franklin Gothic Medium"/>
              </a:rPr>
              <a:t>Se aplicó la  encuesta “Conocimientos sobre la tuberculosis y medidas de bioseguridad”  en la población de interés (90 encuestados</a:t>
            </a:r>
            <a:r>
              <a:rPr lang="es-ES" dirty="0" smtClean="0">
                <a:latin typeface="Franklin Gothic Medium"/>
                <a:cs typeface="Franklin Gothic Medium"/>
              </a:rPr>
              <a:t>)</a:t>
            </a:r>
            <a:endParaRPr lang="es-ES_tradnl" dirty="0">
              <a:latin typeface="Franklin Gothic Medium"/>
              <a:cs typeface="Franklin Gothic Medium"/>
            </a:endParaRPr>
          </a:p>
        </p:txBody>
      </p:sp>
      <p:sp>
        <p:nvSpPr>
          <p:cNvPr id="7" name="Rectángulo 6"/>
          <p:cNvSpPr/>
          <p:nvPr/>
        </p:nvSpPr>
        <p:spPr>
          <a:xfrm>
            <a:off x="448236" y="2809866"/>
            <a:ext cx="815788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dirty="0">
                <a:latin typeface="Franklin Gothic Medium"/>
                <a:cs typeface="Franklin Gothic Medium"/>
              </a:rPr>
              <a:t>Se realizaron rondas  de observación mediante el paso de revista en los servicios y turnos de interés identificando las acciones preventivas, uso de barreras de protección respiratoria, clasificación y asilamientos adecuados </a:t>
            </a:r>
            <a:endParaRPr lang="es-CO" dirty="0">
              <a:latin typeface="Franklin Gothic Medium"/>
              <a:cs typeface="Franklin Gothic Medium"/>
            </a:endParaRPr>
          </a:p>
        </p:txBody>
      </p:sp>
      <p:sp>
        <p:nvSpPr>
          <p:cNvPr id="8" name="Rectángulo 7"/>
          <p:cNvSpPr/>
          <p:nvPr/>
        </p:nvSpPr>
        <p:spPr>
          <a:xfrm>
            <a:off x="732117" y="4560501"/>
            <a:ext cx="7679765"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dirty="0">
                <a:latin typeface="Franklin Gothic Medium"/>
                <a:cs typeface="Franklin Gothic Medium"/>
              </a:rPr>
              <a:t>Se tabularon los resultados obtenidos a través de la encuesta “</a:t>
            </a:r>
            <a:r>
              <a:rPr lang="es-ES_tradnl" dirty="0" smtClean="0">
                <a:latin typeface="Franklin Gothic Medium"/>
                <a:cs typeface="Franklin Gothic Medium"/>
              </a:rPr>
              <a:t>Conocimientos sobre la tuberculosis y medidas de bioseguridad” </a:t>
            </a:r>
            <a:r>
              <a:rPr lang="es-ES_tradnl" dirty="0">
                <a:latin typeface="Franklin Gothic Medium"/>
                <a:cs typeface="Franklin Gothic Medium"/>
              </a:rPr>
              <a:t>mediante la herramienta Microsoft Excel Mac 2011 </a:t>
            </a:r>
            <a:endParaRPr lang="es-CO" dirty="0">
              <a:latin typeface="Franklin Gothic Medium"/>
              <a:cs typeface="Franklin Gothic Medium"/>
            </a:endParaRPr>
          </a:p>
        </p:txBody>
      </p:sp>
      <p:sp>
        <p:nvSpPr>
          <p:cNvPr id="9" name="Flecha abajo 8"/>
          <p:cNvSpPr/>
          <p:nvPr/>
        </p:nvSpPr>
        <p:spPr>
          <a:xfrm>
            <a:off x="4274653" y="2091765"/>
            <a:ext cx="357711" cy="71810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0" name="Flecha abajo 9"/>
          <p:cNvSpPr/>
          <p:nvPr/>
        </p:nvSpPr>
        <p:spPr>
          <a:xfrm>
            <a:off x="4248197" y="3842400"/>
            <a:ext cx="357711" cy="71810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graphicFrame>
        <p:nvGraphicFramePr>
          <p:cNvPr id="3" name="Objeto 2"/>
          <p:cNvGraphicFramePr>
            <a:graphicFrameLocks noChangeAspect="1"/>
          </p:cNvGraphicFramePr>
          <p:nvPr>
            <p:extLst>
              <p:ext uri="{D42A27DB-BD31-4B8C-83A1-F6EECF244321}">
                <p14:modId xmlns:p14="http://schemas.microsoft.com/office/powerpoint/2010/main" val="1548176548"/>
              </p:ext>
            </p:extLst>
          </p:nvPr>
        </p:nvGraphicFramePr>
        <p:xfrm>
          <a:off x="1598706" y="667270"/>
          <a:ext cx="5229412" cy="6131851"/>
        </p:xfrm>
        <a:graphic>
          <a:graphicData uri="http://schemas.openxmlformats.org/presentationml/2006/ole">
            <mc:AlternateContent xmlns:mc="http://schemas.openxmlformats.org/markup-compatibility/2006">
              <mc:Choice xmlns:v="urn:schemas-microsoft-com:vml" Requires="v">
                <p:oleObj spid="_x0000_s1041" name="Documento" r:id="rId4" imgW="6108700" imgH="7378700" progId="Word.Document.12">
                  <p:link updateAutomatic="1"/>
                </p:oleObj>
              </mc:Choice>
              <mc:Fallback>
                <p:oleObj name="Documento" r:id="rId4" imgW="6108700" imgH="7378700" progId="Word.Document.12">
                  <p:link updateAutomatic="1"/>
                  <p:pic>
                    <p:nvPicPr>
                      <p:cNvPr id="0" name=""/>
                      <p:cNvPicPr/>
                      <p:nvPr/>
                    </p:nvPicPr>
                    <p:blipFill>
                      <a:blip r:embed="rId5"/>
                      <a:stretch>
                        <a:fillRect/>
                      </a:stretch>
                    </p:blipFill>
                    <p:spPr>
                      <a:xfrm>
                        <a:off x="1598706" y="667270"/>
                        <a:ext cx="5229412" cy="6131851"/>
                      </a:xfrm>
                      <a:prstGeom prst="rect">
                        <a:avLst/>
                      </a:prstGeom>
                      <a:solidFill>
                        <a:srgbClr val="FFFFFF"/>
                      </a:solidFill>
                    </p:spPr>
                  </p:pic>
                </p:oleObj>
              </mc:Fallback>
            </mc:AlternateContent>
          </a:graphicData>
        </a:graphic>
      </p:graphicFrame>
      <p:pic>
        <p:nvPicPr>
          <p:cNvPr id="11" name="Imagen 10"/>
          <p:cNvPicPr>
            <a:picLocks noChangeAspect="1"/>
          </p:cNvPicPr>
          <p:nvPr/>
        </p:nvPicPr>
        <p:blipFill>
          <a:blip r:embed="rId6"/>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19070957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ítulo 1"/>
          <p:cNvSpPr>
            <a:spLocks noGrp="1"/>
          </p:cNvSpPr>
          <p:nvPr>
            <p:ph type="title"/>
          </p:nvPr>
        </p:nvSpPr>
        <p:spPr>
          <a:xfrm>
            <a:off x="1770671" y="830812"/>
            <a:ext cx="6148725" cy="805651"/>
          </a:xfrm>
        </p:spPr>
        <p:txBody>
          <a:bodyPr>
            <a:normAutofit/>
          </a:bodyPr>
          <a:lstStyle/>
          <a:p>
            <a:pPr algn="ctr"/>
            <a:r>
              <a:rPr lang="es-CO" sz="4400" dirty="0" smtClean="0">
                <a:solidFill>
                  <a:schemeClr val="accent1">
                    <a:lumMod val="90000"/>
                    <a:lumOff val="10000"/>
                  </a:schemeClr>
                </a:solidFill>
              </a:rPr>
              <a:t>Introducción</a:t>
            </a:r>
            <a:endParaRPr lang="es-CO" sz="4400" dirty="0">
              <a:solidFill>
                <a:schemeClr val="accent1">
                  <a:lumMod val="90000"/>
                  <a:lumOff val="10000"/>
                </a:schemeClr>
              </a:solidFill>
            </a:endParaRPr>
          </a:p>
        </p:txBody>
      </p:sp>
      <p:sp>
        <p:nvSpPr>
          <p:cNvPr id="7" name="Rectángulo 6"/>
          <p:cNvSpPr/>
          <p:nvPr/>
        </p:nvSpPr>
        <p:spPr>
          <a:xfrm>
            <a:off x="301796" y="2148910"/>
            <a:ext cx="8676984" cy="923330"/>
          </a:xfrm>
          <a:prstGeom prst="rect">
            <a:avLst/>
          </a:prstGeom>
        </p:spPr>
        <p:txBody>
          <a:bodyPr wrap="square">
            <a:spAutoFit/>
          </a:bodyPr>
          <a:lstStyle/>
          <a:p>
            <a:pPr algn="just"/>
            <a:r>
              <a:rPr lang="es-ES_tradnl" dirty="0">
                <a:latin typeface="Franklin Gothic Medium"/>
                <a:cs typeface="Franklin Gothic Medium"/>
              </a:rPr>
              <a:t>La tuberculosis continúa siendo  una de las principales enfermedades de interés en salud pública a nivel mundial; según cifras de la OMS en 2014, 9,6 millones de personas enfermaron de tuberculosis y 1,5 millones murieron por esta enfermedad </a:t>
            </a:r>
            <a:r>
              <a:rPr lang="es-ES_tradnl" sz="1200" b="1" dirty="0" smtClean="0">
                <a:latin typeface="Franklin Gothic Medium"/>
                <a:cs typeface="Franklin Gothic Medium"/>
              </a:rPr>
              <a:t>(1)</a:t>
            </a:r>
            <a:endParaRPr lang="es-CO" sz="1200" b="1" dirty="0">
              <a:latin typeface="Franklin Gothic Medium"/>
              <a:cs typeface="Franklin Gothic Medium"/>
            </a:endParaRPr>
          </a:p>
        </p:txBody>
      </p:sp>
      <p:sp>
        <p:nvSpPr>
          <p:cNvPr id="5" name="Rectángulo 4"/>
          <p:cNvSpPr/>
          <p:nvPr/>
        </p:nvSpPr>
        <p:spPr>
          <a:xfrm>
            <a:off x="301795" y="3503073"/>
            <a:ext cx="8676985" cy="923330"/>
          </a:xfrm>
          <a:prstGeom prst="rect">
            <a:avLst/>
          </a:prstGeom>
        </p:spPr>
        <p:txBody>
          <a:bodyPr wrap="square">
            <a:spAutoFit/>
          </a:bodyPr>
          <a:lstStyle/>
          <a:p>
            <a:pPr algn="just"/>
            <a:r>
              <a:rPr lang="es-ES_tradnl" dirty="0">
                <a:latin typeface="Franklin Gothic Medium"/>
                <a:cs typeface="Franklin Gothic Medium"/>
              </a:rPr>
              <a:t>Se cataloga como una de las principales causas de muerte a nivel mundial siendo prevalente en los países subdesarrollados con un 95% de muertes entre los 15 y los 44 años </a:t>
            </a:r>
            <a:r>
              <a:rPr lang="es-ES_tradnl" sz="1200" b="1" dirty="0" smtClean="0">
                <a:latin typeface="Franklin Gothic Medium"/>
                <a:cs typeface="Franklin Gothic Medium"/>
              </a:rPr>
              <a:t>(2)</a:t>
            </a:r>
            <a:endParaRPr lang="es-CO" sz="1200" b="1" dirty="0">
              <a:latin typeface="Franklin Gothic Medium"/>
              <a:cs typeface="Franklin Gothic Medium"/>
            </a:endParaRPr>
          </a:p>
        </p:txBody>
      </p:sp>
      <p:sp>
        <p:nvSpPr>
          <p:cNvPr id="6" name="Rectángulo 5"/>
          <p:cNvSpPr/>
          <p:nvPr/>
        </p:nvSpPr>
        <p:spPr>
          <a:xfrm>
            <a:off x="301795" y="4931044"/>
            <a:ext cx="8481618" cy="646331"/>
          </a:xfrm>
          <a:prstGeom prst="rect">
            <a:avLst/>
          </a:prstGeom>
        </p:spPr>
        <p:txBody>
          <a:bodyPr wrap="square">
            <a:spAutoFit/>
          </a:bodyPr>
          <a:lstStyle/>
          <a:p>
            <a:pPr algn="just"/>
            <a:r>
              <a:rPr lang="es-ES_tradnl" dirty="0">
                <a:latin typeface="Franklin Gothic Medium"/>
                <a:cs typeface="Franklin Gothic Medium"/>
              </a:rPr>
              <a:t>La incidencia mundial para la fecha fue estimada en 128 casos por cada 100.000 habitantes, donde  la mayor proporción se registró en Asia y </a:t>
            </a:r>
            <a:r>
              <a:rPr lang="es-ES_tradnl" dirty="0" smtClean="0">
                <a:latin typeface="Franklin Gothic Medium"/>
                <a:cs typeface="Franklin Gothic Medium"/>
              </a:rPr>
              <a:t>África </a:t>
            </a:r>
            <a:r>
              <a:rPr lang="es-ES_tradnl" sz="1200" b="1" dirty="0" smtClean="0">
                <a:latin typeface="Franklin Gothic Medium"/>
                <a:cs typeface="Franklin Gothic Medium"/>
              </a:rPr>
              <a:t>(2)</a:t>
            </a:r>
            <a:endParaRPr lang="es-CO" sz="1200" b="1" dirty="0">
              <a:latin typeface="Franklin Gothic Medium"/>
              <a:cs typeface="Franklin Gothic Medium"/>
            </a:endParaRPr>
          </a:p>
        </p:txBody>
      </p:sp>
      <p:pic>
        <p:nvPicPr>
          <p:cNvPr id="8" name="Imagen 7"/>
          <p:cNvPicPr>
            <a:picLocks noChangeAspect="1"/>
          </p:cNvPicPr>
          <p:nvPr/>
        </p:nvPicPr>
        <p:blipFill>
          <a:blip r:embed="rId3"/>
          <a:stretch>
            <a:fillRect/>
          </a:stretch>
        </p:blipFill>
        <p:spPr>
          <a:xfrm>
            <a:off x="8329390" y="6051734"/>
            <a:ext cx="649390" cy="806265"/>
          </a:xfrm>
          <a:prstGeom prst="rect">
            <a:avLst/>
          </a:prstGeom>
        </p:spPr>
      </p:pic>
    </p:spTree>
    <p:extLst>
      <p:ext uri="{BB962C8B-B14F-4D97-AF65-F5344CB8AC3E}">
        <p14:creationId xmlns:p14="http://schemas.microsoft.com/office/powerpoint/2010/main" val="405571965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Rectángulo 3"/>
          <p:cNvSpPr/>
          <p:nvPr/>
        </p:nvSpPr>
        <p:spPr>
          <a:xfrm>
            <a:off x="732117" y="906760"/>
            <a:ext cx="7634941"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S" dirty="0">
                <a:latin typeface="Franklin Gothic Medium"/>
                <a:cs typeface="Franklin Gothic Medium"/>
              </a:rPr>
              <a:t>Se realizó el Análisis de los resultados obtenidos, en relación con lo observado en cada servicio, y la teoría y realidad actual de TB en trabajadores de la salud. </a:t>
            </a:r>
            <a:endParaRPr lang="es-ES_tradnl" dirty="0">
              <a:latin typeface="Franklin Gothic Medium"/>
              <a:cs typeface="Franklin Gothic Medium"/>
            </a:endParaRPr>
          </a:p>
        </p:txBody>
      </p:sp>
      <p:sp>
        <p:nvSpPr>
          <p:cNvPr id="5" name="Rectángulo 4"/>
          <p:cNvSpPr/>
          <p:nvPr/>
        </p:nvSpPr>
        <p:spPr>
          <a:xfrm>
            <a:off x="732117" y="2711620"/>
            <a:ext cx="7634941"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dirty="0">
                <a:latin typeface="Franklin Gothic Medium"/>
                <a:cs typeface="Franklin Gothic Medium"/>
              </a:rPr>
              <a:t>Se realizaron intervenciones de educación sobre la tuberculosis al personal cliente interno de enfermería de los servicios mencionados y población en formación, haciendo énfasis en la concientización sobre el riesgo de contagio de tuberculosis en la población asistencial </a:t>
            </a:r>
            <a:endParaRPr lang="es-ES_tradnl" dirty="0">
              <a:latin typeface="Franklin Gothic Medium"/>
              <a:cs typeface="Franklin Gothic Medium"/>
            </a:endParaRPr>
          </a:p>
          <a:p>
            <a:pPr lvl="0" algn="just"/>
            <a:r>
              <a:rPr lang="es-ES" dirty="0" smtClean="0">
                <a:latin typeface="Franklin Gothic Medium"/>
                <a:cs typeface="Franklin Gothic Medium"/>
              </a:rPr>
              <a:t>. </a:t>
            </a:r>
            <a:endParaRPr lang="es-ES_tradnl" dirty="0">
              <a:latin typeface="Franklin Gothic Medium"/>
              <a:cs typeface="Franklin Gothic Medium"/>
            </a:endParaRPr>
          </a:p>
        </p:txBody>
      </p:sp>
      <p:sp>
        <p:nvSpPr>
          <p:cNvPr id="6" name="Rectángulo 5"/>
          <p:cNvSpPr/>
          <p:nvPr/>
        </p:nvSpPr>
        <p:spPr>
          <a:xfrm>
            <a:off x="732117" y="4916971"/>
            <a:ext cx="763494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s-ES" dirty="0">
                <a:latin typeface="Franklin Gothic Medium"/>
                <a:cs typeface="Franklin Gothic Medium"/>
              </a:rPr>
              <a:t>Se plantean propuestas de mejora de acuerdo a los resultados y análisis realizado con el fin de ser implementado en el futuro.</a:t>
            </a:r>
            <a:endParaRPr lang="es-ES_tradnl" dirty="0">
              <a:latin typeface="Franklin Gothic Medium"/>
              <a:cs typeface="Franklin Gothic Medium"/>
            </a:endParaRPr>
          </a:p>
        </p:txBody>
      </p:sp>
      <p:sp>
        <p:nvSpPr>
          <p:cNvPr id="7" name="Flecha abajo 6"/>
          <p:cNvSpPr/>
          <p:nvPr/>
        </p:nvSpPr>
        <p:spPr>
          <a:xfrm>
            <a:off x="4040059" y="1830090"/>
            <a:ext cx="357711" cy="71810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 name="Flecha abajo 7"/>
          <p:cNvSpPr/>
          <p:nvPr/>
        </p:nvSpPr>
        <p:spPr>
          <a:xfrm>
            <a:off x="4040059" y="4198870"/>
            <a:ext cx="357711" cy="71810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10" name="Imagen 9"/>
          <p:cNvPicPr>
            <a:picLocks noChangeAspect="1"/>
          </p:cNvPicPr>
          <p:nvPr/>
        </p:nvPicPr>
        <p:blipFill>
          <a:blip r:embed="rId3"/>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42770500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Imagen 5" descr="Macintosh HD:Users:angelicabossa:Desktop:IMG_20160505_105238.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75739" y="532457"/>
            <a:ext cx="2743200" cy="3543300"/>
          </a:xfrm>
          <a:prstGeom prst="rect">
            <a:avLst/>
          </a:prstGeom>
          <a:noFill/>
          <a:ln>
            <a:noFill/>
          </a:ln>
          <a:extLst>
            <a:ext uri="{FAA26D3D-D897-4be2-8F04-BA451C77F1D7}">
              <ma14:placeholderFlag xmlns:ma14="http://schemas.microsoft.com/office/mac/drawingml/2011/main"/>
            </a:ext>
          </a:extLst>
        </p:spPr>
      </p:pic>
      <p:pic>
        <p:nvPicPr>
          <p:cNvPr id="7" name="Imagen 6" descr="Macintosh HD:Users:angelicabossa:Desktop:IMG_20160505_103711.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28800" y="532457"/>
            <a:ext cx="2743200" cy="3543300"/>
          </a:xfrm>
          <a:prstGeom prst="rect">
            <a:avLst/>
          </a:prstGeom>
          <a:noFill/>
          <a:ln>
            <a:noFill/>
          </a:ln>
          <a:extLst>
            <a:ext uri="{FAA26D3D-D897-4be2-8F04-BA451C77F1D7}">
              <ma14:placeholderFlag xmlns:ma14="http://schemas.microsoft.com/office/mac/drawingml/2011/main"/>
            </a:ext>
          </a:extLst>
        </p:spPr>
      </p:pic>
      <p:pic>
        <p:nvPicPr>
          <p:cNvPr id="8" name="Imagen 7" descr="Macintosh HD:Users:angelicabossa:Desktop:IMG_20160505_112652.jpg"/>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4890" y="2953998"/>
            <a:ext cx="2777490" cy="3709670"/>
          </a:xfrm>
          <a:prstGeom prst="rect">
            <a:avLst/>
          </a:prstGeom>
          <a:noFill/>
          <a:ln>
            <a:noFill/>
          </a:ln>
          <a:extLst>
            <a:ext uri="{FAA26D3D-D897-4be2-8F04-BA451C77F1D7}">
              <ma14:placeholderFlag xmlns:ma14="http://schemas.microsoft.com/office/mac/drawingml/2011/main"/>
            </a:ext>
          </a:extLst>
        </p:spPr>
      </p:pic>
      <p:pic>
        <p:nvPicPr>
          <p:cNvPr id="9" name="Imagen 8" descr="Macintosh HD:Users:angelicabossa:Desktop:IMG_20160505_110352.jpg"/>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79565" y="2618737"/>
            <a:ext cx="3116059" cy="4044931"/>
          </a:xfrm>
          <a:prstGeom prst="rect">
            <a:avLst/>
          </a:prstGeom>
          <a:noFill/>
          <a:ln>
            <a:noFill/>
          </a:ln>
          <a:extLst>
            <a:ext uri="{FAA26D3D-D897-4be2-8F04-BA451C77F1D7}">
              <ma14:placeholderFlag xmlns:ma14="http://schemas.microsoft.com/office/mac/drawingml/2011/main"/>
            </a:ext>
          </a:extLst>
        </p:spPr>
      </p:pic>
      <p:pic>
        <p:nvPicPr>
          <p:cNvPr id="10" name="Imagen 9"/>
          <p:cNvPicPr>
            <a:picLocks noChangeAspect="1"/>
          </p:cNvPicPr>
          <p:nvPr/>
        </p:nvPicPr>
        <p:blipFill>
          <a:blip r:embed="rId7"/>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3136119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ítulo 1"/>
          <p:cNvSpPr>
            <a:spLocks noGrp="1"/>
          </p:cNvSpPr>
          <p:nvPr>
            <p:ph type="title"/>
          </p:nvPr>
        </p:nvSpPr>
        <p:spPr>
          <a:xfrm>
            <a:off x="1643529" y="612586"/>
            <a:ext cx="6781800" cy="673847"/>
          </a:xfrm>
        </p:spPr>
        <p:txBody>
          <a:bodyPr>
            <a:normAutofit/>
          </a:bodyPr>
          <a:lstStyle/>
          <a:p>
            <a:pPr algn="ctr"/>
            <a:r>
              <a:rPr lang="es-CO" sz="3600" dirty="0" smtClean="0">
                <a:solidFill>
                  <a:schemeClr val="accent1"/>
                </a:solidFill>
              </a:rPr>
              <a:t>RESULTADOS Y ANÁLISIS</a:t>
            </a:r>
            <a:endParaRPr lang="es-CO" sz="3600" dirty="0">
              <a:solidFill>
                <a:schemeClr val="accent1"/>
              </a:solidFill>
            </a:endParaRPr>
          </a:p>
        </p:txBody>
      </p:sp>
      <p:pic>
        <p:nvPicPr>
          <p:cNvPr id="5" name="Imagen 4"/>
          <p:cNvPicPr/>
          <p:nvPr/>
        </p:nvPicPr>
        <p:blipFill>
          <a:blip r:embed="rId3" cstate="email">
            <a:extLst>
              <a:ext uri="{28A0092B-C50C-407E-A947-70E740481C1C}">
                <a14:useLocalDpi xmlns:a14="http://schemas.microsoft.com/office/drawing/2010/main" val="0"/>
              </a:ext>
            </a:extLst>
          </a:blip>
          <a:stretch>
            <a:fillRect/>
          </a:stretch>
        </p:blipFill>
        <p:spPr>
          <a:xfrm>
            <a:off x="736850" y="2007027"/>
            <a:ext cx="7303167" cy="4217897"/>
          </a:xfrm>
          <a:prstGeom prst="rect">
            <a:avLst/>
          </a:prstGeom>
        </p:spPr>
      </p:pic>
      <p:pic>
        <p:nvPicPr>
          <p:cNvPr id="6" name="Imagen 5"/>
          <p:cNvPicPr>
            <a:picLocks noChangeAspect="1"/>
          </p:cNvPicPr>
          <p:nvPr/>
        </p:nvPicPr>
        <p:blipFill>
          <a:blip r:embed="rId4"/>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3870467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ítulo 1"/>
          <p:cNvSpPr>
            <a:spLocks noGrp="1"/>
          </p:cNvSpPr>
          <p:nvPr>
            <p:ph type="title"/>
          </p:nvPr>
        </p:nvSpPr>
        <p:spPr>
          <a:xfrm>
            <a:off x="2696560" y="69025"/>
            <a:ext cx="3392796" cy="306633"/>
          </a:xfrm>
        </p:spPr>
        <p:txBody>
          <a:bodyPr>
            <a:normAutofit fontScale="90000"/>
          </a:bodyPr>
          <a:lstStyle/>
          <a:p>
            <a:pPr algn="ctr"/>
            <a:r>
              <a:rPr lang="es-CO"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RESULTADOS Y ANÁLISIS</a:t>
            </a:r>
            <a:endParaRPr lang="es-CO"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5" name="Imagen 4"/>
          <p:cNvPicPr>
            <a:picLocks noChangeAspect="1"/>
          </p:cNvPicPr>
          <p:nvPr/>
        </p:nvPicPr>
        <p:blipFill>
          <a:blip r:embed="rId3"/>
          <a:stretch>
            <a:fillRect/>
          </a:stretch>
        </p:blipFill>
        <p:spPr>
          <a:xfrm>
            <a:off x="8329390" y="6069375"/>
            <a:ext cx="649390" cy="806265"/>
          </a:xfrm>
          <a:prstGeom prst="rect">
            <a:avLst/>
          </a:prstGeom>
        </p:spPr>
      </p:pic>
      <p:pic>
        <p:nvPicPr>
          <p:cNvPr id="6" name="Imagen 5"/>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344908" y="1615031"/>
            <a:ext cx="8465941" cy="4782371"/>
          </a:xfrm>
          <a:prstGeom prst="rect">
            <a:avLst/>
          </a:prstGeom>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7380487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ítulo 1"/>
          <p:cNvSpPr>
            <a:spLocks noGrp="1"/>
          </p:cNvSpPr>
          <p:nvPr>
            <p:ph type="title"/>
          </p:nvPr>
        </p:nvSpPr>
        <p:spPr>
          <a:xfrm>
            <a:off x="2696560" y="69025"/>
            <a:ext cx="3392796" cy="306633"/>
          </a:xfrm>
        </p:spPr>
        <p:txBody>
          <a:bodyPr>
            <a:normAutofit fontScale="90000"/>
          </a:bodyPr>
          <a:lstStyle/>
          <a:p>
            <a:pPr algn="ctr"/>
            <a:r>
              <a:rPr lang="es-CO"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RESULTADOS Y ANÁLISIS</a:t>
            </a:r>
            <a:endParaRPr lang="es-CO"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223812629"/>
              </p:ext>
            </p:extLst>
          </p:nvPr>
        </p:nvGraphicFramePr>
        <p:xfrm>
          <a:off x="1714500" y="641026"/>
          <a:ext cx="6159500" cy="952500"/>
        </p:xfrm>
        <a:graphic>
          <a:graphicData uri="http://schemas.openxmlformats.org/presentationml/2006/ole">
            <mc:AlternateContent xmlns:mc="http://schemas.openxmlformats.org/markup-compatibility/2006">
              <mc:Choice xmlns:v="urn:schemas-microsoft-com:vml" Requires="v">
                <p:oleObj spid="_x0000_s3092" name="Documento" r:id="rId4" imgW="6159500" imgH="952500" progId="Word.Document.12">
                  <p:link updateAutomatic="1"/>
                </p:oleObj>
              </mc:Choice>
              <mc:Fallback>
                <p:oleObj name="Documento" r:id="rId4" imgW="6159500" imgH="952500" progId="Word.Document.12">
                  <p:link updateAutomatic="1"/>
                  <p:pic>
                    <p:nvPicPr>
                      <p:cNvPr id="0" name=""/>
                      <p:cNvPicPr/>
                      <p:nvPr/>
                    </p:nvPicPr>
                    <p:blipFill>
                      <a:blip r:embed="rId5"/>
                      <a:stretch>
                        <a:fillRect/>
                      </a:stretch>
                    </p:blipFill>
                    <p:spPr>
                      <a:xfrm>
                        <a:off x="1714500" y="641026"/>
                        <a:ext cx="6159500" cy="952500"/>
                      </a:xfrm>
                      <a:prstGeom prst="rect">
                        <a:avLst/>
                      </a:prstGeom>
                      <a:solidFill>
                        <a:srgbClr val="FFFFFF"/>
                      </a:solidFill>
                    </p:spPr>
                  </p:pic>
                </p:oleObj>
              </mc:Fallback>
            </mc:AlternateContent>
          </a:graphicData>
        </a:graphic>
      </p:graphicFrame>
      <p:sp>
        <p:nvSpPr>
          <p:cNvPr id="9" name="Rectángulo 8"/>
          <p:cNvSpPr/>
          <p:nvPr/>
        </p:nvSpPr>
        <p:spPr>
          <a:xfrm>
            <a:off x="1714500" y="1593526"/>
            <a:ext cx="5838843" cy="646331"/>
          </a:xfrm>
          <a:prstGeom prst="rect">
            <a:avLst/>
          </a:prstGeom>
        </p:spPr>
        <p:txBody>
          <a:bodyPr wrap="square">
            <a:spAutoFit/>
          </a:bodyPr>
          <a:lstStyle/>
          <a:p>
            <a:pPr algn="ctr"/>
            <a:r>
              <a:rPr lang="es-ES_tradnl" b="1" dirty="0">
                <a:latin typeface="Franklin Gothic Medium"/>
                <a:cs typeface="Franklin Gothic Medium"/>
              </a:rPr>
              <a:t>¿CONOCE EL TIPO DE AISLAMIENTO SEGÚN EL TIPO DE TB?</a:t>
            </a:r>
            <a:r>
              <a:rPr lang="es-ES_tradnl" dirty="0">
                <a:latin typeface="Franklin Gothic Medium"/>
                <a:cs typeface="Franklin Gothic Medium"/>
              </a:rPr>
              <a:t> </a:t>
            </a:r>
            <a:endParaRPr lang="es-CO" dirty="0">
              <a:latin typeface="Franklin Gothic Medium"/>
              <a:cs typeface="Franklin Gothic Medium"/>
            </a:endParaRPr>
          </a:p>
        </p:txBody>
      </p:sp>
      <p:pic>
        <p:nvPicPr>
          <p:cNvPr id="8" name="Imagen 7"/>
          <p:cNvPicPr>
            <a:picLocks noChangeAspect="1"/>
          </p:cNvPicPr>
          <p:nvPr/>
        </p:nvPicPr>
        <p:blipFill>
          <a:blip r:embed="rId6"/>
          <a:stretch>
            <a:fillRect/>
          </a:stretch>
        </p:blipFill>
        <p:spPr>
          <a:xfrm>
            <a:off x="8329390" y="6069375"/>
            <a:ext cx="649390" cy="806265"/>
          </a:xfrm>
          <a:prstGeom prst="rect">
            <a:avLst/>
          </a:prstGeom>
        </p:spPr>
      </p:pic>
      <p:graphicFrame>
        <p:nvGraphicFramePr>
          <p:cNvPr id="6" name="Objeto 5"/>
          <p:cNvGraphicFramePr>
            <a:graphicFrameLocks noChangeAspect="1"/>
          </p:cNvGraphicFramePr>
          <p:nvPr>
            <p:extLst>
              <p:ext uri="{D42A27DB-BD31-4B8C-83A1-F6EECF244321}">
                <p14:modId xmlns:p14="http://schemas.microsoft.com/office/powerpoint/2010/main" val="2380399931"/>
              </p:ext>
            </p:extLst>
          </p:nvPr>
        </p:nvGraphicFramePr>
        <p:xfrm>
          <a:off x="601523" y="2239857"/>
          <a:ext cx="7435505" cy="4165600"/>
        </p:xfrm>
        <a:graphic>
          <a:graphicData uri="http://schemas.openxmlformats.org/presentationml/2006/ole">
            <mc:AlternateContent xmlns:mc="http://schemas.openxmlformats.org/markup-compatibility/2006">
              <mc:Choice xmlns:v="urn:schemas-microsoft-com:vml" Requires="v">
                <p:oleObj spid="_x0000_s3093" name="Documento" r:id="rId7" imgW="5715000" imgH="4165600" progId="Word.Document.12">
                  <p:link updateAutomatic="1"/>
                </p:oleObj>
              </mc:Choice>
              <mc:Fallback>
                <p:oleObj name="Documento" r:id="rId7" imgW="5715000" imgH="4165600" progId="Word.Document.12">
                  <p:link updateAutomatic="1"/>
                  <p:pic>
                    <p:nvPicPr>
                      <p:cNvPr id="0" name=""/>
                      <p:cNvPicPr/>
                      <p:nvPr/>
                    </p:nvPicPr>
                    <p:blipFill>
                      <a:blip r:embed="rId8"/>
                      <a:stretch>
                        <a:fillRect/>
                      </a:stretch>
                    </p:blipFill>
                    <p:spPr>
                      <a:xfrm>
                        <a:off x="601523" y="2239857"/>
                        <a:ext cx="7435505" cy="4165600"/>
                      </a:xfrm>
                      <a:prstGeom prst="rect">
                        <a:avLst/>
                      </a:prstGeom>
                    </p:spPr>
                  </p:pic>
                </p:oleObj>
              </mc:Fallback>
            </mc:AlternateContent>
          </a:graphicData>
        </a:graphic>
      </p:graphicFrame>
      <p:pic>
        <p:nvPicPr>
          <p:cNvPr id="10" name="Imagen 9"/>
          <p:cNvPicPr/>
          <p:nvPr/>
        </p:nvPicPr>
        <p:blipFill>
          <a:blip r:embed="rId9" cstate="email">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1714500" y="375658"/>
            <a:ext cx="5309211" cy="3300610"/>
          </a:xfrm>
          <a:prstGeom prst="rect">
            <a:avLst/>
          </a:prstGeom>
          <a:extLst>
            <a:ext uri="{FAA26D3D-D897-4be2-8F04-BA451C77F1D7}">
              <ma14:placeholderFlag xmlns:ma14="http://schemas.microsoft.com/office/mac/drawingml/2011/main"/>
            </a:ext>
          </a:extLst>
        </p:spPr>
      </p:pic>
      <p:pic>
        <p:nvPicPr>
          <p:cNvPr id="12" name="Imagen 11"/>
          <p:cNvPicPr/>
          <p:nvPr/>
        </p:nvPicPr>
        <p:blipFill>
          <a:blip r:embed="rId11" cstate="email">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tretch>
            <a:fillRect/>
          </a:stretch>
        </p:blipFill>
        <p:spPr>
          <a:xfrm>
            <a:off x="1416555" y="3825093"/>
            <a:ext cx="5835151" cy="2847749"/>
          </a:xfrm>
          <a:prstGeom prst="rect">
            <a:avLst/>
          </a:prstGeom>
        </p:spPr>
      </p:pic>
    </p:spTree>
    <p:extLst>
      <p:ext uri="{BB962C8B-B14F-4D97-AF65-F5344CB8AC3E}">
        <p14:creationId xmlns:p14="http://schemas.microsoft.com/office/powerpoint/2010/main" val="4702873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800" decel="100000"/>
                                        <p:tgtEl>
                                          <p:spTgt spid="12"/>
                                        </p:tgtEl>
                                      </p:cBhvr>
                                    </p:animEffect>
                                    <p:anim calcmode="lin" valueType="num">
                                      <p:cBhvr>
                                        <p:cTn id="18" dur="800" decel="100000" fill="hold"/>
                                        <p:tgtEl>
                                          <p:spTgt spid="12"/>
                                        </p:tgtEl>
                                        <p:attrNameLst>
                                          <p:attrName>style.rotation</p:attrName>
                                        </p:attrNameLst>
                                      </p:cBhvr>
                                      <p:tavLst>
                                        <p:tav tm="0">
                                          <p:val>
                                            <p:fltVal val="-90"/>
                                          </p:val>
                                        </p:tav>
                                        <p:tav tm="100000">
                                          <p:val>
                                            <p:fltVal val="0"/>
                                          </p:val>
                                        </p:tav>
                                      </p:tavLst>
                                    </p:anim>
                                    <p:anim calcmode="lin" valueType="num">
                                      <p:cBhvr>
                                        <p:cTn id="19" dur="800" decel="100000" fill="hold"/>
                                        <p:tgtEl>
                                          <p:spTgt spid="12"/>
                                        </p:tgtEl>
                                        <p:attrNameLst>
                                          <p:attrName>ppt_x</p:attrName>
                                        </p:attrNameLst>
                                      </p:cBhvr>
                                      <p:tavLst>
                                        <p:tav tm="0">
                                          <p:val>
                                            <p:strVal val="#ppt_x+0.4"/>
                                          </p:val>
                                        </p:tav>
                                        <p:tav tm="100000">
                                          <p:val>
                                            <p:strVal val="#ppt_x-0.05"/>
                                          </p:val>
                                        </p:tav>
                                      </p:tavLst>
                                    </p:anim>
                                    <p:anim calcmode="lin" valueType="num">
                                      <p:cBhvr>
                                        <p:cTn id="20" dur="800" decel="100000" fill="hold"/>
                                        <p:tgtEl>
                                          <p:spTgt spid="1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ítulo 1"/>
          <p:cNvSpPr>
            <a:spLocks noGrp="1"/>
          </p:cNvSpPr>
          <p:nvPr>
            <p:ph type="title"/>
          </p:nvPr>
        </p:nvSpPr>
        <p:spPr>
          <a:xfrm>
            <a:off x="2696560" y="69025"/>
            <a:ext cx="3392796" cy="306633"/>
          </a:xfrm>
        </p:spPr>
        <p:txBody>
          <a:bodyPr>
            <a:normAutofit fontScale="90000"/>
          </a:bodyPr>
          <a:lstStyle/>
          <a:p>
            <a:pPr algn="ctr"/>
            <a:r>
              <a:rPr lang="es-CO"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RESULTADOS Y ANÁLISIS</a:t>
            </a:r>
            <a:endParaRPr lang="es-CO"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Rectángulo 2"/>
          <p:cNvSpPr/>
          <p:nvPr/>
        </p:nvSpPr>
        <p:spPr>
          <a:xfrm>
            <a:off x="1479274" y="656904"/>
            <a:ext cx="7039273" cy="707886"/>
          </a:xfrm>
          <a:prstGeom prst="rect">
            <a:avLst/>
          </a:prstGeom>
        </p:spPr>
        <p:txBody>
          <a:bodyPr wrap="square">
            <a:spAutoFit/>
          </a:bodyPr>
          <a:lstStyle/>
          <a:p>
            <a:pPr algn="ctr"/>
            <a:r>
              <a:rPr lang="es-ES_tradnl" sz="2000" b="1" dirty="0">
                <a:latin typeface="Franklin Gothic Medium"/>
                <a:cs typeface="Franklin Gothic Medium"/>
              </a:rPr>
              <a:t>¿CONOCE Y APLICA ADECUADAMENTE EL USO DEL TAPABOCAS N95?</a:t>
            </a:r>
            <a:r>
              <a:rPr lang="es-ES_tradnl" sz="2000" dirty="0">
                <a:latin typeface="Franklin Gothic Medium"/>
                <a:cs typeface="Franklin Gothic Medium"/>
              </a:rPr>
              <a:t> </a:t>
            </a:r>
            <a:endParaRPr lang="es-CO" sz="2000" dirty="0">
              <a:latin typeface="Franklin Gothic Medium"/>
              <a:cs typeface="Franklin Gothic Medium"/>
            </a:endParaRPr>
          </a:p>
        </p:txBody>
      </p:sp>
      <p:pic>
        <p:nvPicPr>
          <p:cNvPr id="9" name="Imagen 8"/>
          <p:cNvPicPr>
            <a:picLocks noChangeAspect="1"/>
          </p:cNvPicPr>
          <p:nvPr/>
        </p:nvPicPr>
        <p:blipFill>
          <a:blip r:embed="rId4"/>
          <a:stretch>
            <a:fillRect/>
          </a:stretch>
        </p:blipFill>
        <p:spPr>
          <a:xfrm>
            <a:off x="8329390" y="6087016"/>
            <a:ext cx="649390" cy="806265"/>
          </a:xfrm>
          <a:prstGeom prst="rect">
            <a:avLst/>
          </a:prstGeom>
        </p:spPr>
      </p:pic>
      <p:graphicFrame>
        <p:nvGraphicFramePr>
          <p:cNvPr id="5" name="Objeto 4"/>
          <p:cNvGraphicFramePr>
            <a:graphicFrameLocks noChangeAspect="1"/>
          </p:cNvGraphicFramePr>
          <p:nvPr>
            <p:extLst>
              <p:ext uri="{D42A27DB-BD31-4B8C-83A1-F6EECF244321}">
                <p14:modId xmlns:p14="http://schemas.microsoft.com/office/powerpoint/2010/main" val="229014183"/>
              </p:ext>
            </p:extLst>
          </p:nvPr>
        </p:nvGraphicFramePr>
        <p:xfrm>
          <a:off x="713254" y="1729701"/>
          <a:ext cx="7981461" cy="4531266"/>
        </p:xfrm>
        <a:graphic>
          <a:graphicData uri="http://schemas.openxmlformats.org/presentationml/2006/ole">
            <mc:AlternateContent xmlns:mc="http://schemas.openxmlformats.org/markup-compatibility/2006">
              <mc:Choice xmlns:v="urn:schemas-microsoft-com:vml" Requires="v">
                <p:oleObj spid="_x0000_s5122" name="Documento" r:id="rId5" imgW="5715000" imgH="3746500" progId="Word.Document.12">
                  <p:link updateAutomatic="1"/>
                </p:oleObj>
              </mc:Choice>
              <mc:Fallback>
                <p:oleObj name="Documento" r:id="rId5" imgW="5715000" imgH="3746500" progId="Word.Document.12">
                  <p:link updateAutomatic="1"/>
                  <p:pic>
                    <p:nvPicPr>
                      <p:cNvPr id="0" name=""/>
                      <p:cNvPicPr/>
                      <p:nvPr/>
                    </p:nvPicPr>
                    <p:blipFill>
                      <a:blip r:embed="rId6"/>
                      <a:stretch>
                        <a:fillRect/>
                      </a:stretch>
                    </p:blipFill>
                    <p:spPr>
                      <a:xfrm>
                        <a:off x="713254" y="1729701"/>
                        <a:ext cx="7981461" cy="4531266"/>
                      </a:xfrm>
                      <a:prstGeom prst="rect">
                        <a:avLst/>
                      </a:prstGeom>
                    </p:spPr>
                  </p:pic>
                </p:oleObj>
              </mc:Fallback>
            </mc:AlternateContent>
          </a:graphicData>
        </a:graphic>
      </p:graphicFrame>
      <p:pic>
        <p:nvPicPr>
          <p:cNvPr id="7" name="Imagen 6"/>
          <p:cNvPicPr/>
          <p:nvPr/>
        </p:nvPicPr>
        <p:blipFill>
          <a:blip r:embed="rId7" cstate="email">
            <a:extLst>
              <a:ext uri="{28A0092B-C50C-407E-A947-70E740481C1C}">
                <a14:useLocalDpi xmlns:a14="http://schemas.microsoft.com/office/drawing/2010/main" val="0"/>
              </a:ext>
            </a:extLst>
          </a:blip>
          <a:stretch>
            <a:fillRect/>
          </a:stretch>
        </p:blipFill>
        <p:spPr>
          <a:xfrm>
            <a:off x="713254" y="375658"/>
            <a:ext cx="6840427" cy="3619768"/>
          </a:xfrm>
          <a:prstGeom prst="rect">
            <a:avLst/>
          </a:prstGeom>
          <a:extLst>
            <a:ext uri="{FAA26D3D-D897-4be2-8F04-BA451C77F1D7}">
              <ma14:placeholderFlag xmlns:ma14="http://schemas.microsoft.com/office/mac/drawingml/2011/main"/>
            </a:ext>
          </a:extLst>
        </p:spPr>
      </p:pic>
      <p:pic>
        <p:nvPicPr>
          <p:cNvPr id="8" name="Imagen 7"/>
          <p:cNvPicPr/>
          <p:nvPr/>
        </p:nvPicPr>
        <p:blipFill>
          <a:blip r:embed="rId8" cstate="email">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tretch>
            <a:fillRect/>
          </a:stretch>
        </p:blipFill>
        <p:spPr>
          <a:xfrm>
            <a:off x="713254" y="4144463"/>
            <a:ext cx="7118769" cy="2748818"/>
          </a:xfrm>
          <a:prstGeom prst="rect">
            <a:avLst/>
          </a:prstGeom>
        </p:spPr>
      </p:pic>
    </p:spTree>
    <p:extLst>
      <p:ext uri="{BB962C8B-B14F-4D97-AF65-F5344CB8AC3E}">
        <p14:creationId xmlns:p14="http://schemas.microsoft.com/office/powerpoint/2010/main" val="47028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ítulo 1"/>
          <p:cNvSpPr>
            <a:spLocks noGrp="1"/>
          </p:cNvSpPr>
          <p:nvPr>
            <p:ph type="title"/>
          </p:nvPr>
        </p:nvSpPr>
        <p:spPr>
          <a:xfrm>
            <a:off x="2696560" y="69025"/>
            <a:ext cx="3392796" cy="306633"/>
          </a:xfrm>
        </p:spPr>
        <p:txBody>
          <a:bodyPr>
            <a:normAutofit fontScale="90000"/>
          </a:bodyPr>
          <a:lstStyle/>
          <a:p>
            <a:pPr algn="ctr"/>
            <a:r>
              <a:rPr lang="es-CO"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RESULTADOS Y ANÁLISIS</a:t>
            </a:r>
            <a:endParaRPr lang="es-CO"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Rectángulo 2"/>
          <p:cNvSpPr/>
          <p:nvPr/>
        </p:nvSpPr>
        <p:spPr>
          <a:xfrm>
            <a:off x="2489809" y="879288"/>
            <a:ext cx="5599867" cy="461665"/>
          </a:xfrm>
          <a:prstGeom prst="rect">
            <a:avLst/>
          </a:prstGeom>
        </p:spPr>
        <p:txBody>
          <a:bodyPr wrap="square">
            <a:spAutoFit/>
          </a:bodyPr>
          <a:lstStyle/>
          <a:p>
            <a:r>
              <a:rPr lang="es-ES_tradnl" sz="2400" b="1" dirty="0">
                <a:latin typeface="Franklin Gothic Medium"/>
                <a:cs typeface="Franklin Gothic Medium"/>
              </a:rPr>
              <a:t>¿CONOCE Y SE HA REALIZADO LA PPD ?</a:t>
            </a:r>
            <a:r>
              <a:rPr lang="es-ES_tradnl" sz="2400" dirty="0">
                <a:latin typeface="Franklin Gothic Medium"/>
                <a:cs typeface="Franklin Gothic Medium"/>
              </a:rPr>
              <a:t> </a:t>
            </a:r>
            <a:endParaRPr lang="es-CO" sz="2400" dirty="0">
              <a:latin typeface="Franklin Gothic Medium"/>
              <a:cs typeface="Franklin Gothic Medium"/>
            </a:endParaRPr>
          </a:p>
        </p:txBody>
      </p:sp>
      <p:pic>
        <p:nvPicPr>
          <p:cNvPr id="10" name="Imagen 9"/>
          <p:cNvPicPr>
            <a:picLocks noChangeAspect="1"/>
          </p:cNvPicPr>
          <p:nvPr/>
        </p:nvPicPr>
        <p:blipFill>
          <a:blip r:embed="rId4"/>
          <a:stretch>
            <a:fillRect/>
          </a:stretch>
        </p:blipFill>
        <p:spPr>
          <a:xfrm>
            <a:off x="8329390" y="6069375"/>
            <a:ext cx="649390" cy="806265"/>
          </a:xfrm>
          <a:prstGeom prst="rect">
            <a:avLst/>
          </a:prstGeom>
        </p:spPr>
      </p:pic>
      <p:graphicFrame>
        <p:nvGraphicFramePr>
          <p:cNvPr id="5" name="Objeto 4"/>
          <p:cNvGraphicFramePr>
            <a:graphicFrameLocks noChangeAspect="1"/>
          </p:cNvGraphicFramePr>
          <p:nvPr>
            <p:extLst>
              <p:ext uri="{D42A27DB-BD31-4B8C-83A1-F6EECF244321}">
                <p14:modId xmlns:p14="http://schemas.microsoft.com/office/powerpoint/2010/main" val="2716311126"/>
              </p:ext>
            </p:extLst>
          </p:nvPr>
        </p:nvGraphicFramePr>
        <p:xfrm>
          <a:off x="504497" y="1670355"/>
          <a:ext cx="8329390" cy="4904975"/>
        </p:xfrm>
        <a:graphic>
          <a:graphicData uri="http://schemas.openxmlformats.org/presentationml/2006/ole">
            <mc:AlternateContent xmlns:mc="http://schemas.openxmlformats.org/markup-compatibility/2006">
              <mc:Choice xmlns:v="urn:schemas-microsoft-com:vml" Requires="v">
                <p:oleObj spid="_x0000_s6146" name="Documento" r:id="rId5" imgW="5715000" imgH="4178300" progId="Word.Document.12">
                  <p:link updateAutomatic="1"/>
                </p:oleObj>
              </mc:Choice>
              <mc:Fallback>
                <p:oleObj name="Documento" r:id="rId5" imgW="5715000" imgH="4178300" progId="Word.Document.12">
                  <p:link updateAutomatic="1"/>
                  <p:pic>
                    <p:nvPicPr>
                      <p:cNvPr id="0" name=""/>
                      <p:cNvPicPr/>
                      <p:nvPr/>
                    </p:nvPicPr>
                    <p:blipFill>
                      <a:blip r:embed="rId6"/>
                      <a:stretch>
                        <a:fillRect/>
                      </a:stretch>
                    </p:blipFill>
                    <p:spPr>
                      <a:xfrm>
                        <a:off x="504497" y="1670355"/>
                        <a:ext cx="8329390" cy="4904975"/>
                      </a:xfrm>
                      <a:prstGeom prst="rect">
                        <a:avLst/>
                      </a:prstGeom>
                    </p:spPr>
                  </p:pic>
                </p:oleObj>
              </mc:Fallback>
            </mc:AlternateContent>
          </a:graphicData>
        </a:graphic>
      </p:graphicFrame>
      <p:pic>
        <p:nvPicPr>
          <p:cNvPr id="7" name="Imagen 6"/>
          <p:cNvPicPr/>
          <p:nvPr/>
        </p:nvPicPr>
        <p:blipFill>
          <a:blip r:embed="rId7" cstate="email">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tretch>
            <a:fillRect/>
          </a:stretch>
        </p:blipFill>
        <p:spPr>
          <a:xfrm>
            <a:off x="1061182" y="375658"/>
            <a:ext cx="6319854" cy="3204079"/>
          </a:xfrm>
          <a:prstGeom prst="rect">
            <a:avLst/>
          </a:prstGeom>
          <a:extLst>
            <a:ext uri="{FAA26D3D-D897-4be2-8F04-BA451C77F1D7}">
              <ma14:placeholderFlag xmlns:ma14="http://schemas.microsoft.com/office/mac/drawingml/2011/main"/>
            </a:ext>
          </a:extLst>
        </p:spPr>
      </p:pic>
      <p:pic>
        <p:nvPicPr>
          <p:cNvPr id="8" name="Imagen 7"/>
          <p:cNvPicPr/>
          <p:nvPr/>
        </p:nvPicPr>
        <p:blipFill>
          <a:blip r:embed="rId9" cstate="email">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1120875" y="3579737"/>
            <a:ext cx="6260161" cy="3446983"/>
          </a:xfrm>
          <a:prstGeom prst="rect">
            <a:avLst/>
          </a:prstGeom>
        </p:spPr>
      </p:pic>
      <p:pic>
        <p:nvPicPr>
          <p:cNvPr id="9" name="Imagen 8"/>
          <p:cNvPicPr/>
          <p:nvPr/>
        </p:nvPicPr>
        <p:blipFill>
          <a:blip r:embed="rId11" cstate="email">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tretch>
            <a:fillRect/>
          </a:stretch>
        </p:blipFill>
        <p:spPr>
          <a:xfrm>
            <a:off x="504497" y="1670355"/>
            <a:ext cx="7263098" cy="3894799"/>
          </a:xfrm>
          <a:prstGeom prst="rect">
            <a:avLst/>
          </a:prstGeom>
        </p:spPr>
      </p:pic>
    </p:spTree>
    <p:extLst>
      <p:ext uri="{BB962C8B-B14F-4D97-AF65-F5344CB8AC3E}">
        <p14:creationId xmlns:p14="http://schemas.microsoft.com/office/powerpoint/2010/main" val="47028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ítulo 2"/>
          <p:cNvSpPr>
            <a:spLocks noGrp="1"/>
          </p:cNvSpPr>
          <p:nvPr>
            <p:ph type="title"/>
          </p:nvPr>
        </p:nvSpPr>
        <p:spPr>
          <a:xfrm>
            <a:off x="1671305" y="375658"/>
            <a:ext cx="6781800" cy="856711"/>
          </a:xfrm>
        </p:spPr>
        <p:txBody>
          <a:bodyPr>
            <a:normAutofit/>
          </a:bodyPr>
          <a:lstStyle/>
          <a:p>
            <a:pPr algn="ctr"/>
            <a:r>
              <a:rPr lang="es-CO" sz="4000" dirty="0" smtClean="0">
                <a:solidFill>
                  <a:schemeClr val="accent1"/>
                </a:solidFill>
              </a:rPr>
              <a:t>Intervención Específica </a:t>
            </a:r>
            <a:endParaRPr lang="es-CO" sz="4000" dirty="0">
              <a:solidFill>
                <a:schemeClr val="accent1"/>
              </a:solidFill>
            </a:endParaRPr>
          </a:p>
        </p:txBody>
      </p:sp>
      <p:sp>
        <p:nvSpPr>
          <p:cNvPr id="5" name="Rectángulo 4"/>
          <p:cNvSpPr/>
          <p:nvPr/>
        </p:nvSpPr>
        <p:spPr>
          <a:xfrm>
            <a:off x="2022419" y="1446801"/>
            <a:ext cx="6728562" cy="1200329"/>
          </a:xfrm>
          <a:prstGeom prst="rect">
            <a:avLst/>
          </a:prstGeom>
        </p:spPr>
        <p:txBody>
          <a:bodyPr wrap="square">
            <a:spAutoFit/>
          </a:bodyPr>
          <a:lstStyle/>
          <a:p>
            <a:pPr algn="just"/>
            <a:r>
              <a:rPr lang="es-ES" dirty="0">
                <a:latin typeface="Franklin Gothic Medium"/>
                <a:cs typeface="Franklin Gothic Medium"/>
              </a:rPr>
              <a:t>5 intervenciones de educación con el 69,9% de la población (21,1% estudiantes de enfermería, 11,1% médicos internos, enfermeras 6 y 3 piso 16,6%, auxiliares de enfermería 6 y 3 piso 21,1%)</a:t>
            </a:r>
            <a:r>
              <a:rPr lang="es-ES_tradnl" dirty="0">
                <a:latin typeface="Franklin Gothic Medium"/>
                <a:cs typeface="Franklin Gothic Medium"/>
              </a:rPr>
              <a:t> </a:t>
            </a:r>
            <a:endParaRPr lang="es-CO" dirty="0">
              <a:latin typeface="Franklin Gothic Medium"/>
              <a:cs typeface="Franklin Gothic Medium"/>
            </a:endParaRPr>
          </a:p>
        </p:txBody>
      </p:sp>
      <p:pic>
        <p:nvPicPr>
          <p:cNvPr id="7" name="Imagen 6"/>
          <p:cNvPicPr/>
          <p:nvPr/>
        </p:nvPicPr>
        <p:blipFill>
          <a:blip r:embed="rId3" cstate="email">
            <a:extLst>
              <a:ext uri="{28A0092B-C50C-407E-A947-70E740481C1C}">
                <a14:useLocalDpi xmlns:a14="http://schemas.microsoft.com/office/drawing/2010/main" val="0"/>
              </a:ext>
            </a:extLst>
          </a:blip>
          <a:stretch>
            <a:fillRect/>
          </a:stretch>
        </p:blipFill>
        <p:spPr>
          <a:xfrm>
            <a:off x="215543" y="2850969"/>
            <a:ext cx="4229100" cy="3058815"/>
          </a:xfrm>
          <a:prstGeom prst="rect">
            <a:avLst/>
          </a:prstGeom>
          <a:extLst>
            <a:ext uri="{FAA26D3D-D897-4be2-8F04-BA451C77F1D7}">
              <ma14:placeholderFlag xmlns:ma14="http://schemas.microsoft.com/office/mac/drawingml/2011/main"/>
            </a:ext>
          </a:extLst>
        </p:spPr>
      </p:pic>
      <p:pic>
        <p:nvPicPr>
          <p:cNvPr id="8" name="Imagen 7"/>
          <p:cNvPicPr/>
          <p:nvPr/>
        </p:nvPicPr>
        <p:blipFill>
          <a:blip r:embed="rId4" cstate="email">
            <a:extLst>
              <a:ext uri="{28A0092B-C50C-407E-A947-70E740481C1C}">
                <a14:useLocalDpi xmlns:a14="http://schemas.microsoft.com/office/drawing/2010/main" val="0"/>
              </a:ext>
            </a:extLst>
          </a:blip>
          <a:stretch>
            <a:fillRect/>
          </a:stretch>
        </p:blipFill>
        <p:spPr>
          <a:xfrm>
            <a:off x="4632775" y="2850969"/>
            <a:ext cx="4392619" cy="3058815"/>
          </a:xfrm>
          <a:prstGeom prst="rect">
            <a:avLst/>
          </a:prstGeom>
          <a:extLst>
            <a:ext uri="{FAA26D3D-D897-4be2-8F04-BA451C77F1D7}">
              <ma14:placeholderFlag xmlns:ma14="http://schemas.microsoft.com/office/mac/drawingml/2011/main"/>
            </a:ext>
          </a:extLst>
        </p:spPr>
      </p:pic>
      <p:pic>
        <p:nvPicPr>
          <p:cNvPr id="9" name="Imagen 8"/>
          <p:cNvPicPr>
            <a:picLocks noChangeAspect="1"/>
          </p:cNvPicPr>
          <p:nvPr/>
        </p:nvPicPr>
        <p:blipFill>
          <a:blip r:embed="rId5"/>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4702873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
                                        <p:tgtEl>
                                          <p:spTgt spid="8"/>
                                        </p:tgtEl>
                                      </p:cBhvr>
                                    </p:animEffect>
                                    <p:anim calcmode="lin" valueType="num">
                                      <p:cBhvr>
                                        <p:cTn id="14" dur="400" fill="hold"/>
                                        <p:tgtEl>
                                          <p:spTgt spid="8"/>
                                        </p:tgtEl>
                                        <p:attrNameLst>
                                          <p:attrName>ppt_x</p:attrName>
                                        </p:attrNameLst>
                                      </p:cBhvr>
                                      <p:tavLst>
                                        <p:tav tm="0">
                                          <p:val>
                                            <p:strVal val="#ppt_x"/>
                                          </p:val>
                                        </p:tav>
                                        <p:tav tm="100000">
                                          <p:val>
                                            <p:strVal val="#ppt_x"/>
                                          </p:val>
                                        </p:tav>
                                      </p:tavLst>
                                    </p:anim>
                                    <p:anim calcmode="lin" valueType="num">
                                      <p:cBhvr>
                                        <p:cTn id="15" dur="400" fill="hold"/>
                                        <p:tgtEl>
                                          <p:spTgt spid="8"/>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ítulo 2"/>
          <p:cNvSpPr>
            <a:spLocks noGrp="1"/>
          </p:cNvSpPr>
          <p:nvPr>
            <p:ph type="title"/>
          </p:nvPr>
        </p:nvSpPr>
        <p:spPr>
          <a:xfrm>
            <a:off x="1828081" y="689916"/>
            <a:ext cx="6781800" cy="1091910"/>
          </a:xfrm>
        </p:spPr>
        <p:txBody>
          <a:bodyPr>
            <a:normAutofit/>
          </a:bodyPr>
          <a:lstStyle/>
          <a:p>
            <a:pPr algn="ctr"/>
            <a:r>
              <a:rPr lang="es-CO" sz="3200" dirty="0" smtClean="0">
                <a:solidFill>
                  <a:srgbClr val="031E44"/>
                </a:solidFill>
              </a:rPr>
              <a:t>Recomendaciones- Proceso de Continuación</a:t>
            </a:r>
            <a:endParaRPr lang="es-CO" sz="3200" dirty="0">
              <a:solidFill>
                <a:srgbClr val="031E44"/>
              </a:solidFill>
            </a:endParaRPr>
          </a:p>
        </p:txBody>
      </p:sp>
      <p:sp>
        <p:nvSpPr>
          <p:cNvPr id="5" name="Rectángulo 4"/>
          <p:cNvSpPr/>
          <p:nvPr/>
        </p:nvSpPr>
        <p:spPr>
          <a:xfrm>
            <a:off x="441816" y="2358477"/>
            <a:ext cx="8485538" cy="1754327"/>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S" dirty="0">
                <a:latin typeface="Franklin Gothic Medium"/>
                <a:cs typeface="Franklin Gothic Medium"/>
              </a:rPr>
              <a:t>Generar un recurso virtual (presentación, video, infografía etc.) sobre la tuberculosis y los aspectos más importantes del manejo de estos pacientes relacionados con las conductas de prevención y protección para los trabajadores de la salud, que se pueda incluir en los procesos de inducciones virtuales para la población en formación y las re inducciones virtuales para el  cliente interno (procesos que son obligatorios para las dos poblaciones mencionadas).  </a:t>
            </a:r>
            <a:endParaRPr lang="es-ES_tradnl" dirty="0">
              <a:latin typeface="Franklin Gothic Medium"/>
              <a:cs typeface="Franklin Gothic Medium"/>
            </a:endParaRPr>
          </a:p>
        </p:txBody>
      </p:sp>
      <p:sp>
        <p:nvSpPr>
          <p:cNvPr id="6" name="Rectángulo 5"/>
          <p:cNvSpPr/>
          <p:nvPr/>
        </p:nvSpPr>
        <p:spPr>
          <a:xfrm>
            <a:off x="441816" y="5014630"/>
            <a:ext cx="8514052" cy="1200329"/>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S" dirty="0">
                <a:latin typeface="Franklin Gothic Medium"/>
                <a:cs typeface="Franklin Gothic Medium"/>
              </a:rPr>
              <a:t>Actualizar y promocionar el ingreso a  la página del programa de tuberculosis, donde se aclaren aspectos del manejo del paciente con TB y se incluyan mensajes llamativos e información sobre acciones preventivas en trabajadores de la salud como la realización de la PPD y uso correcto del tapabocas N95. </a:t>
            </a:r>
            <a:endParaRPr lang="es-ES_tradnl" dirty="0">
              <a:latin typeface="Franklin Gothic Medium"/>
              <a:cs typeface="Franklin Gothic Medium"/>
            </a:endParaRPr>
          </a:p>
        </p:txBody>
      </p:sp>
      <p:pic>
        <p:nvPicPr>
          <p:cNvPr id="7" name="Imagen 6"/>
          <p:cNvPicPr>
            <a:picLocks noChangeAspect="1"/>
          </p:cNvPicPr>
          <p:nvPr/>
        </p:nvPicPr>
        <p:blipFill>
          <a:blip r:embed="rId3"/>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37767257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ítulo 2"/>
          <p:cNvSpPr>
            <a:spLocks noGrp="1"/>
          </p:cNvSpPr>
          <p:nvPr>
            <p:ph type="title"/>
          </p:nvPr>
        </p:nvSpPr>
        <p:spPr>
          <a:xfrm>
            <a:off x="2132162" y="473567"/>
            <a:ext cx="5129439" cy="620853"/>
          </a:xfrm>
        </p:spPr>
        <p:txBody>
          <a:bodyPr>
            <a:normAutofit fontScale="90000"/>
          </a:bodyPr>
          <a:lstStyle/>
          <a:p>
            <a:pPr algn="ctr"/>
            <a:r>
              <a:rPr lang="es-CO" sz="4400" dirty="0" smtClean="0">
                <a:solidFill>
                  <a:srgbClr val="031E44"/>
                </a:solidFill>
              </a:rPr>
              <a:t>Conclusiones       </a:t>
            </a:r>
            <a:endParaRPr lang="es-CO" sz="4400" dirty="0">
              <a:solidFill>
                <a:srgbClr val="031E44"/>
              </a:solidFill>
            </a:endParaRPr>
          </a:p>
        </p:txBody>
      </p:sp>
      <p:sp>
        <p:nvSpPr>
          <p:cNvPr id="5" name="Rectángulo 4"/>
          <p:cNvSpPr/>
          <p:nvPr/>
        </p:nvSpPr>
        <p:spPr>
          <a:xfrm>
            <a:off x="438975" y="1412443"/>
            <a:ext cx="8371875"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S" dirty="0">
                <a:latin typeface="Franklin Gothic Medium"/>
                <a:cs typeface="Franklin Gothic Medium"/>
              </a:rPr>
              <a:t>Los trabajadores de la salud no tiene un manejo 100% claro de la tuberculosis, destacándose la falta de conocimiento frente a las 3 formas de presentación de la tuberculosis y su respectiva vía de transmisión siendo este un factor determinante para poder establecer el aislamiento adecuado y así disminuir el riesgo de contagio a la población asistencial</a:t>
            </a:r>
            <a:endParaRPr lang="es-ES_tradnl" dirty="0">
              <a:latin typeface="Franklin Gothic Medium"/>
              <a:cs typeface="Franklin Gothic Medium"/>
            </a:endParaRPr>
          </a:p>
        </p:txBody>
      </p:sp>
      <p:sp>
        <p:nvSpPr>
          <p:cNvPr id="6" name="Rectángulo 5"/>
          <p:cNvSpPr/>
          <p:nvPr/>
        </p:nvSpPr>
        <p:spPr>
          <a:xfrm>
            <a:off x="329231" y="3309712"/>
            <a:ext cx="8481619"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S" dirty="0">
                <a:latin typeface="Franklin Gothic Medium"/>
                <a:cs typeface="Franklin Gothic Medium"/>
              </a:rPr>
              <a:t>Se deben mejorar los procesos de  educación al personal de salud en formación en cuanto al manejo de enfermedades transmisibles como lo es la tuberculosis ya que se evidenciaron fallas en el conocimiento  de los estudiantes de enfermería y de los médicos internos que llevan a aumentar el riesgo de exposición al no saber cómo manejar un paciente de TB.</a:t>
            </a:r>
            <a:endParaRPr lang="es-ES_tradnl" dirty="0">
              <a:latin typeface="Franklin Gothic Medium"/>
              <a:cs typeface="Franklin Gothic Medium"/>
            </a:endParaRPr>
          </a:p>
        </p:txBody>
      </p:sp>
      <p:pic>
        <p:nvPicPr>
          <p:cNvPr id="8" name="Imagen 7"/>
          <p:cNvPicPr>
            <a:picLocks noChangeAspect="1"/>
          </p:cNvPicPr>
          <p:nvPr/>
        </p:nvPicPr>
        <p:blipFill>
          <a:blip r:embed="rId3"/>
          <a:stretch>
            <a:fillRect/>
          </a:stretch>
        </p:blipFill>
        <p:spPr>
          <a:xfrm>
            <a:off x="8329390" y="6069375"/>
            <a:ext cx="649390" cy="806265"/>
          </a:xfrm>
          <a:prstGeom prst="rect">
            <a:avLst/>
          </a:prstGeom>
        </p:spPr>
      </p:pic>
      <p:sp>
        <p:nvSpPr>
          <p:cNvPr id="7" name="Rectángulo 6"/>
          <p:cNvSpPr/>
          <p:nvPr/>
        </p:nvSpPr>
        <p:spPr>
          <a:xfrm>
            <a:off x="329231" y="5204362"/>
            <a:ext cx="8705024"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S" dirty="0">
                <a:latin typeface="Franklin Gothic Medium"/>
                <a:cs typeface="Franklin Gothic Medium"/>
              </a:rPr>
              <a:t>La confusión o falta de conocimiento  más evidente  arrojada por el estudio es sobre los aislamientos al paciente con tuberculosis pulmonar y </a:t>
            </a:r>
            <a:r>
              <a:rPr lang="es-ES" dirty="0" err="1">
                <a:latin typeface="Franklin Gothic Medium"/>
                <a:cs typeface="Franklin Gothic Medium"/>
              </a:rPr>
              <a:t>extrapulmonar</a:t>
            </a:r>
            <a:r>
              <a:rPr lang="es-ES" dirty="0">
                <a:latin typeface="Franklin Gothic Medium"/>
                <a:cs typeface="Franklin Gothic Medium"/>
              </a:rPr>
              <a:t> encontrando que el personal no distingue entre uno y otro dando el mismo manejo de aislamiento y medidas de protección respiratoria  en los dos casos.</a:t>
            </a:r>
            <a:endParaRPr lang="es-ES_tradnl" dirty="0">
              <a:latin typeface="Franklin Gothic Medium"/>
              <a:cs typeface="Franklin Gothic Medium"/>
            </a:endParaRPr>
          </a:p>
        </p:txBody>
      </p:sp>
    </p:spTree>
    <p:extLst>
      <p:ext uri="{BB962C8B-B14F-4D97-AF65-F5344CB8AC3E}">
        <p14:creationId xmlns:p14="http://schemas.microsoft.com/office/powerpoint/2010/main" val="184566594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ítulo 1"/>
          <p:cNvSpPr>
            <a:spLocks noGrp="1"/>
          </p:cNvSpPr>
          <p:nvPr>
            <p:ph type="title"/>
          </p:nvPr>
        </p:nvSpPr>
        <p:spPr>
          <a:xfrm>
            <a:off x="1770671" y="427987"/>
            <a:ext cx="6148725" cy="805651"/>
          </a:xfrm>
        </p:spPr>
        <p:txBody>
          <a:bodyPr>
            <a:normAutofit/>
          </a:bodyPr>
          <a:lstStyle/>
          <a:p>
            <a:pPr algn="ctr"/>
            <a:r>
              <a:rPr lang="es-CO" sz="4400" dirty="0" smtClean="0">
                <a:solidFill>
                  <a:schemeClr val="accent1">
                    <a:lumMod val="90000"/>
                    <a:lumOff val="10000"/>
                  </a:schemeClr>
                </a:solidFill>
              </a:rPr>
              <a:t>Justificación </a:t>
            </a:r>
            <a:endParaRPr lang="es-CO" sz="4400" dirty="0">
              <a:solidFill>
                <a:schemeClr val="accent1">
                  <a:lumMod val="90000"/>
                  <a:lumOff val="10000"/>
                </a:schemeClr>
              </a:solidFill>
            </a:endParaRPr>
          </a:p>
        </p:txBody>
      </p:sp>
      <p:sp>
        <p:nvSpPr>
          <p:cNvPr id="3" name="Rectángulo 2"/>
          <p:cNvSpPr/>
          <p:nvPr/>
        </p:nvSpPr>
        <p:spPr>
          <a:xfrm>
            <a:off x="2017716" y="1536256"/>
            <a:ext cx="6281190" cy="1015663"/>
          </a:xfrm>
          <a:prstGeom prst="rect">
            <a:avLst/>
          </a:prstGeom>
        </p:spPr>
        <p:txBody>
          <a:bodyPr wrap="square">
            <a:spAutoFit/>
          </a:bodyPr>
          <a:lstStyle/>
          <a:p>
            <a:pPr algn="just"/>
            <a:r>
              <a:rPr lang="es-ES_tradnl" sz="2000" dirty="0">
                <a:latin typeface="Franklin Gothic Medium"/>
                <a:cs typeface="Franklin Gothic Medium"/>
              </a:rPr>
              <a:t>Según la OIT se estiman que a nivel mundial la población de trabajadores de la salud es de 60 millones de personas. </a:t>
            </a:r>
            <a:r>
              <a:rPr lang="es-ES_tradnl" sz="1200" b="1" dirty="0" smtClean="0">
                <a:latin typeface="Franklin Gothic Medium"/>
                <a:cs typeface="Franklin Gothic Medium"/>
              </a:rPr>
              <a:t>(3)</a:t>
            </a:r>
            <a:endParaRPr lang="es-CO" sz="2000" b="1" dirty="0">
              <a:latin typeface="Franklin Gothic Medium"/>
              <a:cs typeface="Franklin Gothic Medium"/>
            </a:endParaRPr>
          </a:p>
        </p:txBody>
      </p:sp>
      <p:sp>
        <p:nvSpPr>
          <p:cNvPr id="6" name="Rectángulo 5"/>
          <p:cNvSpPr/>
          <p:nvPr/>
        </p:nvSpPr>
        <p:spPr>
          <a:xfrm>
            <a:off x="482910" y="3327450"/>
            <a:ext cx="8298906" cy="923330"/>
          </a:xfrm>
          <a:prstGeom prst="rect">
            <a:avLst/>
          </a:prstGeom>
        </p:spPr>
        <p:txBody>
          <a:bodyPr wrap="square">
            <a:spAutoFit/>
          </a:bodyPr>
          <a:lstStyle/>
          <a:p>
            <a:pPr algn="just"/>
            <a:r>
              <a:rPr lang="es-ES_tradnl" dirty="0" smtClean="0">
                <a:latin typeface="Franklin Gothic Medium"/>
                <a:cs typeface="Franklin Gothic Medium"/>
              </a:rPr>
              <a:t>Exposición </a:t>
            </a:r>
            <a:r>
              <a:rPr lang="es-ES_tradnl" dirty="0">
                <a:latin typeface="Franklin Gothic Medium"/>
                <a:cs typeface="Franklin Gothic Medium"/>
              </a:rPr>
              <a:t>laboral de acuerdo al rol que se desempeñe dentro del ámbito sanitario, de allí deriva la vulnerabilidad de este grupo poblacional para adquirir enfermedades infectocontagiosas como la tuberculosis. </a:t>
            </a:r>
            <a:endParaRPr lang="es-CO" dirty="0">
              <a:latin typeface="Franklin Gothic Medium"/>
              <a:cs typeface="Franklin Gothic Medium"/>
            </a:endParaRPr>
          </a:p>
        </p:txBody>
      </p:sp>
      <p:sp>
        <p:nvSpPr>
          <p:cNvPr id="8" name="Flecha abajo 7"/>
          <p:cNvSpPr/>
          <p:nvPr/>
        </p:nvSpPr>
        <p:spPr>
          <a:xfrm>
            <a:off x="4274653" y="2321033"/>
            <a:ext cx="357711" cy="86175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6" name="Rectángulo 15"/>
          <p:cNvSpPr/>
          <p:nvPr/>
        </p:nvSpPr>
        <p:spPr>
          <a:xfrm>
            <a:off x="2031969" y="4443484"/>
            <a:ext cx="5200789"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2000" dirty="0" smtClean="0">
                <a:latin typeface="Franklin Gothic Medium"/>
                <a:cs typeface="Franklin Gothic Medium"/>
              </a:rPr>
              <a:t>ENFERMEDAD OCUPACIONAL </a:t>
            </a:r>
            <a:endParaRPr lang="es-CO" sz="2000" dirty="0">
              <a:latin typeface="Franklin Gothic Medium"/>
              <a:cs typeface="Franklin Gothic Medium"/>
            </a:endParaRPr>
          </a:p>
        </p:txBody>
      </p:sp>
      <p:sp>
        <p:nvSpPr>
          <p:cNvPr id="17" name="Rectángulo 16"/>
          <p:cNvSpPr/>
          <p:nvPr/>
        </p:nvSpPr>
        <p:spPr>
          <a:xfrm>
            <a:off x="2017716" y="5293922"/>
            <a:ext cx="5200789"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_tradnl" sz="2000" dirty="0">
                <a:latin typeface="Franklin Gothic Medium"/>
                <a:cs typeface="Franklin Gothic Medium"/>
              </a:rPr>
              <a:t>P</a:t>
            </a:r>
            <a:r>
              <a:rPr lang="es-ES_tradnl" sz="2000" dirty="0" smtClean="0">
                <a:latin typeface="Franklin Gothic Medium"/>
                <a:cs typeface="Franklin Gothic Medium"/>
              </a:rPr>
              <a:t>osibilidad </a:t>
            </a:r>
            <a:r>
              <a:rPr lang="es-ES_tradnl" sz="2000" dirty="0">
                <a:latin typeface="Franklin Gothic Medium"/>
                <a:cs typeface="Franklin Gothic Medium"/>
              </a:rPr>
              <a:t>de exposición y consecuente contagio  </a:t>
            </a:r>
            <a:r>
              <a:rPr lang="es-ES_tradnl" sz="2000" dirty="0" smtClean="0">
                <a:latin typeface="Franklin Gothic Medium"/>
                <a:cs typeface="Franklin Gothic Medium"/>
              </a:rPr>
              <a:t>de </a:t>
            </a:r>
            <a:r>
              <a:rPr lang="es-ES_tradnl" sz="2000" dirty="0">
                <a:latin typeface="Franklin Gothic Medium"/>
                <a:cs typeface="Franklin Gothic Medium"/>
              </a:rPr>
              <a:t>10 a 100 veces mayor que en la población general </a:t>
            </a:r>
            <a:r>
              <a:rPr lang="es-ES_tradnl" sz="1400" b="1" dirty="0" smtClean="0">
                <a:latin typeface="Franklin Gothic Medium"/>
                <a:cs typeface="Franklin Gothic Medium"/>
              </a:rPr>
              <a:t>(4)</a:t>
            </a:r>
            <a:endParaRPr lang="es-CO" sz="1400" b="1" dirty="0">
              <a:latin typeface="Franklin Gothic Medium"/>
              <a:cs typeface="Franklin Gothic Medium"/>
            </a:endParaRPr>
          </a:p>
        </p:txBody>
      </p:sp>
      <p:sp>
        <p:nvSpPr>
          <p:cNvPr id="18" name="Flecha abajo 17"/>
          <p:cNvSpPr/>
          <p:nvPr/>
        </p:nvSpPr>
        <p:spPr>
          <a:xfrm>
            <a:off x="4346195" y="4843594"/>
            <a:ext cx="205311" cy="40786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pic>
        <p:nvPicPr>
          <p:cNvPr id="10" name="Imagen 9"/>
          <p:cNvPicPr>
            <a:picLocks noChangeAspect="1"/>
          </p:cNvPicPr>
          <p:nvPr/>
        </p:nvPicPr>
        <p:blipFill>
          <a:blip r:embed="rId3"/>
          <a:stretch>
            <a:fillRect/>
          </a:stretch>
        </p:blipFill>
        <p:spPr>
          <a:xfrm>
            <a:off x="8329390" y="6051734"/>
            <a:ext cx="649390" cy="806265"/>
          </a:xfrm>
          <a:prstGeom prst="rect">
            <a:avLst/>
          </a:prstGeom>
        </p:spPr>
      </p:pic>
    </p:spTree>
    <p:extLst>
      <p:ext uri="{BB962C8B-B14F-4D97-AF65-F5344CB8AC3E}">
        <p14:creationId xmlns:p14="http://schemas.microsoft.com/office/powerpoint/2010/main" val="11574239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ítulo 1"/>
          <p:cNvSpPr>
            <a:spLocks noGrp="1"/>
          </p:cNvSpPr>
          <p:nvPr>
            <p:ph type="title"/>
          </p:nvPr>
        </p:nvSpPr>
        <p:spPr>
          <a:xfrm>
            <a:off x="2696560" y="69025"/>
            <a:ext cx="3392796" cy="306633"/>
          </a:xfrm>
        </p:spPr>
        <p:txBody>
          <a:bodyPr>
            <a:normAutofit fontScale="90000"/>
          </a:bodyPr>
          <a:lstStyle/>
          <a:p>
            <a:pPr algn="ctr"/>
            <a:r>
              <a:rPr lang="es-CO" sz="2000" dirty="0" smtClean="0">
                <a:ln w="10160">
                  <a:solidFill>
                    <a:schemeClr val="accent1"/>
                  </a:solidFill>
                  <a:prstDash val="solid"/>
                </a:ln>
                <a:solidFill>
                  <a:srgbClr val="FFFFFF"/>
                </a:solidFill>
                <a:effectLst>
                  <a:outerShdw blurRad="38100" dist="32000" dir="5400000" algn="tl">
                    <a:srgbClr val="000000">
                      <a:alpha val="30000"/>
                    </a:srgbClr>
                  </a:outerShdw>
                </a:effectLst>
              </a:rPr>
              <a:t>CONCLUSIONES</a:t>
            </a:r>
            <a:endParaRPr lang="es-CO" sz="2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Rectángulo 2"/>
          <p:cNvSpPr/>
          <p:nvPr/>
        </p:nvSpPr>
        <p:spPr>
          <a:xfrm>
            <a:off x="444313" y="1311489"/>
            <a:ext cx="8335181"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dirty="0">
                <a:latin typeface="Franklin Gothic Medium"/>
                <a:cs typeface="Franklin Gothic Medium"/>
              </a:rPr>
              <a:t>El uso adecuado del tapabocas N95 podría disminuir los costos intrahospitalarios al hacer un uso oportuno solo en las situaciones que se requieran y teniendo los cuidados pertinentes para mantener la vida útil del elemento de protección respiratoria. </a:t>
            </a:r>
            <a:endParaRPr lang="es-CO" dirty="0">
              <a:latin typeface="Franklin Gothic Medium"/>
              <a:cs typeface="Franklin Gothic Medium"/>
            </a:endParaRPr>
          </a:p>
        </p:txBody>
      </p:sp>
      <p:sp>
        <p:nvSpPr>
          <p:cNvPr id="5" name="Rectángulo 4"/>
          <p:cNvSpPr/>
          <p:nvPr/>
        </p:nvSpPr>
        <p:spPr>
          <a:xfrm>
            <a:off x="444312" y="2912475"/>
            <a:ext cx="8335182"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S" dirty="0">
                <a:latin typeface="Franklin Gothic Medium"/>
                <a:cs typeface="Franklin Gothic Medium"/>
              </a:rPr>
              <a:t>Es de vital importancia concientizar a los trabajadores de la salud sobre el riesgo presente de contagio de TB y la importancia de la PPD como medida preventiva y de soporte para la asistencia por salud laboral en caso de contagiarse de la enfermedad. </a:t>
            </a:r>
            <a:endParaRPr lang="es-ES_tradnl" dirty="0">
              <a:latin typeface="Franklin Gothic Medium"/>
              <a:cs typeface="Franklin Gothic Medium"/>
            </a:endParaRPr>
          </a:p>
        </p:txBody>
      </p:sp>
      <p:sp>
        <p:nvSpPr>
          <p:cNvPr id="6" name="Rectángulo 5"/>
          <p:cNvSpPr/>
          <p:nvPr/>
        </p:nvSpPr>
        <p:spPr>
          <a:xfrm>
            <a:off x="444312" y="4875006"/>
            <a:ext cx="8335182"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ES" dirty="0">
                <a:latin typeface="Franklin Gothic Medium"/>
                <a:cs typeface="Franklin Gothic Medium"/>
              </a:rPr>
              <a:t>Se sugiere extender la evaluación del conocimiento y medidas preventivas frente a la exposición de la tuberculosis a personal de otros servicios en contacto con pacientes de TB y personal de aseo, seguridad, y camilleros quienes están en contacto constante con los pacientes. </a:t>
            </a:r>
            <a:endParaRPr lang="es-ES_tradnl" dirty="0">
              <a:latin typeface="Franklin Gothic Medium"/>
              <a:cs typeface="Franklin Gothic Medium"/>
            </a:endParaRPr>
          </a:p>
        </p:txBody>
      </p:sp>
      <p:pic>
        <p:nvPicPr>
          <p:cNvPr id="7" name="Imagen 6"/>
          <p:cNvPicPr>
            <a:picLocks noChangeAspect="1"/>
          </p:cNvPicPr>
          <p:nvPr/>
        </p:nvPicPr>
        <p:blipFill>
          <a:blip r:embed="rId3"/>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227774567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ítulo 2"/>
          <p:cNvSpPr txBox="1">
            <a:spLocks/>
          </p:cNvSpPr>
          <p:nvPr/>
        </p:nvSpPr>
        <p:spPr>
          <a:xfrm>
            <a:off x="2181139" y="375658"/>
            <a:ext cx="5129439" cy="620853"/>
          </a:xfrm>
          <a:prstGeom prst="rect">
            <a:avLst/>
          </a:prstGeom>
        </p:spPr>
        <p:txBody>
          <a:bodyPr vert="horz" lIns="91440" tIns="45720" rIns="91440" bIns="45720" rtlCol="0" anchor="b" anchorCtr="0">
            <a:normAutofit fontScale="7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4400" dirty="0" smtClean="0">
                <a:solidFill>
                  <a:srgbClr val="031E44"/>
                </a:solidFill>
              </a:rPr>
              <a:t>Referencias Bibliográficas        </a:t>
            </a:r>
            <a:endParaRPr lang="es-CO" sz="4400" dirty="0">
              <a:solidFill>
                <a:srgbClr val="031E44"/>
              </a:solidFill>
            </a:endParaRPr>
          </a:p>
        </p:txBody>
      </p:sp>
      <p:sp>
        <p:nvSpPr>
          <p:cNvPr id="3" name="Rectángulo 2"/>
          <p:cNvSpPr/>
          <p:nvPr/>
        </p:nvSpPr>
        <p:spPr>
          <a:xfrm>
            <a:off x="0" y="996511"/>
            <a:ext cx="9144000" cy="581697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_tradnl" sz="1200" dirty="0" smtClean="0">
                <a:cs typeface="Franklin Gothic Medium"/>
              </a:rPr>
              <a:t>1.Organización </a:t>
            </a:r>
            <a:r>
              <a:rPr lang="es-ES_tradnl" sz="1200" dirty="0">
                <a:cs typeface="Franklin Gothic Medium"/>
              </a:rPr>
              <a:t>Mundial de la Salud Nota descriptiva N° 104 Tuberculosis [Internet] Marzo de 2016, [Consultado 2016 marzo 19] Disponible en: </a:t>
            </a:r>
            <a:r>
              <a:rPr lang="es-ES_tradnl" sz="1200" u="sng" dirty="0">
                <a:cs typeface="Franklin Gothic Medium"/>
              </a:rPr>
              <a:t>http://</a:t>
            </a:r>
            <a:r>
              <a:rPr lang="es-ES_tradnl" sz="1200" u="sng" dirty="0" err="1">
                <a:cs typeface="Franklin Gothic Medium"/>
              </a:rPr>
              <a:t>www.who.int</a:t>
            </a:r>
            <a:r>
              <a:rPr lang="es-ES_tradnl" sz="1200" u="sng" dirty="0">
                <a:cs typeface="Franklin Gothic Medium"/>
              </a:rPr>
              <a:t>/</a:t>
            </a:r>
            <a:r>
              <a:rPr lang="es-ES_tradnl" sz="1200" u="sng" dirty="0" err="1">
                <a:cs typeface="Franklin Gothic Medium"/>
              </a:rPr>
              <a:t>mediacentre</a:t>
            </a:r>
            <a:r>
              <a:rPr lang="es-ES_tradnl" sz="1200" u="sng" dirty="0">
                <a:cs typeface="Franklin Gothic Medium"/>
              </a:rPr>
              <a:t>/</a:t>
            </a:r>
            <a:r>
              <a:rPr lang="es-ES_tradnl" sz="1200" u="sng" dirty="0" err="1">
                <a:cs typeface="Franklin Gothic Medium"/>
              </a:rPr>
              <a:t>factsheets</a:t>
            </a:r>
            <a:r>
              <a:rPr lang="es-ES_tradnl" sz="1200" u="sng" dirty="0">
                <a:cs typeface="Franklin Gothic Medium"/>
              </a:rPr>
              <a:t>/fs104/es/</a:t>
            </a:r>
          </a:p>
          <a:p>
            <a:r>
              <a:rPr lang="es-ES_tradnl" sz="1200" dirty="0" smtClean="0">
                <a:cs typeface="Franklin Gothic Medium"/>
              </a:rPr>
              <a:t>2.Ministerio </a:t>
            </a:r>
            <a:r>
              <a:rPr lang="es-ES_tradnl" sz="1200" dirty="0">
                <a:cs typeface="Franklin Gothic Medium"/>
              </a:rPr>
              <a:t>de Salud y Protección Social, ¿Qué es tuberculosis? [Internet] [Consultado 2016 marzo 19] Disponible en: </a:t>
            </a:r>
            <a:r>
              <a:rPr lang="es-ES_tradnl" sz="1200" u="sng" dirty="0" err="1">
                <a:cs typeface="Franklin Gothic Medium"/>
              </a:rPr>
              <a:t>https</a:t>
            </a:r>
            <a:r>
              <a:rPr lang="es-ES_tradnl" sz="1200" u="sng" dirty="0">
                <a:cs typeface="Franklin Gothic Medium"/>
              </a:rPr>
              <a:t>://</a:t>
            </a:r>
            <a:r>
              <a:rPr lang="es-ES_tradnl" sz="1200" u="sng" dirty="0" err="1">
                <a:cs typeface="Franklin Gothic Medium"/>
              </a:rPr>
              <a:t>www.minsalud.gov.co</a:t>
            </a:r>
            <a:r>
              <a:rPr lang="es-ES_tradnl" sz="1200" u="sng" dirty="0">
                <a:cs typeface="Franklin Gothic Medium"/>
              </a:rPr>
              <a:t>/salud/Paginas/</a:t>
            </a:r>
            <a:r>
              <a:rPr lang="es-ES_tradnl" sz="1200" u="sng" dirty="0" err="1">
                <a:cs typeface="Franklin Gothic Medium"/>
              </a:rPr>
              <a:t>Tuberculosis.aspx</a:t>
            </a:r>
            <a:r>
              <a:rPr lang="es-ES_tradnl" sz="1200" u="sng" dirty="0">
                <a:cs typeface="Franklin Gothic Medium"/>
              </a:rPr>
              <a:t> </a:t>
            </a:r>
            <a:endParaRPr lang="es-ES_tradnl" sz="1200" u="sng" dirty="0" smtClean="0">
              <a:cs typeface="Franklin Gothic Medium"/>
            </a:endParaRPr>
          </a:p>
          <a:p>
            <a:r>
              <a:rPr lang="es-ES_tradnl" sz="1200" dirty="0">
                <a:cs typeface="Franklin Gothic Medium"/>
              </a:rPr>
              <a:t>3</a:t>
            </a:r>
            <a:r>
              <a:rPr lang="es-ES_tradnl" sz="1200" dirty="0" smtClean="0">
                <a:cs typeface="Franklin Gothic Medium"/>
              </a:rPr>
              <a:t>.Jennifer </a:t>
            </a:r>
            <a:r>
              <a:rPr lang="es-ES_tradnl" sz="1200" dirty="0" err="1">
                <a:cs typeface="Franklin Gothic Medium"/>
              </a:rPr>
              <a:t>Mongui</a:t>
            </a:r>
            <a:r>
              <a:rPr lang="es-ES_tradnl" sz="1200" dirty="0">
                <a:cs typeface="Franklin Gothic Medium"/>
              </a:rPr>
              <a:t>́ </a:t>
            </a:r>
            <a:r>
              <a:rPr lang="es-ES_tradnl" sz="1200" dirty="0" err="1">
                <a:cs typeface="Franklin Gothic Medium"/>
              </a:rPr>
              <a:t>Riaño</a:t>
            </a:r>
            <a:r>
              <a:rPr lang="es-ES_tradnl" sz="1200" dirty="0">
                <a:cs typeface="Franklin Gothic Medium"/>
              </a:rPr>
              <a:t>, Hilda Clemencia Villamil </a:t>
            </a:r>
            <a:r>
              <a:rPr lang="es-ES_tradnl" sz="1200" dirty="0" err="1">
                <a:cs typeface="Franklin Gothic Medium"/>
              </a:rPr>
              <a:t>Ramírez</a:t>
            </a:r>
            <a:r>
              <a:rPr lang="es-ES_tradnl" sz="1200" dirty="0">
                <a:cs typeface="Franklin Gothic Medium"/>
              </a:rPr>
              <a:t>, Lina </a:t>
            </a:r>
            <a:r>
              <a:rPr lang="es-ES_tradnl" sz="1200" dirty="0" err="1">
                <a:cs typeface="Franklin Gothic Medium"/>
              </a:rPr>
              <a:t>María</a:t>
            </a:r>
            <a:r>
              <a:rPr lang="es-ES_tradnl" sz="1200" dirty="0">
                <a:cs typeface="Franklin Gothic Medium"/>
              </a:rPr>
              <a:t> Maestre Daza, Alba </a:t>
            </a:r>
            <a:r>
              <a:rPr lang="es-ES_tradnl" sz="1200" dirty="0" err="1">
                <a:cs typeface="Franklin Gothic Medium"/>
              </a:rPr>
              <a:t>Idaly</a:t>
            </a:r>
            <a:r>
              <a:rPr lang="es-ES_tradnl" sz="1200" dirty="0">
                <a:cs typeface="Franklin Gothic Medium"/>
              </a:rPr>
              <a:t> </a:t>
            </a:r>
            <a:r>
              <a:rPr lang="es-ES_tradnl" sz="1200" dirty="0" err="1">
                <a:cs typeface="Franklin Gothic Medium"/>
              </a:rPr>
              <a:t>Muñoz</a:t>
            </a:r>
            <a:r>
              <a:rPr lang="es-ES_tradnl" sz="1200" dirty="0">
                <a:cs typeface="Franklin Gothic Medium"/>
              </a:rPr>
              <a:t> </a:t>
            </a:r>
            <a:r>
              <a:rPr lang="es-ES_tradnl" sz="1200" dirty="0" err="1">
                <a:cs typeface="Franklin Gothic Medium"/>
              </a:rPr>
              <a:t>Sánchez</a:t>
            </a:r>
            <a:r>
              <a:rPr lang="es-ES_tradnl" sz="1200" dirty="0">
                <a:cs typeface="Franklin Gothic Medium"/>
              </a:rPr>
              <a:t>, Medicina y Seguridad en el </a:t>
            </a:r>
            <a:r>
              <a:rPr lang="es-ES_tradnl" sz="1200" dirty="0" err="1">
                <a:cs typeface="Franklin Gothic Medium"/>
              </a:rPr>
              <a:t>trabajo,Trabajadores</a:t>
            </a:r>
            <a:r>
              <a:rPr lang="es-ES_tradnl" sz="1200" dirty="0">
                <a:cs typeface="Franklin Gothic Medium"/>
              </a:rPr>
              <a:t> de la salud con </a:t>
            </a:r>
            <a:r>
              <a:rPr lang="es-ES_tradnl" sz="1200" dirty="0" err="1">
                <a:cs typeface="Franklin Gothic Medium"/>
              </a:rPr>
              <a:t>diagn</a:t>
            </a:r>
            <a:r>
              <a:rPr lang="es-ES_tradnl" sz="1200" dirty="0">
                <a:cs typeface="Franklin Gothic Medium"/>
              </a:rPr>
              <a:t> </a:t>
            </a:r>
            <a:r>
              <a:rPr lang="es-ES_tradnl" sz="1200" dirty="0" err="1">
                <a:cs typeface="Franklin Gothic Medium"/>
              </a:rPr>
              <a:t>óstico</a:t>
            </a:r>
            <a:r>
              <a:rPr lang="es-ES_tradnl" sz="1200" dirty="0">
                <a:cs typeface="Franklin Gothic Medium"/>
              </a:rPr>
              <a:t> de tuberculosis en Bogotá, en el periodo 2009-2011, Octubre-Diciembre 2013 [Internet] [Consultado 2016 marzo 19] Disponible en: </a:t>
            </a:r>
            <a:r>
              <a:rPr lang="es-ES_tradnl" sz="1200" u="sng" dirty="0">
                <a:solidFill>
                  <a:srgbClr val="031E44"/>
                </a:solidFill>
                <a:cs typeface="Franklin Gothic Medium"/>
              </a:rPr>
              <a:t>http://scielo.isciii.es/pdf/mesetra/v59n233/original5.</a:t>
            </a:r>
            <a:r>
              <a:rPr lang="es-ES_tradnl" sz="1200" u="sng" dirty="0" smtClean="0">
                <a:solidFill>
                  <a:srgbClr val="031E44"/>
                </a:solidFill>
                <a:cs typeface="Franklin Gothic Medium"/>
              </a:rPr>
              <a:t>pdf </a:t>
            </a:r>
          </a:p>
          <a:p>
            <a:r>
              <a:rPr lang="es-ES_tradnl" sz="1200" dirty="0" smtClean="0">
                <a:cs typeface="Franklin Gothic Medium"/>
              </a:rPr>
              <a:t>4</a:t>
            </a:r>
            <a:r>
              <a:rPr lang="es-ES_tradnl" sz="1200" dirty="0">
                <a:cs typeface="Franklin Gothic Medium"/>
              </a:rPr>
              <a:t>. </a:t>
            </a:r>
            <a:r>
              <a:rPr lang="es-ES_tradnl" sz="1200" dirty="0" smtClean="0">
                <a:cs typeface="Franklin Gothic Medium"/>
              </a:rPr>
              <a:t>C </a:t>
            </a:r>
            <a:r>
              <a:rPr lang="es-ES_tradnl" sz="1200" dirty="0">
                <a:cs typeface="Franklin Gothic Medium"/>
              </a:rPr>
              <a:t>Alberto, Cifuentes D Marcela, Ajenjo H M. Cristina, </a:t>
            </a:r>
            <a:r>
              <a:rPr lang="es-ES_tradnl" sz="1200" dirty="0" err="1">
                <a:cs typeface="Franklin Gothic Medium"/>
              </a:rPr>
              <a:t>Jemenao</a:t>
            </a:r>
            <a:r>
              <a:rPr lang="es-ES_tradnl" sz="1200" dirty="0">
                <a:cs typeface="Franklin Gothic Medium"/>
              </a:rPr>
              <a:t> P M. Irene, Zambrano O Alejandra, </a:t>
            </a:r>
            <a:r>
              <a:rPr lang="es-ES_tradnl" sz="1200" dirty="0" err="1">
                <a:cs typeface="Franklin Gothic Medium"/>
              </a:rPr>
              <a:t>Febré</a:t>
            </a:r>
            <a:r>
              <a:rPr lang="es-ES_tradnl" sz="1200" dirty="0">
                <a:cs typeface="Franklin Gothic Medium"/>
              </a:rPr>
              <a:t> V </a:t>
            </a:r>
            <a:r>
              <a:rPr lang="es-ES_tradnl" sz="1200" dirty="0" err="1">
                <a:cs typeface="Franklin Gothic Medium"/>
              </a:rPr>
              <a:t>Naldy</a:t>
            </a:r>
            <a:r>
              <a:rPr lang="es-ES_tradnl" sz="1200" dirty="0">
                <a:cs typeface="Franklin Gothic Medium"/>
              </a:rPr>
              <a:t>, Tuberculosis en el personal de salud, Agosto de 2008, [Internet] [Consultado 2016 marzo 19] Disponible en: </a:t>
            </a:r>
            <a:r>
              <a:rPr lang="es-ES_tradnl" sz="1200" u="sng" dirty="0">
                <a:cs typeface="Franklin Gothic Medium"/>
              </a:rPr>
              <a:t>http://www.scielo.cl/scielo.php?script=sci_%20arttext&amp;pid=S0716-10182008000400001&amp;lng=en.%20doi:%2010.4067/S0716-</a:t>
            </a:r>
            <a:r>
              <a:rPr lang="es-ES_tradnl" sz="1200" u="sng" dirty="0" smtClean="0">
                <a:cs typeface="Franklin Gothic Medium"/>
              </a:rPr>
              <a:t>1018200800400001</a:t>
            </a:r>
          </a:p>
          <a:p>
            <a:r>
              <a:rPr lang="es-ES_tradnl" sz="1200" dirty="0" smtClean="0">
                <a:cs typeface="Franklin Gothic Medium"/>
              </a:rPr>
              <a:t>5.</a:t>
            </a:r>
            <a:r>
              <a:rPr lang="en-US" sz="1200" dirty="0" smtClean="0">
                <a:cs typeface="Franklin Gothic Medium"/>
              </a:rPr>
              <a:t> A.D</a:t>
            </a:r>
            <a:r>
              <a:rPr lang="en-US" sz="1200" dirty="0">
                <a:cs typeface="Franklin Gothic Medium"/>
              </a:rPr>
              <a:t>. Harries, D. Maher, &amp; P. Nunn, Practical and affordable measures for the protection of health care workers from tuberculosis in low-income countries, Reviews/ Analyses, World Health Organization 1997. , [Internet] [</a:t>
            </a:r>
            <a:r>
              <a:rPr lang="en-US" sz="1200" dirty="0" err="1">
                <a:cs typeface="Franklin Gothic Medium"/>
              </a:rPr>
              <a:t>Consultado</a:t>
            </a:r>
            <a:r>
              <a:rPr lang="en-US" sz="1200" dirty="0">
                <a:cs typeface="Franklin Gothic Medium"/>
              </a:rPr>
              <a:t> 2016 </a:t>
            </a:r>
            <a:r>
              <a:rPr lang="en-US" sz="1200" dirty="0" err="1">
                <a:cs typeface="Franklin Gothic Medium"/>
              </a:rPr>
              <a:t>marzo</a:t>
            </a:r>
            <a:r>
              <a:rPr lang="en-US" sz="1200" dirty="0">
                <a:cs typeface="Franklin Gothic Medium"/>
              </a:rPr>
              <a:t> 19] </a:t>
            </a:r>
            <a:r>
              <a:rPr lang="en-US" sz="1200" dirty="0" err="1">
                <a:cs typeface="Franklin Gothic Medium"/>
              </a:rPr>
              <a:t>Disponible</a:t>
            </a:r>
            <a:r>
              <a:rPr lang="en-US" sz="1200" dirty="0">
                <a:cs typeface="Franklin Gothic Medium"/>
              </a:rPr>
              <a:t> en: </a:t>
            </a:r>
            <a:r>
              <a:rPr lang="en-US" sz="1200" u="sng" dirty="0">
                <a:cs typeface="Franklin Gothic Medium"/>
              </a:rPr>
              <a:t>http://apps.who.int/iris/bitstream/10665/55129/1/bulletin_1997_75%285%29_477-489.</a:t>
            </a:r>
            <a:r>
              <a:rPr lang="en-US" sz="1200" u="sng" dirty="0" smtClean="0">
                <a:cs typeface="Franklin Gothic Medium"/>
              </a:rPr>
              <a:t>pdf</a:t>
            </a:r>
            <a:endParaRPr lang="en-US" sz="1200" u="sng" dirty="0">
              <a:cs typeface="Franklin Gothic Medium"/>
            </a:endParaRPr>
          </a:p>
          <a:p>
            <a:pPr lvl="0"/>
            <a:r>
              <a:rPr lang="en-US" sz="1200" dirty="0" smtClean="0">
                <a:cs typeface="Franklin Gothic Medium"/>
              </a:rPr>
              <a:t>6. </a:t>
            </a:r>
            <a:r>
              <a:rPr lang="es-ES" sz="1200" dirty="0" err="1"/>
              <a:t>Óscar</a:t>
            </a:r>
            <a:r>
              <a:rPr lang="es-ES" sz="1200" dirty="0"/>
              <a:t> </a:t>
            </a:r>
            <a:r>
              <a:rPr lang="es-ES" sz="1200" dirty="0" err="1"/>
              <a:t>Andrés</a:t>
            </a:r>
            <a:r>
              <a:rPr lang="es-ES" sz="1200" dirty="0"/>
              <a:t> Cruz Martínez1, Alba </a:t>
            </a:r>
            <a:r>
              <a:rPr lang="es-ES" sz="1200" dirty="0" err="1"/>
              <a:t>Idaly</a:t>
            </a:r>
            <a:r>
              <a:rPr lang="es-ES" sz="1200" dirty="0"/>
              <a:t> </a:t>
            </a:r>
            <a:r>
              <a:rPr lang="es-ES" sz="1200" dirty="0" err="1"/>
              <a:t>Muñoz</a:t>
            </a:r>
            <a:r>
              <a:rPr lang="es-ES" sz="1200" dirty="0"/>
              <a:t> </a:t>
            </a:r>
            <a:r>
              <a:rPr lang="es-ES" sz="1200" dirty="0" err="1"/>
              <a:t>Sánchez</a:t>
            </a:r>
            <a:r>
              <a:rPr lang="es-ES" sz="1200" dirty="0"/>
              <a:t>, Medicina y Seguridad en el trabajo, Estudio </a:t>
            </a:r>
            <a:r>
              <a:rPr lang="es-ES" sz="1200" dirty="0" err="1"/>
              <a:t>bibliométrico</a:t>
            </a:r>
            <a:r>
              <a:rPr lang="es-ES" sz="1200" dirty="0"/>
              <a:t> sobre tuberculosis en trabajadores de la salud [PDF]</a:t>
            </a:r>
            <a:endParaRPr lang="es-ES_tradnl" sz="1200" dirty="0"/>
          </a:p>
          <a:p>
            <a:pPr lvl="0"/>
            <a:r>
              <a:rPr lang="es-ES_tradnl" sz="1200" dirty="0" smtClean="0">
                <a:cs typeface="Franklin Gothic Medium"/>
              </a:rPr>
              <a:t>7. </a:t>
            </a:r>
            <a:r>
              <a:rPr lang="es-ES" sz="1200" dirty="0" err="1"/>
              <a:t>Leidy</a:t>
            </a:r>
            <a:r>
              <a:rPr lang="es-ES" sz="1200" dirty="0"/>
              <a:t> </a:t>
            </a:r>
            <a:r>
              <a:rPr lang="es-ES" sz="1200" dirty="0" err="1"/>
              <a:t>Liceth</a:t>
            </a:r>
            <a:r>
              <a:rPr lang="es-ES" sz="1200" dirty="0"/>
              <a:t> </a:t>
            </a:r>
            <a:r>
              <a:rPr lang="es-ES" sz="1200" dirty="0" err="1"/>
              <a:t>Pérez</a:t>
            </a:r>
            <a:r>
              <a:rPr lang="es-ES" sz="1200" dirty="0"/>
              <a:t> </a:t>
            </a:r>
            <a:r>
              <a:rPr lang="es-ES" sz="1200" dirty="0" err="1"/>
              <a:t>Claros,I</a:t>
            </a:r>
            <a:r>
              <a:rPr lang="es-ES" sz="1200" dirty="0"/>
              <a:t> Alba </a:t>
            </a:r>
            <a:r>
              <a:rPr lang="es-ES" sz="1200" dirty="0" err="1"/>
              <a:t>Idaly</a:t>
            </a:r>
            <a:r>
              <a:rPr lang="es-ES" sz="1200" dirty="0"/>
              <a:t> </a:t>
            </a:r>
            <a:r>
              <a:rPr lang="es-ES" sz="1200" dirty="0" err="1"/>
              <a:t>Sánchez</a:t>
            </a:r>
            <a:r>
              <a:rPr lang="es-ES" sz="1200" dirty="0"/>
              <a:t> </a:t>
            </a:r>
            <a:r>
              <a:rPr lang="es-ES" sz="1200" dirty="0" err="1"/>
              <a:t>Muñoz,I</a:t>
            </a:r>
            <a:r>
              <a:rPr lang="es-ES" sz="1200" dirty="0"/>
              <a:t> Oscar </a:t>
            </a:r>
            <a:r>
              <a:rPr lang="es-ES" sz="1200" dirty="0" err="1"/>
              <a:t>Andrés</a:t>
            </a:r>
            <a:r>
              <a:rPr lang="es-ES" sz="1200" dirty="0"/>
              <a:t> Cruz </a:t>
            </a:r>
            <a:r>
              <a:rPr lang="es-ES" sz="1200" dirty="0" err="1"/>
              <a:t>Martínez</a:t>
            </a:r>
            <a:r>
              <a:rPr lang="es-ES" sz="1200" dirty="0"/>
              <a:t>, Prueba de tuberculina en Trabajadores de la Salud de Bogotá, Revista Cubana de Salud </a:t>
            </a:r>
            <a:r>
              <a:rPr lang="es-ES" sz="1200" dirty="0" err="1"/>
              <a:t>Pública</a:t>
            </a:r>
            <a:r>
              <a:rPr lang="es-ES" sz="1200" dirty="0"/>
              <a:t>. 2016;42(2):204-212</a:t>
            </a:r>
            <a:endParaRPr lang="es-ES_tradnl" sz="1200" dirty="0"/>
          </a:p>
          <a:p>
            <a:pPr lvl="0"/>
            <a:r>
              <a:rPr lang="es-ES_tradnl" sz="1200" dirty="0" smtClean="0">
                <a:cs typeface="Franklin Gothic Medium"/>
              </a:rPr>
              <a:t>8. </a:t>
            </a:r>
            <a:r>
              <a:rPr lang="es-ES" sz="1200" dirty="0"/>
              <a:t>Dr. </a:t>
            </a:r>
            <a:r>
              <a:rPr lang="es-ES" sz="1200" dirty="0" err="1"/>
              <a:t>Raul</a:t>
            </a:r>
            <a:r>
              <a:rPr lang="es-ES" sz="1200" dirty="0"/>
              <a:t> </a:t>
            </a:r>
            <a:r>
              <a:rPr lang="es-ES" sz="1200" dirty="0" err="1"/>
              <a:t>Torrico</a:t>
            </a:r>
            <a:r>
              <a:rPr lang="es-ES" sz="1200" dirty="0"/>
              <a:t>, Miembro de la sociedad Boliviana de Historia de la Medicina, Archivos Bolivianos de historia de la Medicina, Breve Recuento </a:t>
            </a:r>
            <a:r>
              <a:rPr lang="es-ES" sz="1200" dirty="0" err="1"/>
              <a:t>Historico</a:t>
            </a:r>
            <a:r>
              <a:rPr lang="es-ES" sz="1200" dirty="0"/>
              <a:t> de la tuberculosis, </a:t>
            </a:r>
            <a:r>
              <a:rPr lang="es-ES" sz="1200" dirty="0" err="1"/>
              <a:t>Vol</a:t>
            </a:r>
            <a:r>
              <a:rPr lang="es-ES" sz="1200" dirty="0"/>
              <a:t>, 10 Nº 1-2 Enero- Diciembre 2004 [Internet] [Consultado 2016 Abril 09] Disponible en: </a:t>
            </a:r>
            <a:r>
              <a:rPr lang="es-ES" sz="1200" u="sng" dirty="0"/>
              <a:t>http://saludpublica.bvsp.org.bo/textocompleto/rnabhm20041013.</a:t>
            </a:r>
            <a:r>
              <a:rPr lang="es-ES" sz="1200" u="sng" dirty="0" smtClean="0"/>
              <a:t>pdf </a:t>
            </a:r>
            <a:endParaRPr lang="es-ES_tradnl" sz="1200" dirty="0"/>
          </a:p>
          <a:p>
            <a:r>
              <a:rPr lang="es-ES_tradnl" sz="1200" dirty="0" smtClean="0">
                <a:cs typeface="Franklin Gothic Medium"/>
              </a:rPr>
              <a:t>9. </a:t>
            </a:r>
            <a:r>
              <a:rPr lang="es-ES_tradnl" sz="1200" dirty="0"/>
              <a:t>Ministerio de Salud Colombia - Dirección General de Promoción y Prevención, guía de atención de la tuberculosis pulmonar y </a:t>
            </a:r>
            <a:r>
              <a:rPr lang="es-ES_tradnl" sz="1200" dirty="0" err="1"/>
              <a:t>extrapulmonar</a:t>
            </a:r>
            <a:r>
              <a:rPr lang="es-ES_tradnl" sz="1200" dirty="0"/>
              <a:t>. </a:t>
            </a:r>
            <a:endParaRPr lang="es-ES_tradnl" sz="1200" dirty="0" smtClean="0"/>
          </a:p>
          <a:p>
            <a:pPr lvl="0"/>
            <a:r>
              <a:rPr lang="es-ES_tradnl" sz="1200" dirty="0" smtClean="0">
                <a:cs typeface="Franklin Gothic Medium"/>
              </a:rPr>
              <a:t>10. </a:t>
            </a:r>
            <a:r>
              <a:rPr lang="es-ES" sz="1200" dirty="0"/>
              <a:t>Victorino Farga, </a:t>
            </a:r>
            <a:r>
              <a:rPr lang="es-ES" sz="1200" dirty="0" err="1"/>
              <a:t>Jose</a:t>
            </a:r>
            <a:r>
              <a:rPr lang="es-ES" sz="1200" dirty="0"/>
              <a:t> Antonio Caminero, Tuberculosis, Capitulo 3 Historia natural de la tuberculosis en el ser humano. Etiopatogenia, 3ra Edición, </a:t>
            </a:r>
            <a:r>
              <a:rPr lang="es-ES" sz="1200" dirty="0" err="1"/>
              <a:t>Mediterraneo</a:t>
            </a:r>
            <a:r>
              <a:rPr lang="es-ES" sz="1200" dirty="0"/>
              <a:t> Santiago-buenos Aires, 2011 [PDF]</a:t>
            </a:r>
            <a:endParaRPr lang="es-ES_tradnl" sz="1200" dirty="0"/>
          </a:p>
          <a:p>
            <a:pPr lvl="0"/>
            <a:r>
              <a:rPr lang="es-ES_tradnl" sz="1200" dirty="0" smtClean="0">
                <a:cs typeface="Franklin Gothic Medium"/>
              </a:rPr>
              <a:t>11. </a:t>
            </a:r>
            <a:r>
              <a:rPr lang="es-ES" sz="1200" dirty="0" err="1"/>
              <a:t>Óscar</a:t>
            </a:r>
            <a:r>
              <a:rPr lang="es-ES" sz="1200" dirty="0"/>
              <a:t> </a:t>
            </a:r>
            <a:r>
              <a:rPr lang="es-ES" sz="1200" dirty="0" err="1"/>
              <a:t>Andrés</a:t>
            </a:r>
            <a:r>
              <a:rPr lang="es-ES" sz="1200" dirty="0"/>
              <a:t> Cruz Martínez1, Alba </a:t>
            </a:r>
            <a:r>
              <a:rPr lang="es-ES" sz="1200" dirty="0" err="1"/>
              <a:t>Idaly</a:t>
            </a:r>
            <a:r>
              <a:rPr lang="es-ES" sz="1200" dirty="0"/>
              <a:t> </a:t>
            </a:r>
            <a:r>
              <a:rPr lang="es-ES" sz="1200" dirty="0" err="1"/>
              <a:t>Muñoz</a:t>
            </a:r>
            <a:r>
              <a:rPr lang="es-ES" sz="1200" dirty="0"/>
              <a:t> </a:t>
            </a:r>
            <a:r>
              <a:rPr lang="es-ES" sz="1200" dirty="0" err="1"/>
              <a:t>Sánchez</a:t>
            </a:r>
            <a:r>
              <a:rPr lang="es-ES" sz="1200" dirty="0"/>
              <a:t>, Medicina y Seguridad en el trabajo, Estudio </a:t>
            </a:r>
            <a:r>
              <a:rPr lang="es-ES" sz="1200" dirty="0" err="1"/>
              <a:t>bibliométrico</a:t>
            </a:r>
            <a:r>
              <a:rPr lang="es-ES" sz="1200" dirty="0"/>
              <a:t> sobre tuberculosis en trabajadores de la salud [PDF]</a:t>
            </a:r>
            <a:endParaRPr lang="es-ES_tradnl" sz="1200" dirty="0"/>
          </a:p>
          <a:p>
            <a:pPr lvl="0"/>
            <a:r>
              <a:rPr lang="es-ES_tradnl" sz="1200" dirty="0" smtClean="0">
                <a:cs typeface="Franklin Gothic Medium"/>
              </a:rPr>
              <a:t>12. </a:t>
            </a:r>
            <a:r>
              <a:rPr lang="es-ES" sz="1200" dirty="0"/>
              <a:t>Lic. Gladis Patricia </a:t>
            </a:r>
            <a:r>
              <a:rPr lang="es-ES" sz="1200" dirty="0" err="1"/>
              <a:t>Aristizábal</a:t>
            </a:r>
            <a:r>
              <a:rPr lang="es-ES" sz="1200" dirty="0"/>
              <a:t> Hoyos• Lic. Dolly </a:t>
            </a:r>
            <a:r>
              <a:rPr lang="es-ES" sz="1200" dirty="0" err="1"/>
              <a:t>MarleneBlanco</a:t>
            </a:r>
            <a:r>
              <a:rPr lang="es-ES" sz="1200" dirty="0"/>
              <a:t> Borjas, Lic. Araceli </a:t>
            </a:r>
            <a:r>
              <a:rPr lang="es-ES" sz="1200" dirty="0" err="1"/>
              <a:t>Sánchez</a:t>
            </a:r>
            <a:r>
              <a:rPr lang="es-ES" sz="1200" dirty="0"/>
              <a:t> Ramos, Mtra. Rosa </a:t>
            </a:r>
            <a:r>
              <a:rPr lang="es-ES" sz="1200" dirty="0" err="1"/>
              <a:t>María</a:t>
            </a:r>
            <a:r>
              <a:rPr lang="es-ES" sz="1200" dirty="0"/>
              <a:t> </a:t>
            </a:r>
            <a:r>
              <a:rPr lang="es-ES" sz="1200" dirty="0" err="1"/>
              <a:t>Ostiguín</a:t>
            </a:r>
            <a:r>
              <a:rPr lang="es-ES" sz="1200" dirty="0"/>
              <a:t> </a:t>
            </a:r>
            <a:r>
              <a:rPr lang="es-ES" sz="1200" dirty="0" err="1"/>
              <a:t>Meléndez</a:t>
            </a:r>
            <a:r>
              <a:rPr lang="es-ES" sz="1200" dirty="0"/>
              <a:t>, El modelo de </a:t>
            </a:r>
            <a:r>
              <a:rPr lang="es-ES" sz="1200" dirty="0" err="1"/>
              <a:t>promoción</a:t>
            </a:r>
            <a:r>
              <a:rPr lang="es-ES" sz="1200" dirty="0"/>
              <a:t> de la salud de </a:t>
            </a:r>
            <a:r>
              <a:rPr lang="es-ES" sz="1200" dirty="0" err="1"/>
              <a:t>Nola</a:t>
            </a:r>
            <a:r>
              <a:rPr lang="es-ES" sz="1200" dirty="0"/>
              <a:t> Pender. Una </a:t>
            </a:r>
            <a:r>
              <a:rPr lang="es-ES" sz="1200" dirty="0" err="1"/>
              <a:t>reflexión</a:t>
            </a:r>
            <a:r>
              <a:rPr lang="es-ES" sz="1200" dirty="0"/>
              <a:t> en torno a su </a:t>
            </a:r>
            <a:r>
              <a:rPr lang="es-ES" sz="1200" dirty="0" err="1"/>
              <a:t>comprensión</a:t>
            </a:r>
            <a:r>
              <a:rPr lang="es-ES" sz="1200" dirty="0"/>
              <a:t>, Enfermería Universitaria, Artículo de Revisión, 12 Septiembre de 2011 [PDF]</a:t>
            </a:r>
            <a:endParaRPr lang="es-ES_tradnl" sz="1200" dirty="0"/>
          </a:p>
          <a:p>
            <a:pPr lvl="0"/>
            <a:r>
              <a:rPr lang="es-ES_tradnl" sz="1200" dirty="0" smtClean="0">
                <a:cs typeface="Franklin Gothic Medium"/>
              </a:rPr>
              <a:t>13. </a:t>
            </a:r>
            <a:r>
              <a:rPr lang="es-ES" sz="1200" dirty="0"/>
              <a:t>Fanny Cisneros G. Enfermera Especialista, Teorías y Modelos de Enfermería, Universidad del Cauca, Programa de Enfermería, Fundamentos de Enfermería, </a:t>
            </a:r>
            <a:r>
              <a:rPr lang="es-ES" sz="1200" dirty="0" err="1"/>
              <a:t>Popayán</a:t>
            </a:r>
            <a:r>
              <a:rPr lang="es-ES" sz="1200" dirty="0"/>
              <a:t>, Febrero de 2005, [PDF] </a:t>
            </a:r>
            <a:endParaRPr lang="es-ES_tradnl" sz="1200" dirty="0"/>
          </a:p>
        </p:txBody>
      </p:sp>
    </p:spTree>
    <p:extLst>
      <p:ext uri="{BB962C8B-B14F-4D97-AF65-F5344CB8AC3E}">
        <p14:creationId xmlns:p14="http://schemas.microsoft.com/office/powerpoint/2010/main" val="22777456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ítulo 1"/>
          <p:cNvSpPr txBox="1">
            <a:spLocks/>
          </p:cNvSpPr>
          <p:nvPr/>
        </p:nvSpPr>
        <p:spPr>
          <a:xfrm>
            <a:off x="1893168" y="821335"/>
            <a:ext cx="5743971" cy="50022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4000" dirty="0" smtClean="0">
                <a:solidFill>
                  <a:schemeClr val="accent1">
                    <a:lumMod val="90000"/>
                    <a:lumOff val="10000"/>
                  </a:schemeClr>
                </a:solidFill>
              </a:rPr>
              <a:t>Recuento Histórico</a:t>
            </a:r>
            <a:endParaRPr lang="es-CO" sz="4000" dirty="0">
              <a:solidFill>
                <a:schemeClr val="accent1">
                  <a:lumMod val="90000"/>
                  <a:lumOff val="10000"/>
                </a:schemeClr>
              </a:solidFill>
            </a:endParaRPr>
          </a:p>
        </p:txBody>
      </p:sp>
      <p:sp>
        <p:nvSpPr>
          <p:cNvPr id="6" name="Elipse 5"/>
          <p:cNvSpPr/>
          <p:nvPr/>
        </p:nvSpPr>
        <p:spPr>
          <a:xfrm>
            <a:off x="730601" y="1429495"/>
            <a:ext cx="1788560" cy="15205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600" dirty="0" smtClean="0">
                <a:latin typeface="Franklin Gothic Medium"/>
                <a:cs typeface="Franklin Gothic Medium"/>
              </a:rPr>
              <a:t>A</a:t>
            </a:r>
            <a:r>
              <a:rPr lang="es-ES_tradnl" sz="1600" dirty="0" smtClean="0">
                <a:latin typeface="Franklin Gothic Medium"/>
                <a:cs typeface="Franklin Gothic Medium"/>
              </a:rPr>
              <a:t>ñ</a:t>
            </a:r>
            <a:r>
              <a:rPr lang="es-CO" sz="1600" dirty="0" smtClean="0">
                <a:latin typeface="Franklin Gothic Medium"/>
                <a:cs typeface="Franklin Gothic Medium"/>
              </a:rPr>
              <a:t>os 30 </a:t>
            </a:r>
          </a:p>
          <a:p>
            <a:pPr algn="ctr"/>
            <a:r>
              <a:rPr lang="es-CO" sz="1600" dirty="0" smtClean="0">
                <a:latin typeface="Franklin Gothic Medium"/>
                <a:cs typeface="Franklin Gothic Medium"/>
              </a:rPr>
              <a:t>(Centros de Sanidad) </a:t>
            </a:r>
            <a:endParaRPr lang="es-CO" sz="1600" dirty="0">
              <a:latin typeface="Franklin Gothic Medium"/>
              <a:cs typeface="Franklin Gothic Medium"/>
            </a:endParaRPr>
          </a:p>
        </p:txBody>
      </p:sp>
      <p:sp>
        <p:nvSpPr>
          <p:cNvPr id="7" name="Elipse 6"/>
          <p:cNvSpPr/>
          <p:nvPr/>
        </p:nvSpPr>
        <p:spPr>
          <a:xfrm>
            <a:off x="3667810" y="1429495"/>
            <a:ext cx="1788560" cy="15205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600" dirty="0" smtClean="0">
                <a:latin typeface="Franklin Gothic Medium"/>
                <a:cs typeface="Franklin Gothic Medium"/>
              </a:rPr>
              <a:t> 1985 Aumento de Casos de TB</a:t>
            </a:r>
            <a:endParaRPr lang="es-CO" sz="1600" dirty="0">
              <a:latin typeface="Franklin Gothic Medium"/>
              <a:cs typeface="Franklin Gothic Medium"/>
            </a:endParaRPr>
          </a:p>
        </p:txBody>
      </p:sp>
      <p:sp>
        <p:nvSpPr>
          <p:cNvPr id="8" name="Elipse 7"/>
          <p:cNvSpPr/>
          <p:nvPr/>
        </p:nvSpPr>
        <p:spPr>
          <a:xfrm>
            <a:off x="7005739" y="1321558"/>
            <a:ext cx="1788560" cy="152052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600" dirty="0" smtClean="0">
                <a:latin typeface="Franklin Gothic Medium"/>
                <a:cs typeface="Franklin Gothic Medium"/>
              </a:rPr>
              <a:t>1950 Descenso en el Riesgo de TB </a:t>
            </a:r>
            <a:endParaRPr lang="es-CO" sz="1600" dirty="0">
              <a:latin typeface="Franklin Gothic Medium"/>
              <a:cs typeface="Franklin Gothic Medium"/>
            </a:endParaRPr>
          </a:p>
        </p:txBody>
      </p:sp>
      <p:sp>
        <p:nvSpPr>
          <p:cNvPr id="10" name="Rectángulo 9"/>
          <p:cNvSpPr/>
          <p:nvPr/>
        </p:nvSpPr>
        <p:spPr>
          <a:xfrm>
            <a:off x="3047625" y="0"/>
            <a:ext cx="2690943" cy="461665"/>
          </a:xfrm>
          <a:prstGeom prst="rect">
            <a:avLst/>
          </a:prstGeom>
        </p:spPr>
        <p:txBody>
          <a:bodyPr wrap="square">
            <a:spAutoFit/>
          </a:bodyPr>
          <a:lstStyle/>
          <a:p>
            <a:pPr algn="ctr"/>
            <a:r>
              <a:rPr lang="es-CO" sz="2400" dirty="0">
                <a:ln w="10160">
                  <a:solidFill>
                    <a:schemeClr val="accent1"/>
                  </a:solidFill>
                  <a:prstDash val="solid"/>
                </a:ln>
                <a:solidFill>
                  <a:srgbClr val="FFFFFF"/>
                </a:solidFill>
                <a:effectLst>
                  <a:outerShdw blurRad="38100" dist="32000" dir="5400000" algn="tl">
                    <a:srgbClr val="000000">
                      <a:alpha val="30000"/>
                    </a:srgbClr>
                  </a:outerShdw>
                </a:effectLst>
                <a:latin typeface="+mj-lt"/>
                <a:cs typeface="Franklin Gothic Medium"/>
              </a:rPr>
              <a:t>Justificación</a:t>
            </a:r>
            <a:r>
              <a:rPr lang="es-CO" sz="2400" dirty="0">
                <a:ln w="10160">
                  <a:solidFill>
                    <a:schemeClr val="accent1"/>
                  </a:solidFill>
                  <a:prstDash val="solid"/>
                </a:ln>
                <a:solidFill>
                  <a:srgbClr val="FFFFFF"/>
                </a:solidFill>
                <a:effectLst>
                  <a:outerShdw blurRad="38100" dist="32000" dir="5400000" algn="tl">
                    <a:srgbClr val="000000">
                      <a:alpha val="30000"/>
                    </a:srgbClr>
                  </a:outerShdw>
                </a:effectLst>
                <a:latin typeface="+mj-lt"/>
              </a:rPr>
              <a:t> </a:t>
            </a:r>
          </a:p>
        </p:txBody>
      </p:sp>
      <p:pic>
        <p:nvPicPr>
          <p:cNvPr id="2" name="Imagen 1"/>
          <p:cNvPicPr>
            <a:picLocks noChangeAspect="1"/>
          </p:cNvPicPr>
          <p:nvPr/>
        </p:nvPicPr>
        <p:blipFill>
          <a:blip r:embed="rId3"/>
          <a:stretch>
            <a:fillRect/>
          </a:stretch>
        </p:blipFill>
        <p:spPr>
          <a:xfrm>
            <a:off x="2739190" y="3088942"/>
            <a:ext cx="3533665" cy="2085428"/>
          </a:xfrm>
          <a:prstGeom prst="rect">
            <a:avLst/>
          </a:prstGeom>
          <a:ln>
            <a:noFill/>
          </a:ln>
          <a:effectLst>
            <a:outerShdw blurRad="292100" dist="139700" dir="2700000" algn="tl" rotWithShape="0">
              <a:srgbClr val="333333">
                <a:alpha val="65000"/>
              </a:srgbClr>
            </a:outerShdw>
          </a:effectLst>
        </p:spPr>
      </p:pic>
      <p:cxnSp>
        <p:nvCxnSpPr>
          <p:cNvPr id="11" name="Conector recto de flecha 10"/>
          <p:cNvCxnSpPr/>
          <p:nvPr/>
        </p:nvCxnSpPr>
        <p:spPr>
          <a:xfrm>
            <a:off x="2649526" y="2132468"/>
            <a:ext cx="81523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ector recto de flecha 11"/>
          <p:cNvCxnSpPr/>
          <p:nvPr/>
        </p:nvCxnSpPr>
        <p:spPr>
          <a:xfrm>
            <a:off x="5738568" y="2128069"/>
            <a:ext cx="81523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CuadroTexto 12"/>
          <p:cNvSpPr txBox="1"/>
          <p:nvPr/>
        </p:nvSpPr>
        <p:spPr>
          <a:xfrm>
            <a:off x="156777" y="6585562"/>
            <a:ext cx="7713412" cy="261610"/>
          </a:xfrm>
          <a:prstGeom prst="rect">
            <a:avLst/>
          </a:prstGeom>
          <a:noFill/>
        </p:spPr>
        <p:txBody>
          <a:bodyPr wrap="square" rtlCol="0">
            <a:spAutoFit/>
          </a:bodyPr>
          <a:lstStyle/>
          <a:p>
            <a:r>
              <a:rPr lang="es-CO" sz="1100" dirty="0" smtClean="0">
                <a:latin typeface="Franklin Gothic Medium"/>
                <a:cs typeface="Franklin Gothic Medium"/>
              </a:rPr>
              <a:t>Imagen 1: </a:t>
            </a:r>
            <a:r>
              <a:rPr lang="es-ES_tradnl" sz="1100" dirty="0">
                <a:latin typeface="Franklin Gothic Medium"/>
                <a:cs typeface="Franklin Gothic Medium"/>
              </a:rPr>
              <a:t>La Miseria, de Cristóbal Rojas (</a:t>
            </a:r>
            <a:r>
              <a:rPr lang="es-ES_tradnl" sz="1100" dirty="0" smtClean="0">
                <a:latin typeface="Franklin Gothic Medium"/>
                <a:cs typeface="Franklin Gothic Medium"/>
              </a:rPr>
              <a:t>1886), </a:t>
            </a:r>
            <a:r>
              <a:rPr lang="nl-NL" sz="1100" dirty="0" err="1">
                <a:latin typeface="Franklin Gothic Medium"/>
                <a:cs typeface="Franklin Gothic Medium"/>
              </a:rPr>
              <a:t>https</a:t>
            </a:r>
            <a:r>
              <a:rPr lang="nl-NL" sz="1100" dirty="0">
                <a:latin typeface="Franklin Gothic Medium"/>
                <a:cs typeface="Franklin Gothic Medium"/>
              </a:rPr>
              <a:t>://</a:t>
            </a:r>
            <a:r>
              <a:rPr lang="nl-NL" sz="1100" dirty="0" err="1">
                <a:latin typeface="Franklin Gothic Medium"/>
                <a:cs typeface="Franklin Gothic Medium"/>
              </a:rPr>
              <a:t>es.wikipedia.org</a:t>
            </a:r>
            <a:r>
              <a:rPr lang="nl-NL" sz="1100" dirty="0">
                <a:latin typeface="Franklin Gothic Medium"/>
                <a:cs typeface="Franklin Gothic Medium"/>
              </a:rPr>
              <a:t>/</a:t>
            </a:r>
            <a:r>
              <a:rPr lang="nl-NL" sz="1100" dirty="0" err="1">
                <a:latin typeface="Franklin Gothic Medium"/>
                <a:cs typeface="Franklin Gothic Medium"/>
              </a:rPr>
              <a:t>wiki</a:t>
            </a:r>
            <a:r>
              <a:rPr lang="nl-NL" sz="1100" dirty="0">
                <a:latin typeface="Franklin Gothic Medium"/>
                <a:cs typeface="Franklin Gothic Medium"/>
              </a:rPr>
              <a:t>/</a:t>
            </a:r>
            <a:r>
              <a:rPr lang="nl-NL" sz="1100" dirty="0" err="1">
                <a:latin typeface="Franklin Gothic Medium"/>
                <a:cs typeface="Franklin Gothic Medium"/>
              </a:rPr>
              <a:t>Historia_de_la_tuberculosis</a:t>
            </a:r>
            <a:endParaRPr lang="es-CO" sz="1100" dirty="0">
              <a:latin typeface="Franklin Gothic Medium"/>
              <a:cs typeface="Franklin Gothic Medium"/>
            </a:endParaRPr>
          </a:p>
        </p:txBody>
      </p:sp>
      <p:pic>
        <p:nvPicPr>
          <p:cNvPr id="14" name="Imagen 13"/>
          <p:cNvPicPr>
            <a:picLocks noChangeAspect="1"/>
          </p:cNvPicPr>
          <p:nvPr/>
        </p:nvPicPr>
        <p:blipFill>
          <a:blip r:embed="rId4"/>
          <a:stretch>
            <a:fillRect/>
          </a:stretch>
        </p:blipFill>
        <p:spPr>
          <a:xfrm>
            <a:off x="8329390" y="6051734"/>
            <a:ext cx="649390" cy="806265"/>
          </a:xfrm>
          <a:prstGeom prst="rect">
            <a:avLst/>
          </a:prstGeom>
        </p:spPr>
      </p:pic>
      <p:sp>
        <p:nvSpPr>
          <p:cNvPr id="9" name="Rectángulo 8"/>
          <p:cNvSpPr/>
          <p:nvPr/>
        </p:nvSpPr>
        <p:spPr>
          <a:xfrm>
            <a:off x="566934" y="5342759"/>
            <a:ext cx="8084280" cy="1015663"/>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_tradnl" sz="2000" dirty="0">
                <a:latin typeface="Franklin Gothic Medium"/>
                <a:cs typeface="Franklin Gothic Medium"/>
              </a:rPr>
              <a:t>Enfermería por el constante contacto con los </a:t>
            </a:r>
            <a:r>
              <a:rPr lang="es-ES_tradnl" sz="2000" dirty="0" smtClean="0">
                <a:latin typeface="Franklin Gothic Medium"/>
                <a:cs typeface="Franklin Gothic Medium"/>
              </a:rPr>
              <a:t>pacientes , médicos M. Interna,  </a:t>
            </a:r>
            <a:r>
              <a:rPr lang="es-ES_tradnl" sz="2000" dirty="0">
                <a:latin typeface="Franklin Gothic Medium"/>
                <a:cs typeface="Franklin Gothic Medium"/>
              </a:rPr>
              <a:t>médicos especialistas en el área respiratoria (neumología</a:t>
            </a:r>
            <a:r>
              <a:rPr lang="es-ES_tradnl" sz="2000" dirty="0" smtClean="0">
                <a:latin typeface="Franklin Gothic Medium"/>
                <a:cs typeface="Franklin Gothic Medium"/>
              </a:rPr>
              <a:t>),</a:t>
            </a:r>
          </a:p>
          <a:p>
            <a:pPr algn="ctr"/>
            <a:r>
              <a:rPr lang="es-ES_tradnl" sz="2000" dirty="0">
                <a:latin typeface="Franklin Gothic Medium"/>
                <a:cs typeface="Franklin Gothic Medium"/>
              </a:rPr>
              <a:t>personal de patología y de </a:t>
            </a:r>
            <a:r>
              <a:rPr lang="es-ES_tradnl" sz="2000" dirty="0" smtClean="0">
                <a:latin typeface="Franklin Gothic Medium"/>
                <a:cs typeface="Franklin Gothic Medium"/>
              </a:rPr>
              <a:t>laboratorio</a:t>
            </a:r>
            <a:r>
              <a:rPr lang="es-ES_tradnl" sz="1200" b="1" dirty="0" smtClean="0">
                <a:latin typeface="Franklin Gothic Medium"/>
                <a:cs typeface="Franklin Gothic Medium"/>
              </a:rPr>
              <a:t> (5)</a:t>
            </a:r>
            <a:endParaRPr lang="es-CO" sz="1200" b="1" dirty="0">
              <a:latin typeface="Franklin Gothic Medium"/>
              <a:cs typeface="Franklin Gothic Medium"/>
            </a:endParaRPr>
          </a:p>
        </p:txBody>
      </p:sp>
    </p:spTree>
    <p:extLst>
      <p:ext uri="{BB962C8B-B14F-4D97-AF65-F5344CB8AC3E}">
        <p14:creationId xmlns:p14="http://schemas.microsoft.com/office/powerpoint/2010/main" val="1157423932"/>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ángulo 4"/>
          <p:cNvSpPr/>
          <p:nvPr/>
        </p:nvSpPr>
        <p:spPr>
          <a:xfrm>
            <a:off x="2904541" y="-50230"/>
            <a:ext cx="2690943" cy="461665"/>
          </a:xfrm>
          <a:prstGeom prst="rect">
            <a:avLst/>
          </a:prstGeom>
        </p:spPr>
        <p:txBody>
          <a:bodyPr wrap="square">
            <a:spAutoFit/>
          </a:bodyPr>
          <a:lstStyle/>
          <a:p>
            <a:pPr algn="ctr"/>
            <a:r>
              <a:rPr lang="es-CO" sz="2400" dirty="0">
                <a:ln w="10160">
                  <a:solidFill>
                    <a:schemeClr val="accent1"/>
                  </a:solidFill>
                  <a:prstDash val="solid"/>
                </a:ln>
                <a:solidFill>
                  <a:srgbClr val="FFFFFF"/>
                </a:solidFill>
                <a:effectLst>
                  <a:outerShdw blurRad="38100" dist="32000" dir="5400000" algn="tl">
                    <a:srgbClr val="000000">
                      <a:alpha val="30000"/>
                    </a:srgbClr>
                  </a:outerShdw>
                </a:effectLst>
                <a:latin typeface="+mj-lt"/>
                <a:cs typeface="Franklin Gothic Medium"/>
              </a:rPr>
              <a:t>Justificación</a:t>
            </a:r>
            <a:r>
              <a:rPr lang="es-CO" sz="2400" dirty="0">
                <a:ln w="10160">
                  <a:solidFill>
                    <a:schemeClr val="accent1"/>
                  </a:solidFill>
                  <a:prstDash val="solid"/>
                </a:ln>
                <a:solidFill>
                  <a:srgbClr val="FFFFFF"/>
                </a:solidFill>
                <a:effectLst>
                  <a:outerShdw blurRad="38100" dist="32000" dir="5400000" algn="tl">
                    <a:srgbClr val="000000">
                      <a:alpha val="30000"/>
                    </a:srgbClr>
                  </a:outerShdw>
                </a:effectLst>
                <a:latin typeface="+mj-lt"/>
              </a:rPr>
              <a:t> </a:t>
            </a:r>
          </a:p>
        </p:txBody>
      </p:sp>
      <p:sp>
        <p:nvSpPr>
          <p:cNvPr id="3" name="Rectángulo 2"/>
          <p:cNvSpPr/>
          <p:nvPr/>
        </p:nvSpPr>
        <p:spPr>
          <a:xfrm>
            <a:off x="2035601" y="628552"/>
            <a:ext cx="6799873" cy="923330"/>
          </a:xfrm>
          <a:prstGeom prst="rect">
            <a:avLst/>
          </a:prstGeom>
        </p:spPr>
        <p:txBody>
          <a:bodyPr wrap="square">
            <a:spAutoFit/>
          </a:bodyPr>
          <a:lstStyle/>
          <a:p>
            <a:pPr algn="just"/>
            <a:r>
              <a:rPr lang="es-ES_tradnl" dirty="0" smtClean="0">
                <a:latin typeface="Franklin Gothic Medium"/>
                <a:cs typeface="Franklin Gothic Medium"/>
              </a:rPr>
              <a:t>Tasas </a:t>
            </a:r>
            <a:r>
              <a:rPr lang="es-ES_tradnl" dirty="0">
                <a:latin typeface="Franklin Gothic Medium"/>
                <a:cs typeface="Franklin Gothic Medium"/>
              </a:rPr>
              <a:t>de contagio de TB en trabajadores de la salud que van desde los 2 a los 2.038 casos en 100 mil personas; siendo la mayor incidencia en las zonas de mayor carga de la enfermedad</a:t>
            </a:r>
            <a:endParaRPr lang="es-CO" dirty="0">
              <a:latin typeface="Franklin Gothic Medium"/>
              <a:cs typeface="Franklin Gothic Medium"/>
            </a:endParaRPr>
          </a:p>
        </p:txBody>
      </p:sp>
      <p:sp>
        <p:nvSpPr>
          <p:cNvPr id="6" name="Rectángulo 5"/>
          <p:cNvSpPr/>
          <p:nvPr/>
        </p:nvSpPr>
        <p:spPr>
          <a:xfrm>
            <a:off x="3988202" y="1860732"/>
            <a:ext cx="4821839" cy="58477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_tradnl" sz="1600" dirty="0">
                <a:latin typeface="Franklin Gothic Medium"/>
                <a:cs typeface="Franklin Gothic Medium"/>
              </a:rPr>
              <a:t>Asia con un 59%, África con un 26% y la región de las Américas con 5% a 3%.</a:t>
            </a:r>
            <a:endParaRPr lang="es-CO" sz="1600" dirty="0">
              <a:latin typeface="Franklin Gothic Medium"/>
              <a:cs typeface="Franklin Gothic Medium"/>
            </a:endParaRPr>
          </a:p>
        </p:txBody>
      </p:sp>
      <p:sp>
        <p:nvSpPr>
          <p:cNvPr id="7" name="Rectángulo 6"/>
          <p:cNvSpPr/>
          <p:nvPr/>
        </p:nvSpPr>
        <p:spPr>
          <a:xfrm>
            <a:off x="321940" y="2950564"/>
            <a:ext cx="8381068" cy="3539430"/>
          </a:xfrm>
          <a:prstGeom prst="rect">
            <a:avLst/>
          </a:prstGeom>
        </p:spPr>
        <p:txBody>
          <a:bodyPr wrap="square">
            <a:spAutoFit/>
          </a:bodyPr>
          <a:lstStyle/>
          <a:p>
            <a:pPr algn="just"/>
            <a:r>
              <a:rPr lang="es-ES_tradnl" sz="1600" u="sng" dirty="0" smtClean="0">
                <a:latin typeface="Franklin Gothic Medium"/>
                <a:cs typeface="Franklin Gothic Medium"/>
              </a:rPr>
              <a:t>A nivel Colombia </a:t>
            </a:r>
          </a:p>
          <a:p>
            <a:pPr algn="just"/>
            <a:endParaRPr lang="es-ES_tradnl" sz="1600" dirty="0" smtClean="0">
              <a:latin typeface="Franklin Gothic Medium"/>
              <a:cs typeface="Franklin Gothic Medium"/>
            </a:endParaRPr>
          </a:p>
          <a:p>
            <a:pPr marL="285750" indent="-285750" algn="just">
              <a:buFont typeface="Arial"/>
              <a:buChar char="•"/>
            </a:pPr>
            <a:r>
              <a:rPr lang="es-ES_tradnl" sz="1600" dirty="0" smtClean="0">
                <a:latin typeface="Franklin Gothic Medium"/>
                <a:cs typeface="Franklin Gothic Medium"/>
              </a:rPr>
              <a:t>2009 </a:t>
            </a:r>
            <a:r>
              <a:rPr lang="es-ES_tradnl" sz="1600" dirty="0">
                <a:latin typeface="Franklin Gothic Medium"/>
                <a:cs typeface="Franklin Gothic Medium"/>
              </a:rPr>
              <a:t>y 2011  se encontraron un total de </a:t>
            </a:r>
            <a:r>
              <a:rPr lang="es-ES_tradnl" sz="1600" u="sng" dirty="0">
                <a:latin typeface="Franklin Gothic Medium"/>
                <a:cs typeface="Franklin Gothic Medium"/>
              </a:rPr>
              <a:t>54 casos </a:t>
            </a:r>
            <a:r>
              <a:rPr lang="es-ES_tradnl" sz="1600" dirty="0">
                <a:latin typeface="Franklin Gothic Medium"/>
                <a:cs typeface="Franklin Gothic Medium"/>
              </a:rPr>
              <a:t>siendo el 24% médicos, 25,9% auxiliares de enfermería y odontólogos</a:t>
            </a:r>
            <a:r>
              <a:rPr lang="es-ES_tradnl" sz="1200" b="1" dirty="0" smtClean="0">
                <a:latin typeface="Franklin Gothic Medium"/>
                <a:cs typeface="Franklin Gothic Medium"/>
              </a:rPr>
              <a:t>. (3)</a:t>
            </a:r>
          </a:p>
          <a:p>
            <a:pPr marL="285750" indent="-285750" algn="just">
              <a:buFont typeface="Arial"/>
              <a:buChar char="•"/>
            </a:pPr>
            <a:endParaRPr lang="es-ES_tradnl" sz="1600" dirty="0" smtClean="0">
              <a:latin typeface="Franklin Gothic Medium"/>
              <a:cs typeface="Franklin Gothic Medium"/>
            </a:endParaRPr>
          </a:p>
          <a:p>
            <a:pPr marL="285750" indent="-285750" algn="just">
              <a:buFont typeface="Arial"/>
              <a:buChar char="•"/>
            </a:pPr>
            <a:r>
              <a:rPr lang="es-ES_tradnl" sz="1600" dirty="0">
                <a:latin typeface="Franklin Gothic Medium"/>
                <a:cs typeface="Franklin Gothic Medium"/>
              </a:rPr>
              <a:t>Para el año 2012 según el estudio “Prueba de tuberculina en trabajadores de la salud en Bogotá” </a:t>
            </a:r>
            <a:r>
              <a:rPr lang="es-ES_tradnl" sz="1600" dirty="0" smtClean="0">
                <a:latin typeface="Franklin Gothic Medium"/>
                <a:cs typeface="Franklin Gothic Medium"/>
              </a:rPr>
              <a:t>el </a:t>
            </a:r>
            <a:r>
              <a:rPr lang="es-ES_tradnl" sz="1600" dirty="0">
                <a:latin typeface="Franklin Gothic Medium"/>
                <a:cs typeface="Franklin Gothic Medium"/>
              </a:rPr>
              <a:t>porcentaje de positividad de la prueba cutánea de tuberculina para </a:t>
            </a:r>
            <a:r>
              <a:rPr lang="es-ES_tradnl" sz="1600" dirty="0" smtClean="0">
                <a:latin typeface="Franklin Gothic Medium"/>
                <a:cs typeface="Franklin Gothic Medium"/>
              </a:rPr>
              <a:t>2.546 </a:t>
            </a:r>
            <a:r>
              <a:rPr lang="es-ES_tradnl" sz="1600" dirty="0">
                <a:latin typeface="Franklin Gothic Medium"/>
                <a:cs typeface="Franklin Gothic Medium"/>
              </a:rPr>
              <a:t>trabajadores fue de </a:t>
            </a:r>
            <a:r>
              <a:rPr lang="es-ES_tradnl" sz="1600" u="sng" dirty="0">
                <a:latin typeface="Franklin Gothic Medium"/>
                <a:cs typeface="Franklin Gothic Medium"/>
              </a:rPr>
              <a:t>14 %,</a:t>
            </a:r>
            <a:r>
              <a:rPr lang="es-ES_tradnl" sz="1600" dirty="0">
                <a:latin typeface="Franklin Gothic Medium"/>
                <a:cs typeface="Franklin Gothic Medium"/>
              </a:rPr>
              <a:t> </a:t>
            </a:r>
            <a:r>
              <a:rPr lang="es-ES_tradnl" sz="1600" dirty="0" smtClean="0">
                <a:latin typeface="Franklin Gothic Medium"/>
                <a:cs typeface="Franklin Gothic Medium"/>
              </a:rPr>
              <a:t> (Enfermería </a:t>
            </a:r>
            <a:r>
              <a:rPr lang="es-ES_tradnl" sz="1600" dirty="0">
                <a:latin typeface="Franklin Gothic Medium"/>
                <a:cs typeface="Franklin Gothic Medium"/>
              </a:rPr>
              <a:t>con un 44% seguido del personal médico con un 15%</a:t>
            </a:r>
            <a:r>
              <a:rPr lang="es-ES_tradnl" sz="1600" dirty="0" smtClean="0">
                <a:latin typeface="Franklin Gothic Medium"/>
                <a:cs typeface="Franklin Gothic Medium"/>
              </a:rPr>
              <a:t>.)</a:t>
            </a:r>
            <a:r>
              <a:rPr lang="es-ES_tradnl" sz="1200" b="1" dirty="0" smtClean="0">
                <a:latin typeface="Franklin Gothic Medium"/>
                <a:cs typeface="Franklin Gothic Medium"/>
              </a:rPr>
              <a:t> (7)</a:t>
            </a:r>
          </a:p>
          <a:p>
            <a:pPr algn="just"/>
            <a:endParaRPr lang="es-ES_tradnl" sz="1600" dirty="0">
              <a:latin typeface="Franklin Gothic Medium"/>
              <a:cs typeface="Franklin Gothic Medium"/>
            </a:endParaRPr>
          </a:p>
          <a:p>
            <a:pPr marL="285750" indent="-285750" algn="just">
              <a:buFont typeface="Arial"/>
              <a:buChar char="•"/>
            </a:pPr>
            <a:r>
              <a:rPr lang="es-ES_tradnl" sz="1600" dirty="0">
                <a:latin typeface="Franklin Gothic Medium"/>
                <a:cs typeface="Franklin Gothic Medium"/>
              </a:rPr>
              <a:t>Para el año 2013 a nivel Nacional se notificaron </a:t>
            </a:r>
            <a:r>
              <a:rPr lang="es-ES_tradnl" sz="1600" dirty="0" smtClean="0">
                <a:latin typeface="Franklin Gothic Medium"/>
                <a:cs typeface="Franklin Gothic Medium"/>
              </a:rPr>
              <a:t>12.591, de los cuales </a:t>
            </a:r>
            <a:r>
              <a:rPr lang="es-ES_tradnl" sz="1600" u="sng" dirty="0" smtClean="0">
                <a:latin typeface="Franklin Gothic Medium"/>
                <a:cs typeface="Franklin Gothic Medium"/>
              </a:rPr>
              <a:t>145 casos </a:t>
            </a:r>
            <a:r>
              <a:rPr lang="es-ES_tradnl" sz="1600" dirty="0" smtClean="0">
                <a:latin typeface="Franklin Gothic Medium"/>
                <a:cs typeface="Franklin Gothic Medium"/>
              </a:rPr>
              <a:t>fueron trabajadores de la Salud</a:t>
            </a:r>
          </a:p>
          <a:p>
            <a:pPr algn="just"/>
            <a:endParaRPr lang="es-ES_tradnl" sz="1600" dirty="0">
              <a:latin typeface="Franklin Gothic Medium"/>
              <a:cs typeface="Franklin Gothic Medium"/>
            </a:endParaRPr>
          </a:p>
          <a:p>
            <a:pPr marL="285750" indent="-285750" algn="just">
              <a:buFont typeface="Arial"/>
              <a:buChar char="•"/>
            </a:pPr>
            <a:r>
              <a:rPr lang="es-ES_tradnl" sz="1600" dirty="0" smtClean="0">
                <a:latin typeface="Franklin Gothic Medium"/>
                <a:cs typeface="Franklin Gothic Medium"/>
              </a:rPr>
              <a:t>Para el </a:t>
            </a:r>
            <a:r>
              <a:rPr lang="es-ES_tradnl" sz="1600" dirty="0">
                <a:latin typeface="Franklin Gothic Medium"/>
                <a:cs typeface="Franklin Gothic Medium"/>
              </a:rPr>
              <a:t>año 2015 </a:t>
            </a:r>
            <a:r>
              <a:rPr lang="es-ES_tradnl" sz="1600" dirty="0" smtClean="0">
                <a:latin typeface="Franklin Gothic Medium"/>
                <a:cs typeface="Franklin Gothic Medium"/>
              </a:rPr>
              <a:t>se notificaron </a:t>
            </a:r>
            <a:r>
              <a:rPr lang="es-ES_tradnl" sz="1600" u="sng" dirty="0">
                <a:latin typeface="Franklin Gothic Medium"/>
                <a:cs typeface="Franklin Gothic Medium"/>
              </a:rPr>
              <a:t>175 casos </a:t>
            </a:r>
            <a:r>
              <a:rPr lang="es-ES_tradnl" sz="1600" dirty="0">
                <a:latin typeface="Franklin Gothic Medium"/>
                <a:cs typeface="Franklin Gothic Medium"/>
              </a:rPr>
              <a:t>de tuberculosis </a:t>
            </a:r>
            <a:r>
              <a:rPr lang="es-ES_tradnl" sz="1600" dirty="0" smtClean="0">
                <a:latin typeface="Franklin Gothic Medium"/>
                <a:cs typeface="Franklin Gothic Medium"/>
              </a:rPr>
              <a:t>en Trabajadores de la Salud. </a:t>
            </a:r>
            <a:endParaRPr lang="es-CO" sz="1600" dirty="0">
              <a:latin typeface="Franklin Gothic Medium"/>
              <a:cs typeface="Franklin Gothic Medium"/>
            </a:endParaRPr>
          </a:p>
        </p:txBody>
      </p:sp>
      <p:pic>
        <p:nvPicPr>
          <p:cNvPr id="2" name="Imagen 1"/>
          <p:cNvPicPr>
            <a:picLocks noChangeAspect="1"/>
          </p:cNvPicPr>
          <p:nvPr/>
        </p:nvPicPr>
        <p:blipFill>
          <a:blip r:embed="rId3">
            <a:extLst>
              <a:ext uri="{BEBA8EAE-BF5A-486C-A8C5-ECC9F3942E4B}">
                <a14:imgProps xmlns:a14="http://schemas.microsoft.com/office/drawing/2010/main">
                  <a14:imgLayer r:embed="rId4">
                    <a14:imgEffect>
                      <a14:backgroundRemoval t="0" b="89894" l="3497" r="93706"/>
                    </a14:imgEffect>
                  </a14:imgLayer>
                </a14:imgProps>
              </a:ext>
            </a:extLst>
          </a:blip>
          <a:stretch>
            <a:fillRect/>
          </a:stretch>
        </p:blipFill>
        <p:spPr>
          <a:xfrm>
            <a:off x="1996491" y="1551882"/>
            <a:ext cx="1816100" cy="2387600"/>
          </a:xfrm>
          <a:prstGeom prst="rect">
            <a:avLst/>
          </a:prstGeom>
        </p:spPr>
      </p:pic>
      <p:sp>
        <p:nvSpPr>
          <p:cNvPr id="8" name="CuadroTexto 7"/>
          <p:cNvSpPr txBox="1"/>
          <p:nvPr/>
        </p:nvSpPr>
        <p:spPr>
          <a:xfrm>
            <a:off x="7893705" y="2168509"/>
            <a:ext cx="423298" cy="276999"/>
          </a:xfrm>
          <a:prstGeom prst="rect">
            <a:avLst/>
          </a:prstGeom>
          <a:noFill/>
        </p:spPr>
        <p:txBody>
          <a:bodyPr wrap="square" rtlCol="0">
            <a:spAutoFit/>
          </a:bodyPr>
          <a:lstStyle/>
          <a:p>
            <a:r>
              <a:rPr lang="es-CO" sz="1200" b="1" dirty="0" smtClean="0">
                <a:latin typeface="Franklin Gothic Medium"/>
                <a:cs typeface="Franklin Gothic Medium"/>
              </a:rPr>
              <a:t>(6)</a:t>
            </a:r>
            <a:endParaRPr lang="es-CO" sz="1200" b="1" dirty="0">
              <a:latin typeface="Franklin Gothic Medium"/>
              <a:cs typeface="Franklin Gothic Medium"/>
            </a:endParaRPr>
          </a:p>
        </p:txBody>
      </p:sp>
      <p:sp>
        <p:nvSpPr>
          <p:cNvPr id="9" name="CuadroTexto 8"/>
          <p:cNvSpPr txBox="1"/>
          <p:nvPr/>
        </p:nvSpPr>
        <p:spPr>
          <a:xfrm>
            <a:off x="7803100" y="1269926"/>
            <a:ext cx="423298" cy="276999"/>
          </a:xfrm>
          <a:prstGeom prst="rect">
            <a:avLst/>
          </a:prstGeom>
          <a:noFill/>
        </p:spPr>
        <p:txBody>
          <a:bodyPr wrap="square" rtlCol="0">
            <a:spAutoFit/>
          </a:bodyPr>
          <a:lstStyle/>
          <a:p>
            <a:r>
              <a:rPr lang="es-CO" sz="1200" b="1" dirty="0" smtClean="0">
                <a:latin typeface="Franklin Gothic Medium"/>
                <a:cs typeface="Franklin Gothic Medium"/>
              </a:rPr>
              <a:t>(6)</a:t>
            </a:r>
            <a:endParaRPr lang="es-CO" sz="1200" b="1" dirty="0">
              <a:latin typeface="Franklin Gothic Medium"/>
              <a:cs typeface="Franklin Gothic Medium"/>
            </a:endParaRPr>
          </a:p>
        </p:txBody>
      </p:sp>
      <p:pic>
        <p:nvPicPr>
          <p:cNvPr id="10" name="Imagen 9"/>
          <p:cNvPicPr>
            <a:picLocks noChangeAspect="1"/>
          </p:cNvPicPr>
          <p:nvPr/>
        </p:nvPicPr>
        <p:blipFill>
          <a:blip r:embed="rId5"/>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1157423932"/>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ítulo 1"/>
          <p:cNvSpPr>
            <a:spLocks noGrp="1"/>
          </p:cNvSpPr>
          <p:nvPr>
            <p:ph type="title"/>
          </p:nvPr>
        </p:nvSpPr>
        <p:spPr>
          <a:xfrm>
            <a:off x="1674163" y="643985"/>
            <a:ext cx="6781800" cy="680433"/>
          </a:xfrm>
        </p:spPr>
        <p:txBody>
          <a:bodyPr>
            <a:normAutofit fontScale="90000"/>
          </a:bodyPr>
          <a:lstStyle/>
          <a:p>
            <a:r>
              <a:rPr lang="es-CO" sz="4000" dirty="0" smtClean="0">
                <a:solidFill>
                  <a:schemeClr val="accent1">
                    <a:lumMod val="90000"/>
                    <a:lumOff val="10000"/>
                  </a:schemeClr>
                </a:solidFill>
              </a:rPr>
              <a:t>Programa De TB H.S.B </a:t>
            </a:r>
            <a:r>
              <a:rPr lang="es-ES" sz="4000" dirty="0" smtClean="0">
                <a:solidFill>
                  <a:schemeClr val="accent1">
                    <a:lumMod val="90000"/>
                    <a:lumOff val="10000"/>
                  </a:schemeClr>
                </a:solidFill>
              </a:rPr>
              <a:t>–</a:t>
            </a:r>
            <a:r>
              <a:rPr lang="es-CO" sz="4000" dirty="0" smtClean="0">
                <a:solidFill>
                  <a:schemeClr val="accent1">
                    <a:lumMod val="90000"/>
                    <a:lumOff val="10000"/>
                  </a:schemeClr>
                </a:solidFill>
              </a:rPr>
              <a:t> Matriz Dofa  </a:t>
            </a:r>
            <a:endParaRPr lang="es-CO" sz="4000" dirty="0">
              <a:solidFill>
                <a:schemeClr val="accent1">
                  <a:lumMod val="90000"/>
                  <a:lumOff val="10000"/>
                </a:schemeClr>
              </a:solidFill>
            </a:endParaRPr>
          </a:p>
        </p:txBody>
      </p:sp>
      <p:pic>
        <p:nvPicPr>
          <p:cNvPr id="8" name="Imagen 7" descr="Captura de pantalla 2016-05-17 a las 12.10.53 p.m..png"/>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580" t="2087" r="2753" b="1924"/>
          <a:stretch/>
        </p:blipFill>
        <p:spPr>
          <a:xfrm>
            <a:off x="126163" y="1627853"/>
            <a:ext cx="4769327" cy="4880034"/>
          </a:xfrm>
          <a:prstGeom prst="rect">
            <a:avLst/>
          </a:prstGeom>
        </p:spPr>
      </p:pic>
      <p:pic>
        <p:nvPicPr>
          <p:cNvPr id="9" name="Imagen 8" descr="Captura de pantalla 2016-05-17 a las 12.11.02 p.m..png"/>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b="2253"/>
          <a:stretch/>
        </p:blipFill>
        <p:spPr>
          <a:xfrm>
            <a:off x="5096703" y="1627853"/>
            <a:ext cx="3922098" cy="5065922"/>
          </a:xfrm>
          <a:prstGeom prst="rect">
            <a:avLst/>
          </a:prstGeom>
        </p:spPr>
      </p:pic>
    </p:spTree>
    <p:extLst>
      <p:ext uri="{BB962C8B-B14F-4D97-AF65-F5344CB8AC3E}">
        <p14:creationId xmlns:p14="http://schemas.microsoft.com/office/powerpoint/2010/main" val="11574239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ítulo 1"/>
          <p:cNvSpPr>
            <a:spLocks noGrp="1"/>
          </p:cNvSpPr>
          <p:nvPr>
            <p:ph type="title"/>
          </p:nvPr>
        </p:nvSpPr>
        <p:spPr>
          <a:xfrm>
            <a:off x="1645474" y="1305859"/>
            <a:ext cx="5951984" cy="895095"/>
          </a:xfrm>
        </p:spPr>
        <p:txBody>
          <a:bodyPr>
            <a:normAutofit/>
          </a:bodyPr>
          <a:lstStyle/>
          <a:p>
            <a:pPr algn="ctr"/>
            <a:r>
              <a:rPr lang="es-CO" sz="4400" dirty="0" smtClean="0">
                <a:solidFill>
                  <a:srgbClr val="05316E"/>
                </a:solidFill>
              </a:rPr>
              <a:t>Objetivo General </a:t>
            </a:r>
            <a:endParaRPr lang="es-CO" sz="4400" dirty="0">
              <a:solidFill>
                <a:srgbClr val="05316E"/>
              </a:solidFill>
            </a:endParaRPr>
          </a:p>
        </p:txBody>
      </p:sp>
      <p:sp>
        <p:nvSpPr>
          <p:cNvPr id="3" name="Rectángulo 2"/>
          <p:cNvSpPr/>
          <p:nvPr/>
        </p:nvSpPr>
        <p:spPr>
          <a:xfrm>
            <a:off x="482910" y="3013502"/>
            <a:ext cx="8263135" cy="1754327"/>
          </a:xfrm>
          <a:prstGeom prst="rect">
            <a:avLst/>
          </a:prstGeom>
        </p:spPr>
        <p:txBody>
          <a:bodyPr wrap="square">
            <a:spAutoFit/>
          </a:bodyPr>
          <a:lstStyle/>
          <a:p>
            <a:pPr algn="just"/>
            <a:r>
              <a:rPr lang="es-ES_tradnl" dirty="0">
                <a:latin typeface="Franklin Gothic Medium"/>
                <a:cs typeface="Franklin Gothic Medium"/>
              </a:rPr>
              <a:t>Describir el nivel de entrada de conocimientos frente al manejo del paciente con tuberculosis y medidas de bioseguridad en el cliente interno de enfermería y personal en formación de los servicios de Urgencias, medicina interna 6 </a:t>
            </a:r>
            <a:r>
              <a:rPr lang="es-ES_tradnl" dirty="0" smtClean="0">
                <a:latin typeface="Franklin Gothic Medium"/>
                <a:cs typeface="Franklin Gothic Medium"/>
              </a:rPr>
              <a:t>piso </a:t>
            </a:r>
            <a:r>
              <a:rPr lang="es-ES_tradnl" dirty="0">
                <a:latin typeface="Franklin Gothic Medium"/>
                <a:cs typeface="Franklin Gothic Medium"/>
              </a:rPr>
              <a:t>y Hospitalización  quirúrgicos  3 piso; del Hospital Simón Bolívar, durante el periodo de 6 de abril de 2016 hasta el 6 de mayo de 2016.</a:t>
            </a:r>
          </a:p>
          <a:p>
            <a:pPr algn="just"/>
            <a:endParaRPr lang="es-ES_tradnl" dirty="0">
              <a:latin typeface="Franklin Gothic Medium"/>
              <a:cs typeface="Franklin Gothic Medium"/>
            </a:endParaRPr>
          </a:p>
        </p:txBody>
      </p:sp>
      <p:pic>
        <p:nvPicPr>
          <p:cNvPr id="5" name="Imagen 4"/>
          <p:cNvPicPr>
            <a:picLocks noChangeAspect="1"/>
          </p:cNvPicPr>
          <p:nvPr/>
        </p:nvPicPr>
        <p:blipFill>
          <a:blip r:embed="rId3"/>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16558789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ítulo 1"/>
          <p:cNvSpPr>
            <a:spLocks noGrp="1"/>
          </p:cNvSpPr>
          <p:nvPr>
            <p:ph type="title"/>
          </p:nvPr>
        </p:nvSpPr>
        <p:spPr>
          <a:xfrm>
            <a:off x="1906676" y="751652"/>
            <a:ext cx="6781800" cy="1073980"/>
          </a:xfrm>
        </p:spPr>
        <p:txBody>
          <a:bodyPr>
            <a:normAutofit/>
          </a:bodyPr>
          <a:lstStyle/>
          <a:p>
            <a:pPr algn="ctr"/>
            <a:r>
              <a:rPr lang="es-CO" sz="4800" dirty="0" smtClean="0">
                <a:solidFill>
                  <a:srgbClr val="05316E"/>
                </a:solidFill>
              </a:rPr>
              <a:t>Objetivos Específicos </a:t>
            </a:r>
            <a:endParaRPr lang="es-CO" sz="4800" dirty="0">
              <a:solidFill>
                <a:srgbClr val="05316E"/>
              </a:solidFill>
            </a:endParaRPr>
          </a:p>
        </p:txBody>
      </p:sp>
      <p:sp>
        <p:nvSpPr>
          <p:cNvPr id="3" name="Rectángulo 2"/>
          <p:cNvSpPr/>
          <p:nvPr/>
        </p:nvSpPr>
        <p:spPr>
          <a:xfrm>
            <a:off x="503131" y="2071302"/>
            <a:ext cx="8137737" cy="4401205"/>
          </a:xfrm>
          <a:prstGeom prst="rect">
            <a:avLst/>
          </a:prstGeom>
        </p:spPr>
        <p:txBody>
          <a:bodyPr wrap="square">
            <a:spAutoFit/>
          </a:bodyPr>
          <a:lstStyle/>
          <a:p>
            <a:pPr marL="285750" indent="-285750" algn="just">
              <a:buFont typeface="Wingdings" charset="2"/>
              <a:buChar char="§"/>
            </a:pPr>
            <a:r>
              <a:rPr lang="es-ES_tradnl" sz="2000" dirty="0" smtClean="0">
                <a:latin typeface="Franklin Gothic Medium" panose="020B0603020102020204" pitchFamily="34" charset="0"/>
                <a:cs typeface="Franklin Gothic Medium"/>
              </a:rPr>
              <a:t>Caracterizar  </a:t>
            </a:r>
            <a:r>
              <a:rPr lang="es-ES_tradnl" sz="2000" dirty="0">
                <a:latin typeface="Franklin Gothic Medium" panose="020B0603020102020204" pitchFamily="34" charset="0"/>
                <a:cs typeface="Franklin Gothic Medium"/>
              </a:rPr>
              <a:t>la población cliente interno de enfermería y personal en formación de acuerdo al área/servicio y turno de rotación</a:t>
            </a:r>
            <a:r>
              <a:rPr lang="es-ES_tradnl" sz="2000" dirty="0" smtClean="0">
                <a:latin typeface="Franklin Gothic Medium" panose="020B0603020102020204" pitchFamily="34" charset="0"/>
                <a:cs typeface="Franklin Gothic Medium"/>
              </a:rPr>
              <a:t>.</a:t>
            </a:r>
          </a:p>
          <a:p>
            <a:pPr algn="just"/>
            <a:endParaRPr lang="es-ES_tradnl" sz="2000" dirty="0">
              <a:latin typeface="Franklin Gothic Medium" panose="020B0603020102020204" pitchFamily="34" charset="0"/>
              <a:cs typeface="Franklin Gothic Medium"/>
            </a:endParaRPr>
          </a:p>
          <a:p>
            <a:pPr marL="285750" indent="-285750" algn="just">
              <a:buFont typeface="Wingdings" charset="2"/>
              <a:buChar char="§"/>
            </a:pPr>
            <a:r>
              <a:rPr lang="es-ES_tradnl" sz="2000" dirty="0" smtClean="0">
                <a:latin typeface="Franklin Gothic Medium" panose="020B0603020102020204" pitchFamily="34" charset="0"/>
                <a:cs typeface="Franklin Gothic Medium"/>
              </a:rPr>
              <a:t>Aplicar </a:t>
            </a:r>
            <a:r>
              <a:rPr lang="es-ES_tradnl" sz="2000" dirty="0">
                <a:latin typeface="Franklin Gothic Medium" panose="020B0603020102020204" pitchFamily="34" charset="0"/>
                <a:cs typeface="Franklin Gothic Medium"/>
              </a:rPr>
              <a:t>la encuesta “Conocimientos sobre la tuberculosis y medidas de </a:t>
            </a:r>
            <a:r>
              <a:rPr lang="es-ES_tradnl" sz="2000" dirty="0" smtClean="0">
                <a:latin typeface="Franklin Gothic Medium" panose="020B0603020102020204" pitchFamily="34" charset="0"/>
                <a:cs typeface="Franklin Gothic Medium"/>
              </a:rPr>
              <a:t>bioseguridad</a:t>
            </a:r>
          </a:p>
          <a:p>
            <a:pPr algn="just"/>
            <a:endParaRPr lang="es-ES_tradnl" sz="2000" dirty="0">
              <a:latin typeface="Franklin Gothic Medium" panose="020B0603020102020204" pitchFamily="34" charset="0"/>
              <a:cs typeface="Franklin Gothic Medium"/>
            </a:endParaRPr>
          </a:p>
          <a:p>
            <a:pPr marL="285750" indent="-285750" algn="just">
              <a:buFont typeface="Wingdings" charset="2"/>
              <a:buChar char="§"/>
            </a:pPr>
            <a:r>
              <a:rPr lang="es-CO" sz="2000" dirty="0" smtClean="0">
                <a:latin typeface="Franklin Gothic Medium" panose="020B0603020102020204" pitchFamily="34" charset="0"/>
              </a:rPr>
              <a:t>Analizar </a:t>
            </a:r>
            <a:r>
              <a:rPr lang="es-CO" sz="2000" dirty="0">
                <a:latin typeface="Franklin Gothic Medium" panose="020B0603020102020204" pitchFamily="34" charset="0"/>
              </a:rPr>
              <a:t>los resultados obtenidos frente a la encuesta propuesta en relación con la teoría y realidad actual en Colombia sobre la incidencia de TB en población de trabajadores de la salud</a:t>
            </a:r>
            <a:r>
              <a:rPr lang="es-CO" sz="2000" dirty="0" smtClean="0">
                <a:latin typeface="Franklin Gothic Medium" panose="020B0603020102020204" pitchFamily="34" charset="0"/>
              </a:rPr>
              <a:t>.</a:t>
            </a:r>
          </a:p>
          <a:p>
            <a:pPr algn="just"/>
            <a:r>
              <a:rPr lang="es-CO" sz="2000" dirty="0" smtClean="0">
                <a:latin typeface="Franklin Gothic Medium" panose="020B0603020102020204" pitchFamily="34" charset="0"/>
              </a:rPr>
              <a:t> </a:t>
            </a:r>
          </a:p>
          <a:p>
            <a:pPr marL="285750" indent="-285750" algn="just">
              <a:buFont typeface="Wingdings" charset="2"/>
              <a:buChar char="§"/>
            </a:pPr>
            <a:r>
              <a:rPr lang="es-CO" sz="2000" dirty="0" smtClean="0">
                <a:latin typeface="Franklin Gothic Medium" panose="020B0603020102020204" pitchFamily="34" charset="0"/>
              </a:rPr>
              <a:t>Realizar </a:t>
            </a:r>
            <a:r>
              <a:rPr lang="es-CO" sz="2000" dirty="0">
                <a:latin typeface="Franklin Gothic Medium" panose="020B0603020102020204" pitchFamily="34" charset="0"/>
              </a:rPr>
              <a:t>intervenciones educativas sobre la tuberculosis al personal cliente interno de enfermería y población en formación encuestados, haciendo énfasis en la concientización sobre el riesgo de contagio de tuberculosis en la población asistencial</a:t>
            </a:r>
            <a:endParaRPr lang="es-ES_tradnl" sz="2000" dirty="0">
              <a:latin typeface="Franklin Gothic Medium" panose="020B0603020102020204" pitchFamily="34" charset="0"/>
              <a:cs typeface="Franklin Gothic Medium"/>
            </a:endParaRPr>
          </a:p>
        </p:txBody>
      </p:sp>
      <p:pic>
        <p:nvPicPr>
          <p:cNvPr id="5" name="Imagen 4"/>
          <p:cNvPicPr>
            <a:picLocks noChangeAspect="1"/>
          </p:cNvPicPr>
          <p:nvPr/>
        </p:nvPicPr>
        <p:blipFill>
          <a:blip r:embed="rId3"/>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11574239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12665"/>
          <a:stretch/>
        </p:blipFill>
        <p:spPr bwMode="auto">
          <a:xfrm>
            <a:off x="0" y="375658"/>
            <a:ext cx="9144000" cy="6482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ítulo 1"/>
          <p:cNvSpPr>
            <a:spLocks noGrp="1"/>
          </p:cNvSpPr>
          <p:nvPr>
            <p:ph type="title"/>
          </p:nvPr>
        </p:nvSpPr>
        <p:spPr>
          <a:xfrm>
            <a:off x="1602622" y="411435"/>
            <a:ext cx="6781800" cy="787764"/>
          </a:xfrm>
        </p:spPr>
        <p:txBody>
          <a:bodyPr>
            <a:noAutofit/>
          </a:bodyPr>
          <a:lstStyle/>
          <a:p>
            <a:pPr algn="ctr"/>
            <a:r>
              <a:rPr lang="es-CO" sz="4400" dirty="0" smtClean="0">
                <a:solidFill>
                  <a:srgbClr val="05316E"/>
                </a:solidFill>
              </a:rPr>
              <a:t>Marco Conceptual</a:t>
            </a:r>
            <a:endParaRPr lang="es-CO" sz="4400" dirty="0">
              <a:solidFill>
                <a:srgbClr val="05316E"/>
              </a:solidFill>
            </a:endParaRPr>
          </a:p>
        </p:txBody>
      </p:sp>
      <p:sp>
        <p:nvSpPr>
          <p:cNvPr id="5" name="Título 1"/>
          <p:cNvSpPr txBox="1">
            <a:spLocks/>
          </p:cNvSpPr>
          <p:nvPr/>
        </p:nvSpPr>
        <p:spPr>
          <a:xfrm>
            <a:off x="3791742" y="1292603"/>
            <a:ext cx="2189120" cy="56450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O" sz="3200" u="sng" dirty="0" smtClean="0">
                <a:solidFill>
                  <a:srgbClr val="05316E"/>
                </a:solidFill>
              </a:rPr>
              <a:t>Historia </a:t>
            </a:r>
            <a:endParaRPr lang="es-CO" sz="3200" u="sng" dirty="0">
              <a:solidFill>
                <a:srgbClr val="05316E"/>
              </a:solidFill>
            </a:endParaRPr>
          </a:p>
        </p:txBody>
      </p:sp>
      <p:sp>
        <p:nvSpPr>
          <p:cNvPr id="3" name="Rectángulo 2"/>
          <p:cNvSpPr/>
          <p:nvPr/>
        </p:nvSpPr>
        <p:spPr>
          <a:xfrm>
            <a:off x="833356" y="2097318"/>
            <a:ext cx="8127317" cy="646331"/>
          </a:xfrm>
          <a:prstGeom prst="rect">
            <a:avLst/>
          </a:prstGeom>
        </p:spPr>
        <p:txBody>
          <a:bodyPr wrap="square">
            <a:spAutoFit/>
          </a:bodyPr>
          <a:lstStyle/>
          <a:p>
            <a:pPr algn="ctr"/>
            <a:r>
              <a:rPr lang="es-ES_tradnl" dirty="0">
                <a:latin typeface="Franklin Gothic Medium"/>
                <a:cs typeface="Franklin Gothic Medium"/>
              </a:rPr>
              <a:t>La </a:t>
            </a:r>
            <a:r>
              <a:rPr lang="es-ES_tradnl" dirty="0" smtClean="0">
                <a:latin typeface="Franklin Gothic Medium"/>
                <a:cs typeface="Franklin Gothic Medium"/>
              </a:rPr>
              <a:t>Mico bacteria </a:t>
            </a:r>
            <a:r>
              <a:rPr lang="es-ES_tradnl" dirty="0">
                <a:latin typeface="Franklin Gothic Medium"/>
                <a:cs typeface="Franklin Gothic Medium"/>
              </a:rPr>
              <a:t>causante de la </a:t>
            </a:r>
            <a:r>
              <a:rPr lang="es-ES_tradnl" dirty="0" smtClean="0">
                <a:latin typeface="Franklin Gothic Medium"/>
                <a:cs typeface="Franklin Gothic Medium"/>
              </a:rPr>
              <a:t>tuberculosis  </a:t>
            </a:r>
            <a:r>
              <a:rPr lang="es-ES_tradnl" dirty="0">
                <a:latin typeface="Franklin Gothic Medium"/>
                <a:cs typeface="Franklin Gothic Medium"/>
              </a:rPr>
              <a:t>existe desde hace 15.000 a 20.000 </a:t>
            </a:r>
            <a:r>
              <a:rPr lang="es-ES_tradnl" dirty="0" smtClean="0">
                <a:latin typeface="Franklin Gothic Medium"/>
                <a:cs typeface="Franklin Gothic Medium"/>
              </a:rPr>
              <a:t>años </a:t>
            </a:r>
            <a:r>
              <a:rPr lang="es-ES_tradnl" sz="1200" b="1" dirty="0" smtClean="0">
                <a:latin typeface="Franklin Gothic Medium"/>
                <a:cs typeface="Franklin Gothic Medium"/>
              </a:rPr>
              <a:t>(8)</a:t>
            </a:r>
            <a:endParaRPr lang="es-CO" sz="1200" b="1" dirty="0">
              <a:latin typeface="Franklin Gothic Medium"/>
              <a:cs typeface="Franklin Gothic Medium"/>
            </a:endParaRPr>
          </a:p>
        </p:txBody>
      </p:sp>
      <p:pic>
        <p:nvPicPr>
          <p:cNvPr id="6" name="Imagen 5"/>
          <p:cNvPicPr>
            <a:picLocks noChangeAspect="1"/>
          </p:cNvPicPr>
          <p:nvPr/>
        </p:nvPicPr>
        <p:blipFill>
          <a:blip r:embed="rId3"/>
          <a:stretch>
            <a:fillRect/>
          </a:stretch>
        </p:blipFill>
        <p:spPr>
          <a:xfrm>
            <a:off x="444794" y="3109153"/>
            <a:ext cx="2554960" cy="2121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520863" y="5248601"/>
            <a:ext cx="2163518" cy="738664"/>
          </a:xfrm>
          <a:prstGeom prst="rect">
            <a:avLst/>
          </a:prstGeom>
          <a:noFill/>
        </p:spPr>
        <p:txBody>
          <a:bodyPr wrap="square" rtlCol="0">
            <a:spAutoFit/>
          </a:bodyPr>
          <a:lstStyle/>
          <a:p>
            <a:pPr algn="ctr"/>
            <a:r>
              <a:rPr lang="es-CO" sz="1400" dirty="0" smtClean="0">
                <a:latin typeface="Franklin Gothic Medium"/>
                <a:cs typeface="Franklin Gothic Medium"/>
              </a:rPr>
              <a:t>Sacerdote de Ámon, sigo de TB vertebral o Mal de pott</a:t>
            </a:r>
            <a:endParaRPr lang="es-CO" sz="1400" dirty="0">
              <a:latin typeface="Franklin Gothic Medium"/>
              <a:cs typeface="Franklin Gothic Medium"/>
            </a:endParaRPr>
          </a:p>
        </p:txBody>
      </p:sp>
      <p:pic>
        <p:nvPicPr>
          <p:cNvPr id="8" name="Imagen 7"/>
          <p:cNvPicPr>
            <a:picLocks noChangeAspect="1"/>
          </p:cNvPicPr>
          <p:nvPr/>
        </p:nvPicPr>
        <p:blipFill>
          <a:blip r:embed="rId4"/>
          <a:stretch>
            <a:fillRect/>
          </a:stretch>
        </p:blipFill>
        <p:spPr>
          <a:xfrm>
            <a:off x="3936668" y="3109153"/>
            <a:ext cx="1770003" cy="2397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p:cNvSpPr txBox="1"/>
          <p:nvPr/>
        </p:nvSpPr>
        <p:spPr>
          <a:xfrm>
            <a:off x="3758133" y="5512320"/>
            <a:ext cx="2163518" cy="307777"/>
          </a:xfrm>
          <a:prstGeom prst="rect">
            <a:avLst/>
          </a:prstGeom>
          <a:noFill/>
        </p:spPr>
        <p:txBody>
          <a:bodyPr wrap="square" rtlCol="0">
            <a:spAutoFit/>
          </a:bodyPr>
          <a:lstStyle/>
          <a:p>
            <a:pPr algn="ctr"/>
            <a:r>
              <a:rPr lang="es-CO" sz="1400" dirty="0" smtClean="0">
                <a:latin typeface="Franklin Gothic Medium"/>
                <a:cs typeface="Franklin Gothic Medium"/>
              </a:rPr>
              <a:t>Hipocrátes, </a:t>
            </a:r>
            <a:r>
              <a:rPr lang="es-ES_tradnl" sz="1400" dirty="0">
                <a:latin typeface="Franklin Gothic Medium"/>
                <a:cs typeface="Franklin Gothic Medium"/>
              </a:rPr>
              <a:t>460- 377 </a:t>
            </a:r>
            <a:r>
              <a:rPr lang="es-ES_tradnl" sz="1400" dirty="0" err="1">
                <a:latin typeface="Franklin Gothic Medium"/>
                <a:cs typeface="Franklin Gothic Medium"/>
              </a:rPr>
              <a:t>ac</a:t>
            </a:r>
            <a:r>
              <a:rPr lang="es-ES_tradnl" sz="1400" dirty="0">
                <a:latin typeface="Franklin Gothic Medium"/>
                <a:cs typeface="Franklin Gothic Medium"/>
              </a:rPr>
              <a:t> </a:t>
            </a:r>
            <a:r>
              <a:rPr lang="es-CO" sz="1400" dirty="0" smtClean="0">
                <a:latin typeface="Franklin Gothic Medium"/>
                <a:cs typeface="Franklin Gothic Medium"/>
              </a:rPr>
              <a:t> </a:t>
            </a:r>
            <a:endParaRPr lang="es-CO" sz="1400" dirty="0">
              <a:latin typeface="Franklin Gothic Medium"/>
              <a:cs typeface="Franklin Gothic Medium"/>
            </a:endParaRPr>
          </a:p>
        </p:txBody>
      </p:sp>
      <p:pic>
        <p:nvPicPr>
          <p:cNvPr id="10" name="Imagen 9"/>
          <p:cNvPicPr>
            <a:picLocks noChangeAspect="1"/>
          </p:cNvPicPr>
          <p:nvPr/>
        </p:nvPicPr>
        <p:blipFill>
          <a:blip r:embed="rId5"/>
          <a:stretch>
            <a:fillRect/>
          </a:stretch>
        </p:blipFill>
        <p:spPr>
          <a:xfrm>
            <a:off x="6760415" y="2882741"/>
            <a:ext cx="1843494" cy="2655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p:cNvSpPr txBox="1"/>
          <p:nvPr/>
        </p:nvSpPr>
        <p:spPr>
          <a:xfrm>
            <a:off x="6760415" y="5664720"/>
            <a:ext cx="2163518" cy="307777"/>
          </a:xfrm>
          <a:prstGeom prst="rect">
            <a:avLst/>
          </a:prstGeom>
          <a:noFill/>
        </p:spPr>
        <p:txBody>
          <a:bodyPr wrap="square" rtlCol="0">
            <a:spAutoFit/>
          </a:bodyPr>
          <a:lstStyle/>
          <a:p>
            <a:pPr algn="ctr"/>
            <a:r>
              <a:rPr lang="es-CO" sz="1400" dirty="0" smtClean="0">
                <a:latin typeface="Franklin Gothic Medium"/>
                <a:cs typeface="Franklin Gothic Medium"/>
              </a:rPr>
              <a:t>Roberto Koch</a:t>
            </a:r>
            <a:endParaRPr lang="es-CO" sz="1400" dirty="0">
              <a:latin typeface="Franklin Gothic Medium"/>
              <a:cs typeface="Franklin Gothic Medium"/>
            </a:endParaRPr>
          </a:p>
        </p:txBody>
      </p:sp>
      <p:pic>
        <p:nvPicPr>
          <p:cNvPr id="12" name="Imagen 11"/>
          <p:cNvPicPr>
            <a:picLocks noChangeAspect="1"/>
          </p:cNvPicPr>
          <p:nvPr/>
        </p:nvPicPr>
        <p:blipFill>
          <a:blip r:embed="rId6"/>
          <a:stretch>
            <a:fillRect/>
          </a:stretch>
        </p:blipFill>
        <p:spPr>
          <a:xfrm>
            <a:off x="8329390" y="6069375"/>
            <a:ext cx="649390" cy="806265"/>
          </a:xfrm>
          <a:prstGeom prst="rect">
            <a:avLst/>
          </a:prstGeom>
        </p:spPr>
      </p:pic>
    </p:spTree>
    <p:extLst>
      <p:ext uri="{BB962C8B-B14F-4D97-AF65-F5344CB8AC3E}">
        <p14:creationId xmlns:p14="http://schemas.microsoft.com/office/powerpoint/2010/main" val="1157423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Personalizar 1">
      <a:dk1>
        <a:sysClr val="windowText" lastClr="000000"/>
      </a:dk1>
      <a:lt1>
        <a:sysClr val="window" lastClr="FFFFFF"/>
      </a:lt1>
      <a:dk2>
        <a:srgbClr val="1782BF"/>
      </a:dk2>
      <a:lt2>
        <a:srgbClr val="62BCE9"/>
      </a:lt2>
      <a:accent1>
        <a:srgbClr val="031E44"/>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712</TotalTime>
  <Words>2845</Words>
  <Application>Microsoft Macintosh PowerPoint</Application>
  <PresentationFormat>Presentación en pantalla (4:3)</PresentationFormat>
  <Paragraphs>153</Paragraphs>
  <Slides>31</Slides>
  <Notes>0</Notes>
  <HiddenSlides>0</HiddenSlides>
  <MMClips>0</MMClips>
  <ScaleCrop>false</ScaleCrop>
  <HeadingPairs>
    <vt:vector size="6" baseType="variant">
      <vt:variant>
        <vt:lpstr>Tema</vt:lpstr>
      </vt:variant>
      <vt:variant>
        <vt:i4>1</vt:i4>
      </vt:variant>
      <vt:variant>
        <vt:lpstr>Vínculos</vt:lpstr>
      </vt:variant>
      <vt:variant>
        <vt:i4>5</vt:i4>
      </vt:variant>
      <vt:variant>
        <vt:lpstr>Títulos de diapositiva</vt:lpstr>
      </vt:variant>
      <vt:variant>
        <vt:i4>31</vt:i4>
      </vt:variant>
    </vt:vector>
  </HeadingPairs>
  <TitlesOfParts>
    <vt:vector size="37" baseType="lpstr">
      <vt:lpstr>NewsPrint</vt:lpstr>
      <vt:lpstr>\\localhost\Users\angelicabossa\Desktop\Macintosh HD:Users:angelicabossa:Desktop:PROYECTO FINAL HOSPITAL SIMON BOLIVAR (ANGELICA 2016-1).docx!OLE_LINK2</vt:lpstr>
      <vt:lpstr>\\localhost\Users\angelicabossa\Desktop\Macintosh HD:Users:angelicabossa:Desktop:PROYECTO FINAL HOSPITAL SIMON BOLIVAR (ANGELICA 2016-1).docx!OLE_LINK3</vt:lpstr>
      <vt:lpstr>ANGELICA:PROYECTO FINAL HOSPITAL SIMON BOLIVAR (ANGELICA 2016-1).docx!OLE_LINK7</vt:lpstr>
      <vt:lpstr>ANGELICA:PROYECTO FINAL HOSPITAL SIMON BOLIVAR (ANGELICA 2016-1).docx!OLE_LINK8</vt:lpstr>
      <vt:lpstr>ANGELICA:PROYECTO FINAL HOSPITAL SIMON BOLIVAR (ANGELICA 2016-1).docx!OLE_LINK9</vt:lpstr>
      <vt:lpstr>Tuberculosis, riesgo creciente en Trabajadores de La salud, Un análisis del conocimiento y  medidas de bioseguridad en personal asistencial del H.S.B.   </vt:lpstr>
      <vt:lpstr>Introducción</vt:lpstr>
      <vt:lpstr>Justificación </vt:lpstr>
      <vt:lpstr>Presentación de PowerPoint</vt:lpstr>
      <vt:lpstr>Presentación de PowerPoint</vt:lpstr>
      <vt:lpstr>Programa De TB H.S.B – Matriz Dofa  </vt:lpstr>
      <vt:lpstr>Objetivo General </vt:lpstr>
      <vt:lpstr>Objetivos Específicos </vt:lpstr>
      <vt:lpstr>Marco Conceptual</vt:lpstr>
      <vt:lpstr>Presentación de PowerPoint</vt:lpstr>
      <vt:lpstr>Vía de Transmisión</vt:lpstr>
      <vt:lpstr>Tuberculosis Latente </vt:lpstr>
      <vt:lpstr>TB en trabajadores de la Salud</vt:lpstr>
      <vt:lpstr>Presentación de PowerPoint</vt:lpstr>
      <vt:lpstr>Clasificación del Riesgo</vt:lpstr>
      <vt:lpstr>Presentación de PowerPoint</vt:lpstr>
      <vt:lpstr>Presentación de PowerPoint</vt:lpstr>
      <vt:lpstr>Herramienta PHVA </vt:lpstr>
      <vt:lpstr>Presentación de PowerPoint</vt:lpstr>
      <vt:lpstr>Presentación de PowerPoint</vt:lpstr>
      <vt:lpstr>Presentación de PowerPoint</vt:lpstr>
      <vt:lpstr>RESULTADOS Y ANÁLISIS</vt:lpstr>
      <vt:lpstr>RESULTADOS Y ANÁLISIS</vt:lpstr>
      <vt:lpstr>RESULTADOS Y ANÁLISIS</vt:lpstr>
      <vt:lpstr>RESULTADOS Y ANÁLISIS</vt:lpstr>
      <vt:lpstr>RESULTADOS Y ANÁLISIS</vt:lpstr>
      <vt:lpstr>Intervención Específica </vt:lpstr>
      <vt:lpstr>Recomendaciones- Proceso de Continuación</vt:lpstr>
      <vt:lpstr>Conclusiones       </vt:lpstr>
      <vt:lpstr>CONCLUSIONES</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riesgo creciente en Trabajadores de La salud, Un análisis del conocimiento y  medidas de bioseguridad en personal asistencial del H.S.B.   </dc:title>
  <dc:creator>Angelica Bossa</dc:creator>
  <cp:lastModifiedBy>Angelica Bossa</cp:lastModifiedBy>
  <cp:revision>42</cp:revision>
  <dcterms:created xsi:type="dcterms:W3CDTF">2016-05-17T13:07:13Z</dcterms:created>
  <dcterms:modified xsi:type="dcterms:W3CDTF">2016-05-19T04:11:00Z</dcterms:modified>
</cp:coreProperties>
</file>