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6"/>
  </p:notesMasterIdLst>
  <p:sldIdLst>
    <p:sldId id="270" r:id="rId6"/>
    <p:sldId id="348" r:id="rId7"/>
    <p:sldId id="349" r:id="rId8"/>
    <p:sldId id="350" r:id="rId9"/>
    <p:sldId id="274" r:id="rId10"/>
    <p:sldId id="341" r:id="rId11"/>
    <p:sldId id="342" r:id="rId12"/>
    <p:sldId id="287" r:id="rId13"/>
    <p:sldId id="343" r:id="rId14"/>
    <p:sldId id="344" r:id="rId15"/>
    <p:sldId id="345" r:id="rId16"/>
    <p:sldId id="346" r:id="rId17"/>
    <p:sldId id="347" r:id="rId18"/>
    <p:sldId id="288" r:id="rId19"/>
    <p:sldId id="289" r:id="rId20"/>
    <p:sldId id="290" r:id="rId21"/>
    <p:sldId id="297" r:id="rId22"/>
    <p:sldId id="295" r:id="rId23"/>
    <p:sldId id="299" r:id="rId24"/>
    <p:sldId id="300" r:id="rId25"/>
    <p:sldId id="302" r:id="rId26"/>
    <p:sldId id="303" r:id="rId27"/>
    <p:sldId id="304" r:id="rId28"/>
    <p:sldId id="305" r:id="rId29"/>
    <p:sldId id="306" r:id="rId30"/>
    <p:sldId id="307" r:id="rId31"/>
    <p:sldId id="308" r:id="rId32"/>
    <p:sldId id="309" r:id="rId33"/>
    <p:sldId id="310" r:id="rId34"/>
    <p:sldId id="311" r:id="rId35"/>
    <p:sldId id="312" r:id="rId36"/>
    <p:sldId id="351" r:id="rId37"/>
    <p:sldId id="352" r:id="rId38"/>
    <p:sldId id="353" r:id="rId39"/>
    <p:sldId id="291" r:id="rId40"/>
    <p:sldId id="292" r:id="rId41"/>
    <p:sldId id="293" r:id="rId42"/>
    <p:sldId id="286" r:id="rId43"/>
    <p:sldId id="275" r:id="rId44"/>
    <p:sldId id="276" r:id="rId45"/>
    <p:sldId id="277" r:id="rId46"/>
    <p:sldId id="278" r:id="rId47"/>
    <p:sldId id="279" r:id="rId48"/>
    <p:sldId id="280" r:id="rId49"/>
    <p:sldId id="281" r:id="rId50"/>
    <p:sldId id="282" r:id="rId51"/>
    <p:sldId id="284" r:id="rId52"/>
    <p:sldId id="271" r:id="rId53"/>
    <p:sldId id="257" r:id="rId54"/>
    <p:sldId id="258" r:id="rId55"/>
    <p:sldId id="259" r:id="rId56"/>
    <p:sldId id="260" r:id="rId57"/>
    <p:sldId id="261" r:id="rId58"/>
    <p:sldId id="262" r:id="rId59"/>
    <p:sldId id="263" r:id="rId60"/>
    <p:sldId id="264" r:id="rId61"/>
    <p:sldId id="265" r:id="rId62"/>
    <p:sldId id="266" r:id="rId63"/>
    <p:sldId id="267" r:id="rId64"/>
    <p:sldId id="268" r:id="rId65"/>
    <p:sldId id="272" r:id="rId66"/>
    <p:sldId id="273"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5" autoAdjust="0"/>
    <p:restoredTop sz="93716" autoAdjust="0"/>
  </p:normalViewPr>
  <p:slideViewPr>
    <p:cSldViewPr>
      <p:cViewPr varScale="1">
        <p:scale>
          <a:sx n="69" d="100"/>
          <a:sy n="69" d="100"/>
        </p:scale>
        <p:origin x="-76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autoTitleDeleted val="1"/>
    <c:plotArea>
      <c:layout>
        <c:manualLayout>
          <c:layoutTarget val="inner"/>
          <c:xMode val="edge"/>
          <c:yMode val="edge"/>
          <c:x val="0.16191797453889709"/>
          <c:y val="5.3058636487643425E-2"/>
          <c:w val="0.60507865088292501"/>
          <c:h val="0.69037789631134905"/>
        </c:manualLayout>
      </c:layout>
      <c:barChart>
        <c:barDir val="col"/>
        <c:grouping val="clustered"/>
        <c:ser>
          <c:idx val="3"/>
          <c:order val="0"/>
          <c:tx>
            <c:strRef>
              <c:f>Sheet1!$A$8</c:f>
              <c:strCache>
                <c:ptCount val="1"/>
                <c:pt idx="0">
                  <c:v>Cobertura en porcentaje de la población entre 17 y 21 años</c:v>
                </c:pt>
              </c:strCache>
            </c:strRef>
          </c:tx>
          <c:spPr>
            <a:solidFill>
              <a:srgbClr val="0070C0"/>
            </a:solidFill>
          </c:spPr>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Sheet1!$B$8:$J$8</c:f>
              <c:numCache>
                <c:formatCode>0.00%</c:formatCode>
                <c:ptCount val="9"/>
                <c:pt idx="0">
                  <c:v>0.24430000000000004</c:v>
                </c:pt>
                <c:pt idx="1">
                  <c:v>0.25650000000000001</c:v>
                </c:pt>
                <c:pt idx="2">
                  <c:v>0.26960000000000001</c:v>
                </c:pt>
                <c:pt idx="3">
                  <c:v>0.28440000000000021</c:v>
                </c:pt>
                <c:pt idx="4">
                  <c:v>0.30010000000000014</c:v>
                </c:pt>
                <c:pt idx="5">
                  <c:v>0.31680000000000036</c:v>
                </c:pt>
                <c:pt idx="6">
                  <c:v>0.3407</c:v>
                </c:pt>
                <c:pt idx="7">
                  <c:v>0.35260000000000002</c:v>
                </c:pt>
                <c:pt idx="8">
                  <c:v>0.37050000000000016</c:v>
                </c:pt>
              </c:numCache>
            </c:numRef>
          </c:val>
        </c:ser>
        <c:gapWidth val="300"/>
        <c:axId val="104713216"/>
        <c:axId val="105901440"/>
      </c:barChart>
      <c:catAx>
        <c:axId val="104713216"/>
        <c:scaling>
          <c:orientation val="minMax"/>
        </c:scaling>
        <c:axPos val="b"/>
        <c:title>
          <c:tx>
            <c:rich>
              <a:bodyPr/>
              <a:lstStyle/>
              <a:p>
                <a:pPr>
                  <a:defRPr/>
                </a:pPr>
                <a:r>
                  <a:rPr lang="es-CO"/>
                  <a:t>Año</a:t>
                </a:r>
              </a:p>
            </c:rich>
          </c:tx>
          <c:layout/>
        </c:title>
        <c:numFmt formatCode="General" sourceLinked="1"/>
        <c:majorTickMark val="none"/>
        <c:tickLblPos val="nextTo"/>
        <c:crossAx val="105901440"/>
        <c:crossesAt val="0"/>
        <c:auto val="1"/>
        <c:lblAlgn val="ctr"/>
        <c:lblOffset val="100"/>
      </c:catAx>
      <c:valAx>
        <c:axId val="105901440"/>
        <c:scaling>
          <c:orientation val="minMax"/>
        </c:scaling>
        <c:axPos val="l"/>
        <c:majorGridlines/>
        <c:title>
          <c:tx>
            <c:rich>
              <a:bodyPr/>
              <a:lstStyle/>
              <a:p>
                <a:pPr>
                  <a:defRPr/>
                </a:pPr>
                <a:r>
                  <a:rPr lang="es-CO"/>
                  <a:t>Estudiantes</a:t>
                </a:r>
                <a:r>
                  <a:rPr lang="es-CO" baseline="0"/>
                  <a:t> Inscritos</a:t>
                </a:r>
                <a:endParaRPr lang="es-CO"/>
              </a:p>
            </c:rich>
          </c:tx>
          <c:layout/>
        </c:title>
        <c:numFmt formatCode="0.00%" sourceLinked="1"/>
        <c:tickLblPos val="nextTo"/>
        <c:crossAx val="104713216"/>
        <c:crosses val="autoZero"/>
        <c:crossBetween val="between"/>
      </c:valAx>
    </c:plotArea>
    <c:legend>
      <c:legendPos val="r"/>
      <c:layout>
        <c:manualLayout>
          <c:xMode val="edge"/>
          <c:yMode val="edge"/>
          <c:x val="0.80781295195243352"/>
          <c:y val="0.42791898324537536"/>
          <c:w val="0.17858160587069499"/>
          <c:h val="0.282751860318535"/>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hart>
    <c:plotArea>
      <c:layout/>
      <c:barChart>
        <c:barDir val="col"/>
        <c:grouping val="clustered"/>
        <c:ser>
          <c:idx val="0"/>
          <c:order val="0"/>
          <c:tx>
            <c:strRef>
              <c:f>Sheet1!$A$3</c:f>
              <c:strCache>
                <c:ptCount val="1"/>
                <c:pt idx="0">
                  <c:v>Técnica y Tecnológica</c:v>
                </c:pt>
              </c:strCache>
            </c:strRef>
          </c:tx>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Sheet1!$B$3:$J$3</c:f>
              <c:numCache>
                <c:formatCode>General</c:formatCode>
                <c:ptCount val="9"/>
                <c:pt idx="0">
                  <c:v>183319</c:v>
                </c:pt>
                <c:pt idx="1">
                  <c:v>215285</c:v>
                </c:pt>
                <c:pt idx="2">
                  <c:v>263375</c:v>
                </c:pt>
                <c:pt idx="3">
                  <c:v>295290</c:v>
                </c:pt>
                <c:pt idx="4">
                  <c:v>347052</c:v>
                </c:pt>
                <c:pt idx="5">
                  <c:v>394819</c:v>
                </c:pt>
                <c:pt idx="6">
                  <c:v>462646</c:v>
                </c:pt>
                <c:pt idx="7">
                  <c:v>482505</c:v>
                </c:pt>
                <c:pt idx="8">
                  <c:v>542358</c:v>
                </c:pt>
              </c:numCache>
            </c:numRef>
          </c:val>
        </c:ser>
        <c:ser>
          <c:idx val="1"/>
          <c:order val="1"/>
          <c:tx>
            <c:strRef>
              <c:f>Sheet1!$A$4</c:f>
              <c:strCache>
                <c:ptCount val="1"/>
                <c:pt idx="0">
                  <c:v>Profesionales</c:v>
                </c:pt>
              </c:strCache>
            </c:strRef>
          </c:tx>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Sheet1!$B$4:$J$4</c:f>
              <c:numCache>
                <c:formatCode>General</c:formatCode>
                <c:ptCount val="9"/>
                <c:pt idx="0">
                  <c:v>745570</c:v>
                </c:pt>
                <c:pt idx="1">
                  <c:v>781403</c:v>
                </c:pt>
                <c:pt idx="2">
                  <c:v>799808</c:v>
                </c:pt>
                <c:pt idx="3">
                  <c:v>842482</c:v>
                </c:pt>
                <c:pt idx="4">
                  <c:v>872902</c:v>
                </c:pt>
                <c:pt idx="5">
                  <c:v>911701</c:v>
                </c:pt>
                <c:pt idx="6">
                  <c:v>961985</c:v>
                </c:pt>
                <c:pt idx="7">
                  <c:v>1011021</c:v>
                </c:pt>
                <c:pt idx="8">
                  <c:v>1045570</c:v>
                </c:pt>
              </c:numCache>
            </c:numRef>
          </c:val>
        </c:ser>
        <c:gapWidth val="75"/>
        <c:axId val="108612224"/>
        <c:axId val="126538496"/>
      </c:barChart>
      <c:lineChart>
        <c:grouping val="standard"/>
        <c:ser>
          <c:idx val="2"/>
          <c:order val="2"/>
          <c:tx>
            <c:strRef>
              <c:f>Sheet1!$A$5</c:f>
              <c:strCache>
                <c:ptCount val="1"/>
                <c:pt idx="0">
                  <c:v>Total pregrado</c:v>
                </c:pt>
              </c:strCache>
            </c:strRef>
          </c:tx>
          <c:spPr>
            <a:ln>
              <a:solidFill>
                <a:srgbClr val="00B050"/>
              </a:solidFill>
            </a:ln>
          </c:spPr>
          <c:marker>
            <c:symbol val="none"/>
          </c:marker>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Sheet1!$B$5:$J$5</c:f>
              <c:numCache>
                <c:formatCode>General</c:formatCode>
                <c:ptCount val="9"/>
                <c:pt idx="0">
                  <c:v>928889</c:v>
                </c:pt>
                <c:pt idx="1">
                  <c:v>996688</c:v>
                </c:pt>
                <c:pt idx="2">
                  <c:v>1063183</c:v>
                </c:pt>
                <c:pt idx="3">
                  <c:v>1137772</c:v>
                </c:pt>
                <c:pt idx="4">
                  <c:v>1219954</c:v>
                </c:pt>
                <c:pt idx="5">
                  <c:v>1306520</c:v>
                </c:pt>
                <c:pt idx="6">
                  <c:v>1424631</c:v>
                </c:pt>
                <c:pt idx="7">
                  <c:v>1493526</c:v>
                </c:pt>
                <c:pt idx="8">
                  <c:v>1587928</c:v>
                </c:pt>
              </c:numCache>
            </c:numRef>
          </c:val>
        </c:ser>
        <c:marker val="1"/>
        <c:axId val="108612224"/>
        <c:axId val="126538496"/>
      </c:lineChart>
      <c:catAx>
        <c:axId val="108612224"/>
        <c:scaling>
          <c:orientation val="minMax"/>
        </c:scaling>
        <c:axPos val="b"/>
        <c:title>
          <c:tx>
            <c:rich>
              <a:bodyPr/>
              <a:lstStyle/>
              <a:p>
                <a:pPr>
                  <a:defRPr/>
                </a:pPr>
                <a:r>
                  <a:rPr lang="es-CO"/>
                  <a:t>Año</a:t>
                </a:r>
              </a:p>
            </c:rich>
          </c:tx>
          <c:layout/>
        </c:title>
        <c:numFmt formatCode="General" sourceLinked="1"/>
        <c:majorTickMark val="none"/>
        <c:tickLblPos val="nextTo"/>
        <c:crossAx val="126538496"/>
        <c:crosses val="autoZero"/>
        <c:auto val="1"/>
        <c:lblAlgn val="ctr"/>
        <c:lblOffset val="100"/>
      </c:catAx>
      <c:valAx>
        <c:axId val="126538496"/>
        <c:scaling>
          <c:orientation val="minMax"/>
        </c:scaling>
        <c:axPos val="l"/>
        <c:majorGridlines/>
        <c:minorGridlines/>
        <c:title>
          <c:tx>
            <c:rich>
              <a:bodyPr/>
              <a:lstStyle/>
              <a:p>
                <a:pPr>
                  <a:defRPr/>
                </a:pPr>
                <a:r>
                  <a:rPr lang="es-CO"/>
                  <a:t>Estudiantes</a:t>
                </a:r>
                <a:r>
                  <a:rPr lang="es-CO" baseline="0"/>
                  <a:t> Inscritos</a:t>
                </a:r>
                <a:endParaRPr lang="es-CO"/>
              </a:p>
            </c:rich>
          </c:tx>
          <c:layout/>
        </c:title>
        <c:numFmt formatCode="General" sourceLinked="1"/>
        <c:tickLblPos val="nextTo"/>
        <c:crossAx val="108612224"/>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O"/>
  <c:chart>
    <c:autoTitleDeleted val="1"/>
    <c:view3D>
      <c:rAngAx val="1"/>
    </c:view3D>
    <c:plotArea>
      <c:layout/>
      <c:bar3DChart>
        <c:barDir val="col"/>
        <c:grouping val="percentStacked"/>
        <c:ser>
          <c:idx val="1"/>
          <c:order val="0"/>
          <c:tx>
            <c:strRef>
              <c:f>Sheet1!$A$3</c:f>
              <c:strCache>
                <c:ptCount val="1"/>
                <c:pt idx="0">
                  <c:v>Técnica y Tecnológica</c:v>
                </c:pt>
              </c:strCache>
            </c:strRef>
          </c:tx>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Sheet1!$B$3:$J$3</c:f>
              <c:numCache>
                <c:formatCode>General</c:formatCode>
                <c:ptCount val="9"/>
                <c:pt idx="0">
                  <c:v>183319</c:v>
                </c:pt>
                <c:pt idx="1">
                  <c:v>215285</c:v>
                </c:pt>
                <c:pt idx="2">
                  <c:v>263375</c:v>
                </c:pt>
                <c:pt idx="3">
                  <c:v>295290</c:v>
                </c:pt>
                <c:pt idx="4">
                  <c:v>347052</c:v>
                </c:pt>
                <c:pt idx="5">
                  <c:v>394819</c:v>
                </c:pt>
                <c:pt idx="6">
                  <c:v>462646</c:v>
                </c:pt>
                <c:pt idx="7">
                  <c:v>482505</c:v>
                </c:pt>
                <c:pt idx="8">
                  <c:v>542358</c:v>
                </c:pt>
              </c:numCache>
            </c:numRef>
          </c:val>
        </c:ser>
        <c:ser>
          <c:idx val="2"/>
          <c:order val="1"/>
          <c:tx>
            <c:strRef>
              <c:f>Sheet1!$A$4</c:f>
              <c:strCache>
                <c:ptCount val="1"/>
                <c:pt idx="0">
                  <c:v>Profesionales</c:v>
                </c:pt>
              </c:strCache>
            </c:strRef>
          </c:tx>
          <c:spPr>
            <a:solidFill>
              <a:schemeClr val="accent1">
                <a:lumMod val="50000"/>
              </a:schemeClr>
            </a:solidFill>
            <a:effectLst>
              <a:outerShdw blurRad="50800" dist="50800" dir="5400000" algn="ctr" rotWithShape="0">
                <a:schemeClr val="tx2">
                  <a:lumMod val="50000"/>
                  <a:lumOff val="50000"/>
                </a:schemeClr>
              </a:outerShdw>
            </a:effectLst>
          </c:spPr>
          <c:cat>
            <c:numRef>
              <c:f>Sheet1!$B$2:$J$2</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Sheet1!$B$4:$J$4</c:f>
              <c:numCache>
                <c:formatCode>General</c:formatCode>
                <c:ptCount val="9"/>
                <c:pt idx="0">
                  <c:v>745570</c:v>
                </c:pt>
                <c:pt idx="1">
                  <c:v>781403</c:v>
                </c:pt>
                <c:pt idx="2">
                  <c:v>799808</c:v>
                </c:pt>
                <c:pt idx="3">
                  <c:v>842482</c:v>
                </c:pt>
                <c:pt idx="4">
                  <c:v>872902</c:v>
                </c:pt>
                <c:pt idx="5">
                  <c:v>911701</c:v>
                </c:pt>
                <c:pt idx="6">
                  <c:v>961985</c:v>
                </c:pt>
                <c:pt idx="7">
                  <c:v>1011021</c:v>
                </c:pt>
                <c:pt idx="8">
                  <c:v>1045570</c:v>
                </c:pt>
              </c:numCache>
            </c:numRef>
          </c:val>
        </c:ser>
        <c:gapWidth val="75"/>
        <c:gapDepth val="75"/>
        <c:shape val="box"/>
        <c:axId val="135045888"/>
        <c:axId val="135047808"/>
        <c:axId val="0"/>
      </c:bar3DChart>
      <c:catAx>
        <c:axId val="135045888"/>
        <c:scaling>
          <c:orientation val="minMax"/>
        </c:scaling>
        <c:axPos val="b"/>
        <c:title>
          <c:tx>
            <c:rich>
              <a:bodyPr/>
              <a:lstStyle/>
              <a:p>
                <a:pPr>
                  <a:defRPr/>
                </a:pPr>
                <a:r>
                  <a:rPr lang="es-CO" dirty="0" smtClean="0"/>
                  <a:t>Año</a:t>
                </a:r>
              </a:p>
            </c:rich>
          </c:tx>
          <c:layout/>
        </c:title>
        <c:numFmt formatCode="General" sourceLinked="1"/>
        <c:majorTickMark val="none"/>
        <c:tickLblPos val="nextTo"/>
        <c:crossAx val="135047808"/>
        <c:crosses val="autoZero"/>
        <c:auto val="1"/>
        <c:lblAlgn val="ctr"/>
        <c:lblOffset val="100"/>
      </c:catAx>
      <c:valAx>
        <c:axId val="135047808"/>
        <c:scaling>
          <c:orientation val="minMax"/>
        </c:scaling>
        <c:axPos val="l"/>
        <c:majorGridlines/>
        <c:minorGridlines/>
        <c:title>
          <c:tx>
            <c:rich>
              <a:bodyPr/>
              <a:lstStyle/>
              <a:p>
                <a:pPr>
                  <a:defRPr/>
                </a:pPr>
                <a:r>
                  <a:rPr lang="es-CO" dirty="0" smtClean="0"/>
                  <a:t>%</a:t>
                </a:r>
                <a:r>
                  <a:rPr lang="es-CO" baseline="0" dirty="0" smtClean="0"/>
                  <a:t> de Estudiantes Inscritos</a:t>
                </a:r>
                <a:endParaRPr lang="es-CO" dirty="0"/>
              </a:p>
            </c:rich>
          </c:tx>
          <c:layout/>
        </c:title>
        <c:numFmt formatCode="0%" sourceLinked="1"/>
        <c:tickLblPos val="nextTo"/>
        <c:crossAx val="135045888"/>
        <c:crosses val="autoZero"/>
        <c:crossBetween val="between"/>
      </c:valAx>
    </c:plotArea>
    <c:legend>
      <c:legendPos val="r"/>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298E4-7AF2-4A7F-AE37-4BBACACB0A7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F83D0A87-069D-43CB-AB51-11AA642CCB4C}">
      <dgm:prSet phldrT="[Texto]" custT="1"/>
      <dgm:spPr/>
      <dgm:t>
        <a:bodyPr/>
        <a:lstStyle/>
        <a:p>
          <a:r>
            <a:rPr lang="es-ES" sz="1000" dirty="0" smtClean="0"/>
            <a:t>Observación</a:t>
          </a:r>
          <a:endParaRPr lang="es-ES" sz="1000" dirty="0"/>
        </a:p>
      </dgm:t>
    </dgm:pt>
    <dgm:pt modelId="{1E8AC8E4-CF9E-45C3-860D-EF66D90A603F}" type="parTrans" cxnId="{8656263D-9B05-4AF5-8616-27410162D414}">
      <dgm:prSet/>
      <dgm:spPr/>
      <dgm:t>
        <a:bodyPr/>
        <a:lstStyle/>
        <a:p>
          <a:endParaRPr lang="es-ES" sz="2800"/>
        </a:p>
      </dgm:t>
    </dgm:pt>
    <dgm:pt modelId="{934BBBEB-A56B-40AF-9881-34FDC9987E45}" type="sibTrans" cxnId="{8656263D-9B05-4AF5-8616-27410162D414}">
      <dgm:prSet/>
      <dgm:spPr/>
      <dgm:t>
        <a:bodyPr/>
        <a:lstStyle/>
        <a:p>
          <a:endParaRPr lang="es-ES" sz="2800"/>
        </a:p>
      </dgm:t>
    </dgm:pt>
    <dgm:pt modelId="{B73C2B46-3A72-4F68-B47A-E43CC657BC6C}">
      <dgm:prSet phldrT="[Texto]" custT="1"/>
      <dgm:spPr/>
      <dgm:t>
        <a:bodyPr/>
        <a:lstStyle/>
        <a:p>
          <a:r>
            <a:rPr lang="es-ES" sz="1000" dirty="0" smtClean="0"/>
            <a:t>Entrevista</a:t>
          </a:r>
          <a:endParaRPr lang="es-ES" sz="1000" dirty="0"/>
        </a:p>
      </dgm:t>
    </dgm:pt>
    <dgm:pt modelId="{CF9300D4-062C-4557-B150-AEE75BCEBDEF}" type="parTrans" cxnId="{79DD5346-1873-4465-8A78-5619512C256D}">
      <dgm:prSet/>
      <dgm:spPr/>
      <dgm:t>
        <a:bodyPr/>
        <a:lstStyle/>
        <a:p>
          <a:endParaRPr lang="es-ES" sz="2800"/>
        </a:p>
      </dgm:t>
    </dgm:pt>
    <dgm:pt modelId="{833F5BA8-DB1F-49BD-8522-457F22CE827E}" type="sibTrans" cxnId="{79DD5346-1873-4465-8A78-5619512C256D}">
      <dgm:prSet/>
      <dgm:spPr/>
      <dgm:t>
        <a:bodyPr/>
        <a:lstStyle/>
        <a:p>
          <a:endParaRPr lang="es-ES" sz="2800"/>
        </a:p>
      </dgm:t>
    </dgm:pt>
    <dgm:pt modelId="{011C03CA-1FFE-442A-AD70-7F2199F2AC3B}">
      <dgm:prSet phldrT="[Texto]" custT="1"/>
      <dgm:spPr/>
      <dgm:t>
        <a:bodyPr/>
        <a:lstStyle/>
        <a:p>
          <a:r>
            <a:rPr lang="es-ES" sz="1000" dirty="0" smtClean="0"/>
            <a:t>Proyectos</a:t>
          </a:r>
          <a:endParaRPr lang="es-ES" sz="1000" dirty="0"/>
        </a:p>
      </dgm:t>
    </dgm:pt>
    <dgm:pt modelId="{253AD45A-3793-4AE4-9409-4CD6897EAFCF}" type="parTrans" cxnId="{6DC65ADB-1E58-4A29-8BF0-1686399133AD}">
      <dgm:prSet/>
      <dgm:spPr/>
      <dgm:t>
        <a:bodyPr/>
        <a:lstStyle/>
        <a:p>
          <a:endParaRPr lang="es-ES" sz="2800"/>
        </a:p>
      </dgm:t>
    </dgm:pt>
    <dgm:pt modelId="{11B7C93E-D05D-4466-9C34-0C8230D80FE4}" type="sibTrans" cxnId="{6DC65ADB-1E58-4A29-8BF0-1686399133AD}">
      <dgm:prSet/>
      <dgm:spPr/>
      <dgm:t>
        <a:bodyPr/>
        <a:lstStyle/>
        <a:p>
          <a:endParaRPr lang="es-ES" sz="2800"/>
        </a:p>
      </dgm:t>
    </dgm:pt>
    <dgm:pt modelId="{393D3758-30D1-46B4-8E28-DC7BCC976095}">
      <dgm:prSet phldrT="[Texto]" custT="1"/>
      <dgm:spPr/>
      <dgm:t>
        <a:bodyPr/>
        <a:lstStyle/>
        <a:p>
          <a:r>
            <a:rPr lang="es-ES" sz="1000" dirty="0" smtClean="0"/>
            <a:t>Aprendizaje basado en problemas</a:t>
          </a:r>
          <a:endParaRPr lang="es-ES" sz="1000" dirty="0"/>
        </a:p>
      </dgm:t>
    </dgm:pt>
    <dgm:pt modelId="{8108713A-DEFD-4B69-95F7-A0ECC46501D6}" type="parTrans" cxnId="{9A603BF4-7DFD-4273-9CF3-DC386C6CB935}">
      <dgm:prSet/>
      <dgm:spPr/>
      <dgm:t>
        <a:bodyPr/>
        <a:lstStyle/>
        <a:p>
          <a:endParaRPr lang="es-ES" sz="2800"/>
        </a:p>
      </dgm:t>
    </dgm:pt>
    <dgm:pt modelId="{AEFAC4AA-FAAD-4092-BAC1-48F719FE458C}" type="sibTrans" cxnId="{9A603BF4-7DFD-4273-9CF3-DC386C6CB935}">
      <dgm:prSet/>
      <dgm:spPr/>
      <dgm:t>
        <a:bodyPr/>
        <a:lstStyle/>
        <a:p>
          <a:endParaRPr lang="es-ES" sz="2800"/>
        </a:p>
      </dgm:t>
    </dgm:pt>
    <dgm:pt modelId="{B1EB1AFC-9A28-4E12-97A4-77ED24319204}">
      <dgm:prSet phldrT="[Texto]" custT="1"/>
      <dgm:spPr/>
      <dgm:t>
        <a:bodyPr/>
        <a:lstStyle/>
        <a:p>
          <a:r>
            <a:rPr lang="es-ES" sz="1000" dirty="0" smtClean="0"/>
            <a:t>Estudio de casos</a:t>
          </a:r>
          <a:endParaRPr lang="es-ES" sz="1000" dirty="0"/>
        </a:p>
      </dgm:t>
    </dgm:pt>
    <dgm:pt modelId="{F52A34F8-4A9D-42A1-A094-6CE94A67C623}" type="parTrans" cxnId="{E380E65A-1A6F-4B5A-958C-F8E3ED2F1E49}">
      <dgm:prSet/>
      <dgm:spPr/>
      <dgm:t>
        <a:bodyPr/>
        <a:lstStyle/>
        <a:p>
          <a:endParaRPr lang="es-ES" sz="2800"/>
        </a:p>
      </dgm:t>
    </dgm:pt>
    <dgm:pt modelId="{C9208EA1-3309-4F34-8DD5-3147FAD2FD2B}" type="sibTrans" cxnId="{E380E65A-1A6F-4B5A-958C-F8E3ED2F1E49}">
      <dgm:prSet/>
      <dgm:spPr/>
      <dgm:t>
        <a:bodyPr/>
        <a:lstStyle/>
        <a:p>
          <a:endParaRPr lang="es-ES" sz="2800"/>
        </a:p>
      </dgm:t>
    </dgm:pt>
    <dgm:pt modelId="{4C257103-0796-4066-AC87-1F6CD55750CF}">
      <dgm:prSet phldrT="[Texto]" custT="1"/>
      <dgm:spPr/>
      <dgm:t>
        <a:bodyPr/>
        <a:lstStyle/>
        <a:p>
          <a:r>
            <a:rPr lang="es-ES" sz="1000" dirty="0" smtClean="0"/>
            <a:t>Simulaciones</a:t>
          </a:r>
          <a:endParaRPr lang="es-ES" sz="1000" dirty="0"/>
        </a:p>
      </dgm:t>
    </dgm:pt>
    <dgm:pt modelId="{684880EE-4A9D-4CC7-9777-977124C40897}" type="parTrans" cxnId="{A2DD18FC-8B41-4E1D-86AE-B5121D8E4D13}">
      <dgm:prSet/>
      <dgm:spPr/>
      <dgm:t>
        <a:bodyPr/>
        <a:lstStyle/>
        <a:p>
          <a:endParaRPr lang="es-ES" sz="2800"/>
        </a:p>
      </dgm:t>
    </dgm:pt>
    <dgm:pt modelId="{49CE69A1-5E5E-4D24-9709-D34F7E0DEFFA}" type="sibTrans" cxnId="{A2DD18FC-8B41-4E1D-86AE-B5121D8E4D13}">
      <dgm:prSet/>
      <dgm:spPr/>
      <dgm:t>
        <a:bodyPr/>
        <a:lstStyle/>
        <a:p>
          <a:endParaRPr lang="es-ES" sz="2800"/>
        </a:p>
      </dgm:t>
    </dgm:pt>
    <dgm:pt modelId="{078E333A-1FEE-4548-B41A-2D1672518855}">
      <dgm:prSet phldrT="[Texto]" custT="1"/>
      <dgm:spPr/>
      <dgm:t>
        <a:bodyPr/>
        <a:lstStyle/>
        <a:p>
          <a:r>
            <a:rPr lang="es-ES" sz="1000" dirty="0" smtClean="0"/>
            <a:t>Rúbricas</a:t>
          </a:r>
        </a:p>
      </dgm:t>
    </dgm:pt>
    <dgm:pt modelId="{03975DE3-1CE1-4985-AC6B-6730256CF3DA}" type="parTrans" cxnId="{7FA1395D-4D3D-4039-AEE9-3C4DE0C1C7A9}">
      <dgm:prSet/>
      <dgm:spPr/>
      <dgm:t>
        <a:bodyPr/>
        <a:lstStyle/>
        <a:p>
          <a:endParaRPr lang="es-ES" sz="2800"/>
        </a:p>
      </dgm:t>
    </dgm:pt>
    <dgm:pt modelId="{C7F62EA9-976A-4172-BD43-003ACB735EF9}" type="sibTrans" cxnId="{7FA1395D-4D3D-4039-AEE9-3C4DE0C1C7A9}">
      <dgm:prSet/>
      <dgm:spPr/>
      <dgm:t>
        <a:bodyPr/>
        <a:lstStyle/>
        <a:p>
          <a:endParaRPr lang="es-ES" sz="2800"/>
        </a:p>
      </dgm:t>
    </dgm:pt>
    <dgm:pt modelId="{051963F4-3DD2-430E-AD01-499C2F6630C6}">
      <dgm:prSet phldrT="[Texto]" custT="1"/>
      <dgm:spPr/>
      <dgm:t>
        <a:bodyPr/>
        <a:lstStyle/>
        <a:p>
          <a:r>
            <a:rPr lang="es-ES" sz="1000" dirty="0" smtClean="0"/>
            <a:t>Aprendizaje cooperativo</a:t>
          </a:r>
        </a:p>
      </dgm:t>
    </dgm:pt>
    <dgm:pt modelId="{D2EF77A8-FDE3-4B81-BC49-93EB8E31C8AB}" type="parTrans" cxnId="{71694D94-2A6A-4A95-B2A8-50381B79E479}">
      <dgm:prSet/>
      <dgm:spPr/>
      <dgm:t>
        <a:bodyPr/>
        <a:lstStyle/>
        <a:p>
          <a:endParaRPr lang="es-ES" sz="2800"/>
        </a:p>
      </dgm:t>
    </dgm:pt>
    <dgm:pt modelId="{04EFDEFB-26F4-4142-91C3-2900D8C41DEC}" type="sibTrans" cxnId="{71694D94-2A6A-4A95-B2A8-50381B79E479}">
      <dgm:prSet/>
      <dgm:spPr/>
      <dgm:t>
        <a:bodyPr/>
        <a:lstStyle/>
        <a:p>
          <a:endParaRPr lang="es-ES" sz="2800"/>
        </a:p>
      </dgm:t>
    </dgm:pt>
    <dgm:pt modelId="{D37577A3-013A-454D-B4B2-7B9F762A6993}">
      <dgm:prSet phldrT="[Texto]" custT="1"/>
      <dgm:spPr/>
      <dgm:t>
        <a:bodyPr/>
        <a:lstStyle/>
        <a:p>
          <a:r>
            <a:rPr lang="es-ES" sz="1000" dirty="0" smtClean="0"/>
            <a:t>Portafolio</a:t>
          </a:r>
        </a:p>
      </dgm:t>
    </dgm:pt>
    <dgm:pt modelId="{4B6D4355-8E16-4055-82B5-9C14CA81CDB9}" type="parTrans" cxnId="{22F00D2E-10DF-4A43-9C5D-55D5D13C7E9D}">
      <dgm:prSet/>
      <dgm:spPr/>
      <dgm:t>
        <a:bodyPr/>
        <a:lstStyle/>
        <a:p>
          <a:endParaRPr lang="es-ES" sz="2800"/>
        </a:p>
      </dgm:t>
    </dgm:pt>
    <dgm:pt modelId="{152F9FF0-11AD-4590-A5E8-831741BDDE2E}" type="sibTrans" cxnId="{22F00D2E-10DF-4A43-9C5D-55D5D13C7E9D}">
      <dgm:prSet/>
      <dgm:spPr/>
      <dgm:t>
        <a:bodyPr/>
        <a:lstStyle/>
        <a:p>
          <a:endParaRPr lang="es-ES" sz="2800"/>
        </a:p>
      </dgm:t>
    </dgm:pt>
    <dgm:pt modelId="{FF4CEFED-F27F-495B-86CB-57705B99545D}">
      <dgm:prSet phldrT="[Texto]" custT="1"/>
      <dgm:spPr/>
      <dgm:t>
        <a:bodyPr/>
        <a:lstStyle/>
        <a:p>
          <a:r>
            <a:rPr lang="es-ES" sz="1000" dirty="0" smtClean="0"/>
            <a:t>Exámenes escritos</a:t>
          </a:r>
        </a:p>
      </dgm:t>
    </dgm:pt>
    <dgm:pt modelId="{A346FFCA-6C4B-4480-92ED-B845C7D2ED7C}" type="parTrans" cxnId="{D9BF89EA-D509-4C44-9C60-3C0A9E268468}">
      <dgm:prSet/>
      <dgm:spPr/>
      <dgm:t>
        <a:bodyPr/>
        <a:lstStyle/>
        <a:p>
          <a:endParaRPr lang="es-ES" sz="2800"/>
        </a:p>
      </dgm:t>
    </dgm:pt>
    <dgm:pt modelId="{D65C0DF2-8832-4FE4-9FEE-3961183375A6}" type="sibTrans" cxnId="{D9BF89EA-D509-4C44-9C60-3C0A9E268468}">
      <dgm:prSet/>
      <dgm:spPr/>
      <dgm:t>
        <a:bodyPr/>
        <a:lstStyle/>
        <a:p>
          <a:endParaRPr lang="es-ES" sz="2800"/>
        </a:p>
      </dgm:t>
    </dgm:pt>
    <dgm:pt modelId="{0422495F-9223-422A-9565-0306CAE4DDD0}" type="pres">
      <dgm:prSet presAssocID="{138298E4-7AF2-4A7F-AE37-4BBACACB0A79}" presName="Name0" presStyleCnt="0">
        <dgm:presLayoutVars>
          <dgm:dir/>
          <dgm:resizeHandles val="exact"/>
        </dgm:presLayoutVars>
      </dgm:prSet>
      <dgm:spPr/>
      <dgm:t>
        <a:bodyPr/>
        <a:lstStyle/>
        <a:p>
          <a:endParaRPr lang="es-ES"/>
        </a:p>
      </dgm:t>
    </dgm:pt>
    <dgm:pt modelId="{F4F2B88E-6103-4999-9B4E-3CF366156D16}" type="pres">
      <dgm:prSet presAssocID="{138298E4-7AF2-4A7F-AE37-4BBACACB0A79}" presName="cycle" presStyleCnt="0"/>
      <dgm:spPr/>
    </dgm:pt>
    <dgm:pt modelId="{9B5C30CD-255E-4EC5-A27F-AA5788266A4D}" type="pres">
      <dgm:prSet presAssocID="{F83D0A87-069D-43CB-AB51-11AA642CCB4C}" presName="nodeFirstNode" presStyleLbl="node1" presStyleIdx="0" presStyleCnt="10">
        <dgm:presLayoutVars>
          <dgm:bulletEnabled val="1"/>
        </dgm:presLayoutVars>
      </dgm:prSet>
      <dgm:spPr/>
      <dgm:t>
        <a:bodyPr/>
        <a:lstStyle/>
        <a:p>
          <a:endParaRPr lang="es-ES"/>
        </a:p>
      </dgm:t>
    </dgm:pt>
    <dgm:pt modelId="{1D739E08-A189-4873-ABD9-A0AFCE5A8121}" type="pres">
      <dgm:prSet presAssocID="{934BBBEB-A56B-40AF-9881-34FDC9987E45}" presName="sibTransFirstNode" presStyleLbl="bgShp" presStyleIdx="0" presStyleCnt="1"/>
      <dgm:spPr/>
      <dgm:t>
        <a:bodyPr/>
        <a:lstStyle/>
        <a:p>
          <a:endParaRPr lang="es-ES"/>
        </a:p>
      </dgm:t>
    </dgm:pt>
    <dgm:pt modelId="{82DCD4D0-9756-4280-A393-7050070C1BC0}" type="pres">
      <dgm:prSet presAssocID="{B73C2B46-3A72-4F68-B47A-E43CC657BC6C}" presName="nodeFollowingNodes" presStyleLbl="node1" presStyleIdx="1" presStyleCnt="10">
        <dgm:presLayoutVars>
          <dgm:bulletEnabled val="1"/>
        </dgm:presLayoutVars>
      </dgm:prSet>
      <dgm:spPr/>
      <dgm:t>
        <a:bodyPr/>
        <a:lstStyle/>
        <a:p>
          <a:endParaRPr lang="es-ES"/>
        </a:p>
      </dgm:t>
    </dgm:pt>
    <dgm:pt modelId="{33C44E64-341D-4218-AE46-E7E044D2480E}" type="pres">
      <dgm:prSet presAssocID="{011C03CA-1FFE-442A-AD70-7F2199F2AC3B}" presName="nodeFollowingNodes" presStyleLbl="node1" presStyleIdx="2" presStyleCnt="10">
        <dgm:presLayoutVars>
          <dgm:bulletEnabled val="1"/>
        </dgm:presLayoutVars>
      </dgm:prSet>
      <dgm:spPr/>
      <dgm:t>
        <a:bodyPr/>
        <a:lstStyle/>
        <a:p>
          <a:endParaRPr lang="es-ES"/>
        </a:p>
      </dgm:t>
    </dgm:pt>
    <dgm:pt modelId="{45DC759F-ABB9-4E6F-BA87-E5D8F9CBA939}" type="pres">
      <dgm:prSet presAssocID="{393D3758-30D1-46B4-8E28-DC7BCC976095}" presName="nodeFollowingNodes" presStyleLbl="node1" presStyleIdx="3" presStyleCnt="10">
        <dgm:presLayoutVars>
          <dgm:bulletEnabled val="1"/>
        </dgm:presLayoutVars>
      </dgm:prSet>
      <dgm:spPr/>
      <dgm:t>
        <a:bodyPr/>
        <a:lstStyle/>
        <a:p>
          <a:endParaRPr lang="es-ES"/>
        </a:p>
      </dgm:t>
    </dgm:pt>
    <dgm:pt modelId="{637905BC-C572-43FC-B4C5-B7AEE5071C26}" type="pres">
      <dgm:prSet presAssocID="{B1EB1AFC-9A28-4E12-97A4-77ED24319204}" presName="nodeFollowingNodes" presStyleLbl="node1" presStyleIdx="4" presStyleCnt="10">
        <dgm:presLayoutVars>
          <dgm:bulletEnabled val="1"/>
        </dgm:presLayoutVars>
      </dgm:prSet>
      <dgm:spPr/>
      <dgm:t>
        <a:bodyPr/>
        <a:lstStyle/>
        <a:p>
          <a:endParaRPr lang="es-ES"/>
        </a:p>
      </dgm:t>
    </dgm:pt>
    <dgm:pt modelId="{0BD34E15-2942-48B5-BDE4-24D4BD6A2F6B}" type="pres">
      <dgm:prSet presAssocID="{4C257103-0796-4066-AC87-1F6CD55750CF}" presName="nodeFollowingNodes" presStyleLbl="node1" presStyleIdx="5" presStyleCnt="10">
        <dgm:presLayoutVars>
          <dgm:bulletEnabled val="1"/>
        </dgm:presLayoutVars>
      </dgm:prSet>
      <dgm:spPr/>
      <dgm:t>
        <a:bodyPr/>
        <a:lstStyle/>
        <a:p>
          <a:endParaRPr lang="es-ES"/>
        </a:p>
      </dgm:t>
    </dgm:pt>
    <dgm:pt modelId="{589A4884-6252-4B60-BEE7-3A813ABCF127}" type="pres">
      <dgm:prSet presAssocID="{078E333A-1FEE-4548-B41A-2D1672518855}" presName="nodeFollowingNodes" presStyleLbl="node1" presStyleIdx="6" presStyleCnt="10">
        <dgm:presLayoutVars>
          <dgm:bulletEnabled val="1"/>
        </dgm:presLayoutVars>
      </dgm:prSet>
      <dgm:spPr/>
      <dgm:t>
        <a:bodyPr/>
        <a:lstStyle/>
        <a:p>
          <a:endParaRPr lang="es-ES"/>
        </a:p>
      </dgm:t>
    </dgm:pt>
    <dgm:pt modelId="{CDC00845-45FE-4F12-A035-73CFE14634D4}" type="pres">
      <dgm:prSet presAssocID="{051963F4-3DD2-430E-AD01-499C2F6630C6}" presName="nodeFollowingNodes" presStyleLbl="node1" presStyleIdx="7" presStyleCnt="10">
        <dgm:presLayoutVars>
          <dgm:bulletEnabled val="1"/>
        </dgm:presLayoutVars>
      </dgm:prSet>
      <dgm:spPr/>
      <dgm:t>
        <a:bodyPr/>
        <a:lstStyle/>
        <a:p>
          <a:endParaRPr lang="es-ES"/>
        </a:p>
      </dgm:t>
    </dgm:pt>
    <dgm:pt modelId="{41C68511-16BE-4559-85C1-70124BA40277}" type="pres">
      <dgm:prSet presAssocID="{D37577A3-013A-454D-B4B2-7B9F762A6993}" presName="nodeFollowingNodes" presStyleLbl="node1" presStyleIdx="8" presStyleCnt="10">
        <dgm:presLayoutVars>
          <dgm:bulletEnabled val="1"/>
        </dgm:presLayoutVars>
      </dgm:prSet>
      <dgm:spPr/>
      <dgm:t>
        <a:bodyPr/>
        <a:lstStyle/>
        <a:p>
          <a:endParaRPr lang="es-ES"/>
        </a:p>
      </dgm:t>
    </dgm:pt>
    <dgm:pt modelId="{A11BF46C-AD45-48BB-B6B6-104B68125B8A}" type="pres">
      <dgm:prSet presAssocID="{FF4CEFED-F27F-495B-86CB-57705B99545D}" presName="nodeFollowingNodes" presStyleLbl="node1" presStyleIdx="9" presStyleCnt="10">
        <dgm:presLayoutVars>
          <dgm:bulletEnabled val="1"/>
        </dgm:presLayoutVars>
      </dgm:prSet>
      <dgm:spPr/>
      <dgm:t>
        <a:bodyPr/>
        <a:lstStyle/>
        <a:p>
          <a:endParaRPr lang="es-ES"/>
        </a:p>
      </dgm:t>
    </dgm:pt>
  </dgm:ptLst>
  <dgm:cxnLst>
    <dgm:cxn modelId="{EDE4952C-BF0D-4DEA-B568-C56444D0C616}" type="presOf" srcId="{D37577A3-013A-454D-B4B2-7B9F762A6993}" destId="{41C68511-16BE-4559-85C1-70124BA40277}" srcOrd="0" destOrd="0" presId="urn:microsoft.com/office/officeart/2005/8/layout/cycle3"/>
    <dgm:cxn modelId="{EF70645A-6C9D-400D-B9E5-2FDD6ED1C04B}" type="presOf" srcId="{138298E4-7AF2-4A7F-AE37-4BBACACB0A79}" destId="{0422495F-9223-422A-9565-0306CAE4DDD0}" srcOrd="0" destOrd="0" presId="urn:microsoft.com/office/officeart/2005/8/layout/cycle3"/>
    <dgm:cxn modelId="{E380E65A-1A6F-4B5A-958C-F8E3ED2F1E49}" srcId="{138298E4-7AF2-4A7F-AE37-4BBACACB0A79}" destId="{B1EB1AFC-9A28-4E12-97A4-77ED24319204}" srcOrd="4" destOrd="0" parTransId="{F52A34F8-4A9D-42A1-A094-6CE94A67C623}" sibTransId="{C9208EA1-3309-4F34-8DD5-3147FAD2FD2B}"/>
    <dgm:cxn modelId="{2D9F6981-FB72-4BED-A2EF-5150C256474A}" type="presOf" srcId="{B1EB1AFC-9A28-4E12-97A4-77ED24319204}" destId="{637905BC-C572-43FC-B4C5-B7AEE5071C26}" srcOrd="0" destOrd="0" presId="urn:microsoft.com/office/officeart/2005/8/layout/cycle3"/>
    <dgm:cxn modelId="{79DD5346-1873-4465-8A78-5619512C256D}" srcId="{138298E4-7AF2-4A7F-AE37-4BBACACB0A79}" destId="{B73C2B46-3A72-4F68-B47A-E43CC657BC6C}" srcOrd="1" destOrd="0" parTransId="{CF9300D4-062C-4557-B150-AEE75BCEBDEF}" sibTransId="{833F5BA8-DB1F-49BD-8522-457F22CE827E}"/>
    <dgm:cxn modelId="{A2DD18FC-8B41-4E1D-86AE-B5121D8E4D13}" srcId="{138298E4-7AF2-4A7F-AE37-4BBACACB0A79}" destId="{4C257103-0796-4066-AC87-1F6CD55750CF}" srcOrd="5" destOrd="0" parTransId="{684880EE-4A9D-4CC7-9777-977124C40897}" sibTransId="{49CE69A1-5E5E-4D24-9709-D34F7E0DEFFA}"/>
    <dgm:cxn modelId="{4DF4066C-31B7-4A8E-A906-697C3D969AC7}" type="presOf" srcId="{FF4CEFED-F27F-495B-86CB-57705B99545D}" destId="{A11BF46C-AD45-48BB-B6B6-104B68125B8A}" srcOrd="0" destOrd="0" presId="urn:microsoft.com/office/officeart/2005/8/layout/cycle3"/>
    <dgm:cxn modelId="{7536C0FA-04BD-4308-B6A2-BB23B1A2EFFB}" type="presOf" srcId="{F83D0A87-069D-43CB-AB51-11AA642CCB4C}" destId="{9B5C30CD-255E-4EC5-A27F-AA5788266A4D}" srcOrd="0" destOrd="0" presId="urn:microsoft.com/office/officeart/2005/8/layout/cycle3"/>
    <dgm:cxn modelId="{63BFFE9F-D62A-4748-A82C-E66C33209542}" type="presOf" srcId="{393D3758-30D1-46B4-8E28-DC7BCC976095}" destId="{45DC759F-ABB9-4E6F-BA87-E5D8F9CBA939}" srcOrd="0" destOrd="0" presId="urn:microsoft.com/office/officeart/2005/8/layout/cycle3"/>
    <dgm:cxn modelId="{B788A3B8-4DDB-4D62-A78C-493DA23342C4}" type="presOf" srcId="{4C257103-0796-4066-AC87-1F6CD55750CF}" destId="{0BD34E15-2942-48B5-BDE4-24D4BD6A2F6B}" srcOrd="0" destOrd="0" presId="urn:microsoft.com/office/officeart/2005/8/layout/cycle3"/>
    <dgm:cxn modelId="{AC6460CA-7271-43F1-905B-5FA485195F0B}" type="presOf" srcId="{934BBBEB-A56B-40AF-9881-34FDC9987E45}" destId="{1D739E08-A189-4873-ABD9-A0AFCE5A8121}" srcOrd="0" destOrd="0" presId="urn:microsoft.com/office/officeart/2005/8/layout/cycle3"/>
    <dgm:cxn modelId="{7FA1395D-4D3D-4039-AEE9-3C4DE0C1C7A9}" srcId="{138298E4-7AF2-4A7F-AE37-4BBACACB0A79}" destId="{078E333A-1FEE-4548-B41A-2D1672518855}" srcOrd="6" destOrd="0" parTransId="{03975DE3-1CE1-4985-AC6B-6730256CF3DA}" sibTransId="{C7F62EA9-976A-4172-BD43-003ACB735EF9}"/>
    <dgm:cxn modelId="{12F60533-FA5E-41E9-AFDA-B8742AE5D8F4}" type="presOf" srcId="{078E333A-1FEE-4548-B41A-2D1672518855}" destId="{589A4884-6252-4B60-BEE7-3A813ABCF127}" srcOrd="0" destOrd="0" presId="urn:microsoft.com/office/officeart/2005/8/layout/cycle3"/>
    <dgm:cxn modelId="{71694D94-2A6A-4A95-B2A8-50381B79E479}" srcId="{138298E4-7AF2-4A7F-AE37-4BBACACB0A79}" destId="{051963F4-3DD2-430E-AD01-499C2F6630C6}" srcOrd="7" destOrd="0" parTransId="{D2EF77A8-FDE3-4B81-BC49-93EB8E31C8AB}" sibTransId="{04EFDEFB-26F4-4142-91C3-2900D8C41DEC}"/>
    <dgm:cxn modelId="{9A603BF4-7DFD-4273-9CF3-DC386C6CB935}" srcId="{138298E4-7AF2-4A7F-AE37-4BBACACB0A79}" destId="{393D3758-30D1-46B4-8E28-DC7BCC976095}" srcOrd="3" destOrd="0" parTransId="{8108713A-DEFD-4B69-95F7-A0ECC46501D6}" sibTransId="{AEFAC4AA-FAAD-4092-BAC1-48F719FE458C}"/>
    <dgm:cxn modelId="{820790BF-55FF-4191-8A35-AB6F968290FD}" type="presOf" srcId="{B73C2B46-3A72-4F68-B47A-E43CC657BC6C}" destId="{82DCD4D0-9756-4280-A393-7050070C1BC0}" srcOrd="0" destOrd="0" presId="urn:microsoft.com/office/officeart/2005/8/layout/cycle3"/>
    <dgm:cxn modelId="{D9BF89EA-D509-4C44-9C60-3C0A9E268468}" srcId="{138298E4-7AF2-4A7F-AE37-4BBACACB0A79}" destId="{FF4CEFED-F27F-495B-86CB-57705B99545D}" srcOrd="9" destOrd="0" parTransId="{A346FFCA-6C4B-4480-92ED-B845C7D2ED7C}" sibTransId="{D65C0DF2-8832-4FE4-9FEE-3961183375A6}"/>
    <dgm:cxn modelId="{6DC65ADB-1E58-4A29-8BF0-1686399133AD}" srcId="{138298E4-7AF2-4A7F-AE37-4BBACACB0A79}" destId="{011C03CA-1FFE-442A-AD70-7F2199F2AC3B}" srcOrd="2" destOrd="0" parTransId="{253AD45A-3793-4AE4-9409-4CD6897EAFCF}" sibTransId="{11B7C93E-D05D-4466-9C34-0C8230D80FE4}"/>
    <dgm:cxn modelId="{8656263D-9B05-4AF5-8616-27410162D414}" srcId="{138298E4-7AF2-4A7F-AE37-4BBACACB0A79}" destId="{F83D0A87-069D-43CB-AB51-11AA642CCB4C}" srcOrd="0" destOrd="0" parTransId="{1E8AC8E4-CF9E-45C3-860D-EF66D90A603F}" sibTransId="{934BBBEB-A56B-40AF-9881-34FDC9987E45}"/>
    <dgm:cxn modelId="{BFDB784E-0DDF-4B90-BEAC-A231829C4249}" type="presOf" srcId="{051963F4-3DD2-430E-AD01-499C2F6630C6}" destId="{CDC00845-45FE-4F12-A035-73CFE14634D4}" srcOrd="0" destOrd="0" presId="urn:microsoft.com/office/officeart/2005/8/layout/cycle3"/>
    <dgm:cxn modelId="{E3A84851-E4B8-4BE7-A3C3-9C5B942F97A2}" type="presOf" srcId="{011C03CA-1FFE-442A-AD70-7F2199F2AC3B}" destId="{33C44E64-341D-4218-AE46-E7E044D2480E}" srcOrd="0" destOrd="0" presId="urn:microsoft.com/office/officeart/2005/8/layout/cycle3"/>
    <dgm:cxn modelId="{22F00D2E-10DF-4A43-9C5D-55D5D13C7E9D}" srcId="{138298E4-7AF2-4A7F-AE37-4BBACACB0A79}" destId="{D37577A3-013A-454D-B4B2-7B9F762A6993}" srcOrd="8" destOrd="0" parTransId="{4B6D4355-8E16-4055-82B5-9C14CA81CDB9}" sibTransId="{152F9FF0-11AD-4590-A5E8-831741BDDE2E}"/>
    <dgm:cxn modelId="{7ED6A310-C654-414C-81BB-AE02B91E6ADC}" type="presParOf" srcId="{0422495F-9223-422A-9565-0306CAE4DDD0}" destId="{F4F2B88E-6103-4999-9B4E-3CF366156D16}" srcOrd="0" destOrd="0" presId="urn:microsoft.com/office/officeart/2005/8/layout/cycle3"/>
    <dgm:cxn modelId="{1BFB2B4E-58D4-4591-AEBB-0DBCE0EEB235}" type="presParOf" srcId="{F4F2B88E-6103-4999-9B4E-3CF366156D16}" destId="{9B5C30CD-255E-4EC5-A27F-AA5788266A4D}" srcOrd="0" destOrd="0" presId="urn:microsoft.com/office/officeart/2005/8/layout/cycle3"/>
    <dgm:cxn modelId="{E4E78E49-E7B8-4701-B449-CB2BABFDA06C}" type="presParOf" srcId="{F4F2B88E-6103-4999-9B4E-3CF366156D16}" destId="{1D739E08-A189-4873-ABD9-A0AFCE5A8121}" srcOrd="1" destOrd="0" presId="urn:microsoft.com/office/officeart/2005/8/layout/cycle3"/>
    <dgm:cxn modelId="{6AA63928-CDD7-4CEE-BA11-EC1B9E461F7A}" type="presParOf" srcId="{F4F2B88E-6103-4999-9B4E-3CF366156D16}" destId="{82DCD4D0-9756-4280-A393-7050070C1BC0}" srcOrd="2" destOrd="0" presId="urn:microsoft.com/office/officeart/2005/8/layout/cycle3"/>
    <dgm:cxn modelId="{E47C10D6-C0F7-47B4-A00A-71EA5095BF5C}" type="presParOf" srcId="{F4F2B88E-6103-4999-9B4E-3CF366156D16}" destId="{33C44E64-341D-4218-AE46-E7E044D2480E}" srcOrd="3" destOrd="0" presId="urn:microsoft.com/office/officeart/2005/8/layout/cycle3"/>
    <dgm:cxn modelId="{68312C29-6AA6-4595-A83F-14E96F8CB367}" type="presParOf" srcId="{F4F2B88E-6103-4999-9B4E-3CF366156D16}" destId="{45DC759F-ABB9-4E6F-BA87-E5D8F9CBA939}" srcOrd="4" destOrd="0" presId="urn:microsoft.com/office/officeart/2005/8/layout/cycle3"/>
    <dgm:cxn modelId="{ADA0EECD-9417-42DD-83DE-74631F3167D9}" type="presParOf" srcId="{F4F2B88E-6103-4999-9B4E-3CF366156D16}" destId="{637905BC-C572-43FC-B4C5-B7AEE5071C26}" srcOrd="5" destOrd="0" presId="urn:microsoft.com/office/officeart/2005/8/layout/cycle3"/>
    <dgm:cxn modelId="{B11A7B4D-04F8-4FC0-A3AE-074B5C362A20}" type="presParOf" srcId="{F4F2B88E-6103-4999-9B4E-3CF366156D16}" destId="{0BD34E15-2942-48B5-BDE4-24D4BD6A2F6B}" srcOrd="6" destOrd="0" presId="urn:microsoft.com/office/officeart/2005/8/layout/cycle3"/>
    <dgm:cxn modelId="{E124F29A-7659-4F68-9CD7-1EC053342FB2}" type="presParOf" srcId="{F4F2B88E-6103-4999-9B4E-3CF366156D16}" destId="{589A4884-6252-4B60-BEE7-3A813ABCF127}" srcOrd="7" destOrd="0" presId="urn:microsoft.com/office/officeart/2005/8/layout/cycle3"/>
    <dgm:cxn modelId="{94600CC5-8B18-4493-92A0-2E6066703D06}" type="presParOf" srcId="{F4F2B88E-6103-4999-9B4E-3CF366156D16}" destId="{CDC00845-45FE-4F12-A035-73CFE14634D4}" srcOrd="8" destOrd="0" presId="urn:microsoft.com/office/officeart/2005/8/layout/cycle3"/>
    <dgm:cxn modelId="{9055C013-140C-488F-8A52-655D8F2995F9}" type="presParOf" srcId="{F4F2B88E-6103-4999-9B4E-3CF366156D16}" destId="{41C68511-16BE-4559-85C1-70124BA40277}" srcOrd="9" destOrd="0" presId="urn:microsoft.com/office/officeart/2005/8/layout/cycle3"/>
    <dgm:cxn modelId="{4FDC82B2-17EC-4F09-A69F-15134EA31CCD}" type="presParOf" srcId="{F4F2B88E-6103-4999-9B4E-3CF366156D16}" destId="{A11BF46C-AD45-48BB-B6B6-104B68125B8A}" srcOrd="10"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739E08-A189-4873-ABD9-A0AFCE5A8121}">
      <dsp:nvSpPr>
        <dsp:cNvPr id="0" name=""/>
        <dsp:cNvSpPr/>
      </dsp:nvSpPr>
      <dsp:spPr>
        <a:xfrm>
          <a:off x="365976" y="-56374"/>
          <a:ext cx="3948566" cy="3948566"/>
        </a:xfrm>
        <a:prstGeom prst="circularArrow">
          <a:avLst>
            <a:gd name="adj1" fmla="val 5544"/>
            <a:gd name="adj2" fmla="val 330680"/>
            <a:gd name="adj3" fmla="val 14897235"/>
            <a:gd name="adj4" fmla="val 1673465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C30CD-255E-4EC5-A27F-AA5788266A4D}">
      <dsp:nvSpPr>
        <dsp:cNvPr id="0" name=""/>
        <dsp:cNvSpPr/>
      </dsp:nvSpPr>
      <dsp:spPr>
        <a:xfrm>
          <a:off x="1894605" y="1560"/>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Observación</a:t>
          </a:r>
          <a:endParaRPr lang="es-ES" sz="1000" kern="1200" dirty="0"/>
        </a:p>
      </dsp:txBody>
      <dsp:txXfrm>
        <a:off x="1894605" y="1560"/>
        <a:ext cx="891309" cy="445654"/>
      </dsp:txXfrm>
    </dsp:sp>
    <dsp:sp modelId="{82DCD4D0-9756-4280-A393-7050070C1BC0}">
      <dsp:nvSpPr>
        <dsp:cNvPr id="0" name=""/>
        <dsp:cNvSpPr/>
      </dsp:nvSpPr>
      <dsp:spPr>
        <a:xfrm>
          <a:off x="2884331" y="323142"/>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Entrevista</a:t>
          </a:r>
          <a:endParaRPr lang="es-ES" sz="1000" kern="1200" dirty="0"/>
        </a:p>
      </dsp:txBody>
      <dsp:txXfrm>
        <a:off x="2884331" y="323142"/>
        <a:ext cx="891309" cy="445654"/>
      </dsp:txXfrm>
    </dsp:sp>
    <dsp:sp modelId="{33C44E64-341D-4218-AE46-E7E044D2480E}">
      <dsp:nvSpPr>
        <dsp:cNvPr id="0" name=""/>
        <dsp:cNvSpPr/>
      </dsp:nvSpPr>
      <dsp:spPr>
        <a:xfrm>
          <a:off x="3496016" y="1165054"/>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Proyectos</a:t>
          </a:r>
          <a:endParaRPr lang="es-ES" sz="1000" kern="1200" dirty="0"/>
        </a:p>
      </dsp:txBody>
      <dsp:txXfrm>
        <a:off x="3496016" y="1165054"/>
        <a:ext cx="891309" cy="445654"/>
      </dsp:txXfrm>
    </dsp:sp>
    <dsp:sp modelId="{45DC759F-ABB9-4E6F-BA87-E5D8F9CBA939}">
      <dsp:nvSpPr>
        <dsp:cNvPr id="0" name=""/>
        <dsp:cNvSpPr/>
      </dsp:nvSpPr>
      <dsp:spPr>
        <a:xfrm>
          <a:off x="3496016" y="2205714"/>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Aprendizaje basado en problemas</a:t>
          </a:r>
          <a:endParaRPr lang="es-ES" sz="1000" kern="1200" dirty="0"/>
        </a:p>
      </dsp:txBody>
      <dsp:txXfrm>
        <a:off x="3496016" y="2205714"/>
        <a:ext cx="891309" cy="445654"/>
      </dsp:txXfrm>
    </dsp:sp>
    <dsp:sp modelId="{637905BC-C572-43FC-B4C5-B7AEE5071C26}">
      <dsp:nvSpPr>
        <dsp:cNvPr id="0" name=""/>
        <dsp:cNvSpPr/>
      </dsp:nvSpPr>
      <dsp:spPr>
        <a:xfrm>
          <a:off x="2884331" y="3047626"/>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Estudio de casos</a:t>
          </a:r>
          <a:endParaRPr lang="es-ES" sz="1000" kern="1200" dirty="0"/>
        </a:p>
      </dsp:txBody>
      <dsp:txXfrm>
        <a:off x="2884331" y="3047626"/>
        <a:ext cx="891309" cy="445654"/>
      </dsp:txXfrm>
    </dsp:sp>
    <dsp:sp modelId="{0BD34E15-2942-48B5-BDE4-24D4BD6A2F6B}">
      <dsp:nvSpPr>
        <dsp:cNvPr id="0" name=""/>
        <dsp:cNvSpPr/>
      </dsp:nvSpPr>
      <dsp:spPr>
        <a:xfrm>
          <a:off x="1894605" y="3369208"/>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Simulaciones</a:t>
          </a:r>
          <a:endParaRPr lang="es-ES" sz="1000" kern="1200" dirty="0"/>
        </a:p>
      </dsp:txBody>
      <dsp:txXfrm>
        <a:off x="1894605" y="3369208"/>
        <a:ext cx="891309" cy="445654"/>
      </dsp:txXfrm>
    </dsp:sp>
    <dsp:sp modelId="{589A4884-6252-4B60-BEE7-3A813ABCF127}">
      <dsp:nvSpPr>
        <dsp:cNvPr id="0" name=""/>
        <dsp:cNvSpPr/>
      </dsp:nvSpPr>
      <dsp:spPr>
        <a:xfrm>
          <a:off x="904878" y="3047626"/>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Rúbricas</a:t>
          </a:r>
        </a:p>
      </dsp:txBody>
      <dsp:txXfrm>
        <a:off x="904878" y="3047626"/>
        <a:ext cx="891309" cy="445654"/>
      </dsp:txXfrm>
    </dsp:sp>
    <dsp:sp modelId="{CDC00845-45FE-4F12-A035-73CFE14634D4}">
      <dsp:nvSpPr>
        <dsp:cNvPr id="0" name=""/>
        <dsp:cNvSpPr/>
      </dsp:nvSpPr>
      <dsp:spPr>
        <a:xfrm>
          <a:off x="293193" y="2205714"/>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Aprendizaje cooperativo</a:t>
          </a:r>
        </a:p>
      </dsp:txBody>
      <dsp:txXfrm>
        <a:off x="293193" y="2205714"/>
        <a:ext cx="891309" cy="445654"/>
      </dsp:txXfrm>
    </dsp:sp>
    <dsp:sp modelId="{41C68511-16BE-4559-85C1-70124BA40277}">
      <dsp:nvSpPr>
        <dsp:cNvPr id="0" name=""/>
        <dsp:cNvSpPr/>
      </dsp:nvSpPr>
      <dsp:spPr>
        <a:xfrm>
          <a:off x="293193" y="1165054"/>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Portafolio</a:t>
          </a:r>
        </a:p>
      </dsp:txBody>
      <dsp:txXfrm>
        <a:off x="293193" y="1165054"/>
        <a:ext cx="891309" cy="445654"/>
      </dsp:txXfrm>
    </dsp:sp>
    <dsp:sp modelId="{A11BF46C-AD45-48BB-B6B6-104B68125B8A}">
      <dsp:nvSpPr>
        <dsp:cNvPr id="0" name=""/>
        <dsp:cNvSpPr/>
      </dsp:nvSpPr>
      <dsp:spPr>
        <a:xfrm>
          <a:off x="904878" y="323142"/>
          <a:ext cx="891309" cy="445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Exámenes escritos</a:t>
          </a:r>
        </a:p>
      </dsp:txBody>
      <dsp:txXfrm>
        <a:off x="904878" y="323142"/>
        <a:ext cx="891309" cy="4456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35821-F85E-44BB-B530-C36A3A48E2F5}" type="datetimeFigureOut">
              <a:rPr lang="es-CO" smtClean="0"/>
              <a:pPr/>
              <a:t>14/08/2014</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11DDA-D5FD-42DA-A31D-0DFA4691F65E}" type="slidenum">
              <a:rPr lang="es-CO" smtClean="0"/>
              <a:pPr/>
              <a:t>‹Nº›</a:t>
            </a:fld>
            <a:endParaRPr lang="es-CO"/>
          </a:p>
        </p:txBody>
      </p:sp>
    </p:spTree>
    <p:extLst>
      <p:ext uri="{BB962C8B-B14F-4D97-AF65-F5344CB8AC3E}">
        <p14:creationId xmlns:p14="http://schemas.microsoft.com/office/powerpoint/2010/main" xmlns="" val="390217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mtClean="0"/>
              <a:t>La meta planteada por el Ministerio de Educación Nacional en el 2010  es la de conseguir un aumento en cobertura durante el periodo 2010 – 2014 que llegue al 50%, con el requisito adicional de que el 45% de esta cobertura se de en carreras técnicas y tecnológicas.</a:t>
            </a:r>
            <a:endParaRPr lang="es-CO" dirty="0"/>
          </a:p>
        </p:txBody>
      </p:sp>
      <p:sp>
        <p:nvSpPr>
          <p:cNvPr id="4" name="Marcador de número de diapositiva 3"/>
          <p:cNvSpPr>
            <a:spLocks noGrp="1"/>
          </p:cNvSpPr>
          <p:nvPr>
            <p:ph type="sldNum" sz="quarter" idx="10"/>
          </p:nvPr>
        </p:nvSpPr>
        <p:spPr/>
        <p:txBody>
          <a:bodyPr/>
          <a:lstStyle/>
          <a:p>
            <a:fld id="{72511DDA-D5FD-42DA-A31D-0DFA4691F65E}" type="slidenum">
              <a:rPr lang="es-CO" smtClean="0"/>
              <a:pPr/>
              <a:t>16</a:t>
            </a:fld>
            <a:endParaRPr lang="es-CO"/>
          </a:p>
        </p:txBody>
      </p:sp>
    </p:spTree>
    <p:extLst>
      <p:ext uri="{BB962C8B-B14F-4D97-AF65-F5344CB8AC3E}">
        <p14:creationId xmlns:p14="http://schemas.microsoft.com/office/powerpoint/2010/main" xmlns="" val="228773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Colombia inició a plantearse el hecho de desarrollar su potencial de conocimiento con una rigurosa auto evaluación. Según el documento oficial del Consejo Nacional de Política Económica y Social (CONPES), en 2009 la innovación en el país tenía las siguientes características: i) nivel bajo de innovación en las empresas; </a:t>
            </a:r>
            <a:r>
              <a:rPr lang="es-ES" dirty="0" err="1" smtClean="0"/>
              <a:t>ii</a:t>
            </a:r>
            <a:r>
              <a:rPr lang="es-ES" dirty="0" smtClean="0"/>
              <a:t>) sistema de ciencia, tecnología e innovación poco consolidado en el ámbito institucional; </a:t>
            </a:r>
            <a:r>
              <a:rPr lang="es-ES" dirty="0" err="1" smtClean="0"/>
              <a:t>iii</a:t>
            </a:r>
            <a:r>
              <a:rPr lang="es-ES" dirty="0" smtClean="0"/>
              <a:t>) insuficiencia de recursos humanos para la investigación y la innovación; </a:t>
            </a:r>
            <a:r>
              <a:rPr lang="es-ES" dirty="0" err="1" smtClean="0"/>
              <a:t>iv</a:t>
            </a:r>
            <a:r>
              <a:rPr lang="es-ES" dirty="0" smtClean="0"/>
              <a:t>) escasa repercusión social de los avances científicos y tecnológicos; v) falta de atención en las áreas estratégicas a largo plazo; y vi) desequilibrios regionales en las competencias científica y tecnológica</a:t>
            </a:r>
            <a:endParaRPr lang="en-US" dirty="0"/>
          </a:p>
        </p:txBody>
      </p:sp>
      <p:sp>
        <p:nvSpPr>
          <p:cNvPr id="4" name="Slide Number Placeholder 3"/>
          <p:cNvSpPr>
            <a:spLocks noGrp="1"/>
          </p:cNvSpPr>
          <p:nvPr>
            <p:ph type="sldNum" sz="quarter" idx="10"/>
          </p:nvPr>
        </p:nvSpPr>
        <p:spPr/>
        <p:txBody>
          <a:bodyPr/>
          <a:lstStyle/>
          <a:p>
            <a:fld id="{72511DDA-D5FD-42DA-A31D-0DFA4691F65E}" type="slidenum">
              <a:rPr lang="es-CO" smtClean="0"/>
              <a:pPr/>
              <a:t>32</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Colombia inició a plantearse el hecho de desarrollar su potencial de conocimiento con una rigurosa auto evaluación. Según el documento oficial del Consejo Nacional de Política Económica y Social (CONPES), en 2009 la innovación en el país tenía las siguientes características: i) nivel bajo de innovación en las empresas; </a:t>
            </a:r>
            <a:r>
              <a:rPr lang="es-ES" dirty="0" err="1" smtClean="0"/>
              <a:t>ii</a:t>
            </a:r>
            <a:r>
              <a:rPr lang="es-ES" dirty="0" smtClean="0"/>
              <a:t>) sistema de ciencia, tecnología e innovación poco consolidado en el ámbito institucional; </a:t>
            </a:r>
            <a:r>
              <a:rPr lang="es-ES" dirty="0" err="1" smtClean="0"/>
              <a:t>iii</a:t>
            </a:r>
            <a:r>
              <a:rPr lang="es-ES" dirty="0" smtClean="0"/>
              <a:t>) insuficiencia de recursos humanos para la investigación y la innovación; </a:t>
            </a:r>
            <a:r>
              <a:rPr lang="es-ES" dirty="0" err="1" smtClean="0"/>
              <a:t>iv</a:t>
            </a:r>
            <a:r>
              <a:rPr lang="es-ES" dirty="0" smtClean="0"/>
              <a:t>) escasa repercusión social de los avances científicos y tecnológicos; v) falta de atención en las áreas estratégicas a largo plazo; y vi) desequilibrios regionales en las competencias científica y tecnológica</a:t>
            </a:r>
            <a:endParaRPr lang="en-US" dirty="0"/>
          </a:p>
        </p:txBody>
      </p:sp>
      <p:sp>
        <p:nvSpPr>
          <p:cNvPr id="4" name="Slide Number Placeholder 3"/>
          <p:cNvSpPr>
            <a:spLocks noGrp="1"/>
          </p:cNvSpPr>
          <p:nvPr>
            <p:ph type="sldNum" sz="quarter" idx="10"/>
          </p:nvPr>
        </p:nvSpPr>
        <p:spPr/>
        <p:txBody>
          <a:bodyPr/>
          <a:lstStyle/>
          <a:p>
            <a:fld id="{72511DDA-D5FD-42DA-A31D-0DFA4691F65E}" type="slidenum">
              <a:rPr lang="es-CO" smtClean="0"/>
              <a:pPr/>
              <a:t>33</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2511DDA-D5FD-42DA-A31D-0DFA4691F65E}" type="slidenum">
              <a:rPr lang="es-CO" smtClean="0"/>
              <a:pPr/>
              <a:t>35</a:t>
            </a:fld>
            <a:endParaRPr lang="es-CO"/>
          </a:p>
        </p:txBody>
      </p:sp>
    </p:spTree>
    <p:extLst>
      <p:ext uri="{BB962C8B-B14F-4D97-AF65-F5344CB8AC3E}">
        <p14:creationId xmlns:p14="http://schemas.microsoft.com/office/powerpoint/2010/main" xmlns="" val="363902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Las siguientes cifras permiten ver el crecimiento del gasto en educación y la contribución relativa del sector público y privado en esta evolución. Como se ve, el gasto real en educación creció en 48,4%, con una participación mayor del gasto público, que creció en 67,3% en términos reales. El gasto privado creció 25%.</a:t>
            </a:r>
            <a:endParaRPr lang="es-CO" dirty="0"/>
          </a:p>
        </p:txBody>
      </p:sp>
      <p:sp>
        <p:nvSpPr>
          <p:cNvPr id="4" name="Marcador de número de diapositiva 3"/>
          <p:cNvSpPr>
            <a:spLocks noGrp="1"/>
          </p:cNvSpPr>
          <p:nvPr>
            <p:ph type="sldNum" sz="quarter" idx="10"/>
          </p:nvPr>
        </p:nvSpPr>
        <p:spPr/>
        <p:txBody>
          <a:bodyPr/>
          <a:lstStyle/>
          <a:p>
            <a:fld id="{72511DDA-D5FD-42DA-A31D-0DFA4691F65E}" type="slidenum">
              <a:rPr lang="es-CO" smtClean="0"/>
              <a:pPr/>
              <a:t>36</a:t>
            </a:fld>
            <a:endParaRPr lang="es-CO"/>
          </a:p>
        </p:txBody>
      </p:sp>
    </p:spTree>
    <p:extLst>
      <p:ext uri="{BB962C8B-B14F-4D97-AF65-F5344CB8AC3E}">
        <p14:creationId xmlns:p14="http://schemas.microsoft.com/office/powerpoint/2010/main" xmlns="" val="79508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Entre 2002 y 2010, el ICETEX aumentó aceleradamente sus préstamos, que pasaron de 65.218 en 2002 a 259.269 en 2010, lo que representa un crecimiento del 18,9% anual. Esto quiere decir que mientras que en 2002, el 7% de los estudiantes de pregrado del país tenían préstamo, en 2010 el ICETEX atiende al menos el 14% de ellos.	</a:t>
            </a:r>
            <a:endParaRPr lang="es-CO" dirty="0"/>
          </a:p>
        </p:txBody>
      </p:sp>
      <p:sp>
        <p:nvSpPr>
          <p:cNvPr id="4" name="Marcador de número de diapositiva 3"/>
          <p:cNvSpPr>
            <a:spLocks noGrp="1"/>
          </p:cNvSpPr>
          <p:nvPr>
            <p:ph type="sldNum" sz="quarter" idx="10"/>
          </p:nvPr>
        </p:nvSpPr>
        <p:spPr/>
        <p:txBody>
          <a:bodyPr/>
          <a:lstStyle/>
          <a:p>
            <a:fld id="{72511DDA-D5FD-42DA-A31D-0DFA4691F65E}" type="slidenum">
              <a:rPr lang="es-CO" smtClean="0"/>
              <a:pPr/>
              <a:t>37</a:t>
            </a:fld>
            <a:endParaRPr lang="es-CO"/>
          </a:p>
        </p:txBody>
      </p:sp>
    </p:spTree>
    <p:extLst>
      <p:ext uri="{BB962C8B-B14F-4D97-AF65-F5344CB8AC3E}">
        <p14:creationId xmlns:p14="http://schemas.microsoft.com/office/powerpoint/2010/main" xmlns="" val="117036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2E45DC71-6421-4FFA-97BE-A16AB23653CC}" type="slidenum">
              <a:rPr lang="es-ES_tradnl" altLang="es-ES"/>
              <a:pPr/>
              <a:t>‹Nº›</a:t>
            </a:fld>
            <a:endParaRPr lang="es-ES_tradnl" altLang="es-ES"/>
          </a:p>
        </p:txBody>
      </p:sp>
    </p:spTree>
    <p:extLst>
      <p:ext uri="{BB962C8B-B14F-4D97-AF65-F5344CB8AC3E}">
        <p14:creationId xmlns:p14="http://schemas.microsoft.com/office/powerpoint/2010/main" xmlns="" val="290047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4DE7DD4D-7CAB-46DE-A7C1-0E2A3DFB829E}" type="slidenum">
              <a:rPr lang="es-ES_tradnl" altLang="es-ES"/>
              <a:pPr/>
              <a:t>‹Nº›</a:t>
            </a:fld>
            <a:endParaRPr lang="es-ES_tradnl" altLang="es-ES"/>
          </a:p>
        </p:txBody>
      </p:sp>
      <p:pic>
        <p:nvPicPr>
          <p:cNvPr id="7" name="Imagen 6"/>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159924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41"/>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E58A1B68-7BA1-4632-96C7-A630DF2F4162}" type="slidenum">
              <a:rPr lang="es-ES_tradnl" altLang="es-ES"/>
              <a:pPr/>
              <a:t>‹Nº›</a:t>
            </a:fld>
            <a:endParaRPr lang="es-ES_tradnl" altLang="es-ES"/>
          </a:p>
        </p:txBody>
      </p:sp>
      <p:pic>
        <p:nvPicPr>
          <p:cNvPr id="7" name="Imagen 6"/>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284788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6020DEF-81C4-42C5-B4D8-B36763249DA2}"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268812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F933EC7-A0A7-4A01-AFD1-ABF84301AF47}"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991383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6FDA33-8672-4D0F-9B90-C9BEC6C2630A}"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361797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C825E2-2074-451F-812A-B77B72237491}"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352656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FD303AB-F751-42C1-9AD0-D4CBE723E367}"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52452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E91F1C7-3145-48B3-A51A-0BC7D772E21E}"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3200178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2E4E2DF-2432-41A0-A376-CC03D0669764}"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4194679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FEAB0A5-63F9-45D2-8BC5-817A0A4F9A74}"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140588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2C0003E9-A257-4298-B1D2-8DAF8B13562B}" type="slidenum">
              <a:rPr lang="es-ES_tradnl" altLang="es-ES"/>
              <a:pPr/>
              <a:t>‹Nº›</a:t>
            </a:fld>
            <a:endParaRPr lang="es-ES_tradnl" altLang="es-ES"/>
          </a:p>
        </p:txBody>
      </p:sp>
      <p:pic>
        <p:nvPicPr>
          <p:cNvPr id="7" name="Imagen 6"/>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2444551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B63C8FE-D461-4BF3-BAD5-4F4D009C4B16}"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68522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09BE64-FB54-46C9-8D54-EFC1ED6CE057}"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2135885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41"/>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76DA5D-28A0-42A2-90F4-C1BE639E2A55}"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50494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3"/>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fld id="{89FD442B-A044-4248-956E-94EBB9A7884C}" type="slidenum">
              <a:rPr lang="es-ES_tradnl" altLang="es-ES"/>
              <a:pPr/>
              <a:t>‹Nº›</a:t>
            </a:fld>
            <a:endParaRPr lang="es-ES_tradnl" altLang="es-ES"/>
          </a:p>
        </p:txBody>
      </p:sp>
    </p:spTree>
    <p:extLst>
      <p:ext uri="{BB962C8B-B14F-4D97-AF65-F5344CB8AC3E}">
        <p14:creationId xmlns:p14="http://schemas.microsoft.com/office/powerpoint/2010/main" xmlns="" val="32400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E8EE7D0C-9880-4302-B385-363232F6E307}" type="slidenum">
              <a:rPr lang="es-ES_tradnl" altLang="es-ES"/>
              <a:pPr/>
              <a:t>‹Nº›</a:t>
            </a:fld>
            <a:endParaRPr lang="es-ES_tradnl" altLang="es-ES"/>
          </a:p>
        </p:txBody>
      </p:sp>
    </p:spTree>
    <p:extLst>
      <p:ext uri="{BB962C8B-B14F-4D97-AF65-F5344CB8AC3E}">
        <p14:creationId xmlns:p14="http://schemas.microsoft.com/office/powerpoint/2010/main" xmlns="" val="252495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fld id="{F171726B-16C0-4779-B881-D405595CBBAE}" type="slidenum">
              <a:rPr lang="es-ES_tradnl" altLang="es-ES"/>
              <a:pPr/>
              <a:t>‹Nº›</a:t>
            </a:fld>
            <a:endParaRPr lang="es-ES_tradnl" altLang="es-ES"/>
          </a:p>
        </p:txBody>
      </p:sp>
    </p:spTree>
    <p:extLst>
      <p:ext uri="{BB962C8B-B14F-4D97-AF65-F5344CB8AC3E}">
        <p14:creationId xmlns:p14="http://schemas.microsoft.com/office/powerpoint/2010/main" xmlns="" val="42164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fld id="{F10EDC6C-CD5A-4FE6-A9EF-57595CBCE1B7}" type="slidenum">
              <a:rPr lang="es-ES_tradnl" altLang="es-ES"/>
              <a:pPr/>
              <a:t>‹Nº›</a:t>
            </a:fld>
            <a:endParaRPr lang="es-ES_tradnl" altLang="es-ES"/>
          </a:p>
        </p:txBody>
      </p:sp>
      <p:pic>
        <p:nvPicPr>
          <p:cNvPr id="6" name="Imagen 5"/>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164414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fld id="{2C4FAC78-9B08-4A77-91E0-4B1FBBE1C884}" type="slidenum">
              <a:rPr lang="es-ES_tradnl" altLang="es-ES"/>
              <a:pPr/>
              <a:t>‹Nº›</a:t>
            </a:fld>
            <a:endParaRPr lang="es-ES_tradnl" altLang="es-ES"/>
          </a:p>
        </p:txBody>
      </p:sp>
      <p:pic>
        <p:nvPicPr>
          <p:cNvPr id="5" name="Imagen 4"/>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625920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5FF16429-F782-4D30-8387-8BD6F98AA252}" type="slidenum">
              <a:rPr lang="es-ES_tradnl" altLang="es-ES"/>
              <a:pPr/>
              <a:t>‹Nº›</a:t>
            </a:fld>
            <a:endParaRPr lang="es-ES_tradnl" altLang="es-ES"/>
          </a:p>
        </p:txBody>
      </p:sp>
      <p:pic>
        <p:nvPicPr>
          <p:cNvPr id="8" name="Imagen 7"/>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327810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fld id="{C8141ED9-E877-44C4-9E01-EF597598225C}" type="slidenum">
              <a:rPr lang="es-ES_tradnl" altLang="es-ES"/>
              <a:pPr/>
              <a:t>‹Nº›</a:t>
            </a:fld>
            <a:endParaRPr lang="es-ES_tradnl" altLang="es-ES"/>
          </a:p>
        </p:txBody>
      </p:sp>
      <p:pic>
        <p:nvPicPr>
          <p:cNvPr id="8" name="Imagen 7"/>
          <p:cNvPicPr>
            <a:picLocks noChangeAspect="1"/>
          </p:cNvPicPr>
          <p:nvPr userDrawn="1"/>
        </p:nvPicPr>
        <p:blipFill rotWithShape="1">
          <a:blip r:embed="rId2" cstate="print"/>
          <a:srcRect l="32676" t="75200" r="18106" b="14300"/>
          <a:stretch/>
        </p:blipFill>
        <p:spPr>
          <a:xfrm>
            <a:off x="-16172" y="5733256"/>
            <a:ext cx="9160172" cy="1121314"/>
          </a:xfrm>
          <a:prstGeom prst="rect">
            <a:avLst/>
          </a:prstGeom>
        </p:spPr>
      </p:pic>
    </p:spTree>
    <p:extLst>
      <p:ext uri="{BB962C8B-B14F-4D97-AF65-F5344CB8AC3E}">
        <p14:creationId xmlns:p14="http://schemas.microsoft.com/office/powerpoint/2010/main" xmlns="" val="29809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s-ES_tradnl"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s-ES_tradnl" altLang="es-ES" smtClean="0"/>
              <a:t>Haga clic para modificar el estilo de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charset="0"/>
              </a:defRPr>
            </a:lvl1pPr>
          </a:lstStyle>
          <a:p>
            <a:pPr>
              <a:defRPr/>
            </a:pPr>
            <a:endParaRPr lang="es-ES_trad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fld id="{60341E87-8373-4C45-8536-83F1D284D87F}" type="slidenum">
              <a:rPr lang="es-ES_tradnl" altLang="es-ES"/>
              <a:pPr/>
              <a:t>‹Nº›</a:t>
            </a:fld>
            <a:endParaRPr lang="es-ES_tradnl"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s-ES_tradnl" alt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s-ES_tradnl" altLang="es-ES" smtClean="0"/>
              <a:t>Haga clic para modificar el estilo de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charset="0"/>
              </a:defRPr>
            </a:lvl1pPr>
          </a:lstStyle>
          <a:p>
            <a:pPr>
              <a:defRPr/>
            </a:pPr>
            <a:endParaRPr lang="es-ES_tradnl">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charset="0"/>
              </a:defRPr>
            </a:lvl1pPr>
          </a:lstStyle>
          <a:p>
            <a:pPr>
              <a:defRPr/>
            </a:pPr>
            <a:endParaRPr lang="es-ES_tradnl">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fld id="{2DDA465E-BC86-41FA-8B30-49C3F4423AAF}" type="slidenum">
              <a:rPr lang="es-ES_tradnl" altLang="es-ES">
                <a:solidFill>
                  <a:srgbClr val="000000"/>
                </a:solidFill>
              </a:rPr>
              <a:pPr/>
              <a:t>‹Nº›</a:t>
            </a:fld>
            <a:endParaRPr lang="es-ES_tradnl" altLang="es-ES">
              <a:solidFill>
                <a:srgbClr val="000000"/>
              </a:solidFill>
            </a:endParaRPr>
          </a:p>
        </p:txBody>
      </p:sp>
    </p:spTree>
    <p:extLst>
      <p:ext uri="{BB962C8B-B14F-4D97-AF65-F5344CB8AC3E}">
        <p14:creationId xmlns:p14="http://schemas.microsoft.com/office/powerpoint/2010/main" xmlns="" val="3963434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hyperlink" Target="http://educacionyculturaaz.com/analisis/china-corea-del-sur-o-finlandia/"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3429000"/>
            <a:ext cx="5652120" cy="3477875"/>
          </a:xfrm>
          <a:prstGeom prst="rect">
            <a:avLst/>
          </a:prstGeom>
          <a:noFill/>
        </p:spPr>
        <p:txBody>
          <a:bodyPr wrap="square" rtlCol="0">
            <a:spAutoFit/>
          </a:bodyPr>
          <a:lstStyle/>
          <a:p>
            <a:pPr algn="ctr" eaLnBrk="0" hangingPunct="0">
              <a:defRPr/>
            </a:pPr>
            <a:r>
              <a:rPr lang="es-CO" sz="2800" kern="0" dirty="0" smtClean="0">
                <a:solidFill>
                  <a:schemeClr val="accent2"/>
                </a:solidFill>
                <a:latin typeface="+mj-lt"/>
                <a:ea typeface="+mj-ea"/>
                <a:cs typeface="+mj-cs"/>
              </a:rPr>
              <a:t>Trabajo de aplicación: </a:t>
            </a:r>
          </a:p>
          <a:p>
            <a:pPr algn="ctr" eaLnBrk="0" hangingPunct="0">
              <a:defRPr/>
            </a:pPr>
            <a:endParaRPr lang="es-CO" sz="2800" kern="0" dirty="0" smtClean="0">
              <a:solidFill>
                <a:schemeClr val="accent2"/>
              </a:solidFill>
              <a:latin typeface="+mj-lt"/>
              <a:ea typeface="+mj-ea"/>
              <a:cs typeface="+mj-cs"/>
            </a:endParaRPr>
          </a:p>
          <a:p>
            <a:pPr algn="ctr" eaLnBrk="0" hangingPunct="0">
              <a:defRPr/>
            </a:pPr>
            <a:r>
              <a:rPr lang="es-CO" sz="2800" kern="0" dirty="0" smtClean="0">
                <a:solidFill>
                  <a:schemeClr val="accent2"/>
                </a:solidFill>
                <a:latin typeface="+mj-lt"/>
                <a:ea typeface="+mj-ea"/>
                <a:cs typeface="+mj-cs"/>
              </a:rPr>
              <a:t>La </a:t>
            </a:r>
            <a:r>
              <a:rPr lang="es-CO" sz="2800" kern="0" dirty="0" smtClean="0">
                <a:solidFill>
                  <a:schemeClr val="accent2"/>
                </a:solidFill>
                <a:latin typeface="+mj-lt"/>
                <a:ea typeface="+mj-ea"/>
                <a:cs typeface="+mj-cs"/>
              </a:rPr>
              <a:t>educación </a:t>
            </a:r>
            <a:r>
              <a:rPr lang="es-CO" sz="2800" kern="0" dirty="0" smtClean="0">
                <a:solidFill>
                  <a:schemeClr val="accent2"/>
                </a:solidFill>
                <a:latin typeface="+mj-lt"/>
                <a:ea typeface="+mj-ea"/>
                <a:cs typeface="+mj-cs"/>
              </a:rPr>
              <a:t>s</a:t>
            </a:r>
            <a:r>
              <a:rPr lang="es-CO" sz="2800" kern="0" dirty="0" smtClean="0">
                <a:solidFill>
                  <a:schemeClr val="accent2"/>
                </a:solidFill>
                <a:latin typeface="+mj-lt"/>
                <a:ea typeface="+mj-ea"/>
                <a:cs typeface="+mj-cs"/>
              </a:rPr>
              <a:t>uperior </a:t>
            </a:r>
            <a:r>
              <a:rPr lang="es-CO" sz="2800" kern="0" dirty="0" smtClean="0">
                <a:solidFill>
                  <a:schemeClr val="accent2"/>
                </a:solidFill>
                <a:latin typeface="+mj-lt"/>
                <a:ea typeface="+mj-ea"/>
                <a:cs typeface="+mj-cs"/>
              </a:rPr>
              <a:t>en </a:t>
            </a:r>
            <a:r>
              <a:rPr lang="es-CO" sz="2800" kern="0" dirty="0" smtClean="0">
                <a:solidFill>
                  <a:schemeClr val="accent2"/>
                </a:solidFill>
                <a:latin typeface="+mj-lt"/>
                <a:ea typeface="+mj-ea"/>
                <a:cs typeface="+mj-cs"/>
              </a:rPr>
              <a:t>Colombia y el mundo</a:t>
            </a:r>
          </a:p>
          <a:p>
            <a:pPr algn="ctr" eaLnBrk="0" hangingPunct="0">
              <a:defRPr/>
            </a:pPr>
            <a:endParaRPr lang="es-CO" sz="2800" kern="0" dirty="0" smtClean="0">
              <a:solidFill>
                <a:schemeClr val="accent2"/>
              </a:solidFill>
              <a:latin typeface="+mj-lt"/>
              <a:ea typeface="+mj-ea"/>
              <a:cs typeface="+mj-cs"/>
            </a:endParaRPr>
          </a:p>
          <a:p>
            <a:pPr algn="ctr" eaLnBrk="0" hangingPunct="0">
              <a:defRPr/>
            </a:pPr>
            <a:r>
              <a:rPr lang="es-CO" sz="1600" kern="0" dirty="0" smtClean="0">
                <a:solidFill>
                  <a:schemeClr val="accent2"/>
                </a:solidFill>
                <a:latin typeface="+mj-lt"/>
                <a:ea typeface="+mj-ea"/>
                <a:cs typeface="+mj-cs"/>
              </a:rPr>
              <a:t>Andrea Jiménez</a:t>
            </a:r>
          </a:p>
          <a:p>
            <a:pPr algn="ctr" eaLnBrk="0" hangingPunct="0">
              <a:defRPr/>
            </a:pPr>
            <a:r>
              <a:rPr lang="es-CO" sz="1600" kern="0" dirty="0" smtClean="0">
                <a:solidFill>
                  <a:schemeClr val="accent2"/>
                </a:solidFill>
                <a:latin typeface="+mj-lt"/>
                <a:ea typeface="+mj-ea"/>
                <a:cs typeface="+mj-cs"/>
              </a:rPr>
              <a:t>Claudia Hernández</a:t>
            </a:r>
          </a:p>
          <a:p>
            <a:pPr algn="ctr" eaLnBrk="0" hangingPunct="0">
              <a:defRPr/>
            </a:pPr>
            <a:r>
              <a:rPr lang="es-CO" sz="1600" kern="0" dirty="0" smtClean="0">
                <a:solidFill>
                  <a:schemeClr val="accent2"/>
                </a:solidFill>
                <a:latin typeface="+mj-lt"/>
                <a:ea typeface="+mj-ea"/>
                <a:cs typeface="+mj-cs"/>
              </a:rPr>
              <a:t>Lina Mora</a:t>
            </a:r>
          </a:p>
          <a:p>
            <a:pPr algn="ctr" eaLnBrk="0" hangingPunct="0">
              <a:defRPr/>
            </a:pPr>
            <a:r>
              <a:rPr lang="es-CO" sz="1600" kern="0" dirty="0" smtClean="0">
                <a:solidFill>
                  <a:schemeClr val="accent2"/>
                </a:solidFill>
                <a:latin typeface="+mj-lt"/>
                <a:ea typeface="+mj-ea"/>
                <a:cs typeface="+mj-cs"/>
              </a:rPr>
              <a:t>Alejandro Delgado </a:t>
            </a:r>
          </a:p>
          <a:p>
            <a:pPr algn="ctr" eaLnBrk="0" hangingPunct="0">
              <a:defRPr/>
            </a:pPr>
            <a:r>
              <a:rPr lang="es-CO" sz="1600" kern="0" dirty="0" smtClean="0">
                <a:solidFill>
                  <a:schemeClr val="accent2"/>
                </a:solidFill>
                <a:latin typeface="+mj-lt"/>
                <a:ea typeface="+mj-ea"/>
                <a:cs typeface="+mj-cs"/>
              </a:rPr>
              <a:t>Nicolás Vélez</a:t>
            </a:r>
            <a:endParaRPr lang="es-CO" sz="1600" kern="0" dirty="0" smtClean="0">
              <a:solidFill>
                <a:schemeClr val="accent2"/>
              </a:solidFill>
              <a:latin typeface="+mj-lt"/>
              <a:ea typeface="+mj-ea"/>
              <a:cs typeface="+mj-cs"/>
            </a:endParaRPr>
          </a:p>
        </p:txBody>
      </p:sp>
    </p:spTree>
    <p:extLst>
      <p:ext uri="{BB962C8B-B14F-4D97-AF65-F5344CB8AC3E}">
        <p14:creationId xmlns:p14="http://schemas.microsoft.com/office/powerpoint/2010/main" xmlns="" val="28934038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670671"/>
            <a:ext cx="8208912" cy="1186693"/>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Ley</a:t>
            </a:r>
            <a:r>
              <a:rPr kumimoji="0" lang="en-US" sz="3600" b="0" i="0" u="none" strike="noStrike" kern="0" cap="none" spc="0" normalizeH="0" noProof="0" dirty="0" smtClean="0">
                <a:ln>
                  <a:noFill/>
                </a:ln>
                <a:solidFill>
                  <a:schemeClr val="accent2"/>
                </a:solidFill>
                <a:effectLst/>
                <a:uLnTx/>
                <a:uFillTx/>
                <a:latin typeface="+mj-lt"/>
                <a:ea typeface="+mj-ea"/>
                <a:cs typeface="+mj-cs"/>
              </a:rPr>
              <a:t> 751 de 2001</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395536" y="2276872"/>
            <a:ext cx="6174432" cy="1938992"/>
          </a:xfrm>
          <a:prstGeom prst="rect">
            <a:avLst/>
          </a:prstGeom>
        </p:spPr>
        <p:txBody>
          <a:bodyPr wrap="square">
            <a:spAutoFit/>
          </a:bodyPr>
          <a:lstStyle/>
          <a:p>
            <a:pPr algn="just"/>
            <a:r>
              <a:rPr lang="es-ES" sz="2400" dirty="0">
                <a:latin typeface="Times New Roman" panose="02020603050405020304" pitchFamily="18" charset="0"/>
                <a:ea typeface="Calibri" panose="020F0502020204030204" pitchFamily="34" charset="0"/>
              </a:rPr>
              <a:t>Con la ley 751 de 2001 se asignan los recursos del sector educativo, con lo cual se permite una ampliación de la cobertura con mejor calidad. Se garantiza que las regiones tengan recursos asegurados, estables y crecientes.</a:t>
            </a:r>
            <a:endParaRPr lang="es-CO" sz="2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1857364"/>
            <a:ext cx="1872208" cy="2799210"/>
          </a:xfrm>
          <a:prstGeom prst="rect">
            <a:avLst/>
          </a:prstGeom>
        </p:spPr>
      </p:pic>
    </p:spTree>
    <p:extLst>
      <p:ext uri="{BB962C8B-B14F-4D97-AF65-F5344CB8AC3E}">
        <p14:creationId xmlns:p14="http://schemas.microsoft.com/office/powerpoint/2010/main" xmlns="" val="108855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8363" y="260648"/>
            <a:ext cx="8208912" cy="1186693"/>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Ley</a:t>
            </a:r>
            <a:r>
              <a:rPr kumimoji="0" lang="en-US" sz="3600" b="0" i="0" u="none" strike="noStrike" kern="0" cap="none" spc="0" normalizeH="0" noProof="0" dirty="0" smtClean="0">
                <a:ln>
                  <a:noFill/>
                </a:ln>
                <a:solidFill>
                  <a:schemeClr val="accent2"/>
                </a:solidFill>
                <a:effectLst/>
                <a:uLnTx/>
                <a:uFillTx/>
                <a:latin typeface="+mj-lt"/>
                <a:ea typeface="+mj-ea"/>
                <a:cs typeface="+mj-cs"/>
              </a:rPr>
              <a:t> 715 de 2001</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4283968" y="1196752"/>
            <a:ext cx="4572000" cy="4295150"/>
          </a:xfrm>
          <a:prstGeom prst="rect">
            <a:avLst/>
          </a:prstGeom>
        </p:spPr>
        <p:txBody>
          <a:bodyPr>
            <a:spAutoFit/>
          </a:bodyPr>
          <a:lstStyle/>
          <a:p>
            <a:pPr algn="just">
              <a:lnSpc>
                <a:spcPct val="150000"/>
              </a:lnSpc>
              <a:spcAft>
                <a:spcPts val="0"/>
              </a:spcAft>
            </a:pPr>
            <a:r>
              <a:rPr lang="es-ES" sz="1600" dirty="0">
                <a:latin typeface="Times New Roman" panose="02020603050405020304" pitchFamily="18" charset="0"/>
                <a:ea typeface="Times New Roman" panose="02020603050405020304" pitchFamily="18" charset="0"/>
                <a:cs typeface="Times New Roman" panose="02020603050405020304" pitchFamily="18" charset="0"/>
              </a:rPr>
              <a:t>La ley 715 asigna los recursos por resultados </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¿Cuántos niños están matriculados? </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¿Cuantos están afiliados al régimen subsidiado?</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Se distribuye de la siguiente manera:</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- 58.5% participación para educación.</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- 24.5% participación para salud.</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- 5.4% participación para agua potable</a:t>
            </a:r>
            <a:endParaRPr lang="es-CO" sz="1600" dirty="0">
              <a:ea typeface="Calibri" panose="020F0502020204030204" pitchFamily="34" charset="0"/>
              <a:cs typeface="Times New Roman" panose="02020603050405020304" pitchFamily="18" charset="0"/>
            </a:endParaRPr>
          </a:p>
          <a:p>
            <a:pPr algn="just">
              <a:lnSpc>
                <a:spcPct val="150000"/>
              </a:lnSpc>
              <a:spcAft>
                <a:spcPts val="12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- 11.6% propósito general (cultura, deportes, alimentación escolar entre otros).</a:t>
            </a:r>
            <a:endParaRPr lang="es-CO" sz="1600" dirty="0">
              <a:effectLst/>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5222" y="1734262"/>
            <a:ext cx="3237751" cy="3220130"/>
          </a:xfrm>
          <a:prstGeom prst="rect">
            <a:avLst/>
          </a:prstGeom>
        </p:spPr>
      </p:pic>
    </p:spTree>
    <p:extLst>
      <p:ext uri="{BB962C8B-B14F-4D97-AF65-F5344CB8AC3E}">
        <p14:creationId xmlns:p14="http://schemas.microsoft.com/office/powerpoint/2010/main" xmlns="" val="328337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08363" y="260649"/>
            <a:ext cx="8208912" cy="720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CONPES 3674</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08363" y="1434640"/>
            <a:ext cx="4572000" cy="3693319"/>
          </a:xfrm>
          <a:prstGeom prst="rect">
            <a:avLst/>
          </a:prstGeom>
        </p:spPr>
        <p:txBody>
          <a:bodyPr>
            <a:spAutoFit/>
          </a:bodyPr>
          <a:lstStyle/>
          <a:p>
            <a:pPr algn="just"/>
            <a:r>
              <a:rPr lang="es-ES" dirty="0" smtClean="0">
                <a:latin typeface="Times New Roman" panose="02020603050405020304" pitchFamily="18" charset="0"/>
                <a:ea typeface="Calibri" panose="020F0502020204030204" pitchFamily="34" charset="0"/>
              </a:rPr>
              <a:t>Presenta </a:t>
            </a:r>
            <a:r>
              <a:rPr lang="es-ES" dirty="0">
                <a:latin typeface="Times New Roman" panose="02020603050405020304" pitchFamily="18" charset="0"/>
                <a:ea typeface="Calibri" panose="020F0502020204030204" pitchFamily="34" charset="0"/>
              </a:rPr>
              <a:t>los lineamientos de política para el mejoramiento del Sistema de Formación de Capital Humano (SFCH), cuyos objetivos generales consisten en: mejorar los procesos de interacción del SFCH con el sector productivo, teniendo en cuenta las necesidades ocupacionales en el marco de una política que valore conocimientos, aprendizajes y experiencias,  para fomentar la acumulación de capital humano en la población colombiana y fortalecer sistemas de calidad educativa con el fin de consolidar un sistema de calidad de la formación de capital humano.</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6872" y="1124744"/>
            <a:ext cx="3793746" cy="3793746"/>
          </a:xfrm>
          <a:prstGeom prst="rect">
            <a:avLst/>
          </a:prstGeom>
        </p:spPr>
      </p:pic>
    </p:spTree>
    <p:extLst>
      <p:ext uri="{BB962C8B-B14F-4D97-AF65-F5344CB8AC3E}">
        <p14:creationId xmlns:p14="http://schemas.microsoft.com/office/powerpoint/2010/main" xmlns="" val="404477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srcRect l="28205" t="30216" r="28846" b="38427"/>
          <a:stretch/>
        </p:blipFill>
        <p:spPr bwMode="auto">
          <a:xfrm>
            <a:off x="1607681" y="976468"/>
            <a:ext cx="6010275" cy="2466975"/>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3" name="Título 1"/>
          <p:cNvSpPr txBox="1">
            <a:spLocks/>
          </p:cNvSpPr>
          <p:nvPr/>
        </p:nvSpPr>
        <p:spPr>
          <a:xfrm>
            <a:off x="508363" y="260649"/>
            <a:ext cx="8208912" cy="720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CONPES 3674</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ángulo 3"/>
          <p:cNvSpPr/>
          <p:nvPr/>
        </p:nvSpPr>
        <p:spPr>
          <a:xfrm>
            <a:off x="301466" y="3645024"/>
            <a:ext cx="8622704" cy="1846659"/>
          </a:xfrm>
          <a:prstGeom prst="rect">
            <a:avLst/>
          </a:prstGeom>
        </p:spPr>
        <p:txBody>
          <a:bodyPr wrap="square">
            <a:spAutoFit/>
          </a:bodyPr>
          <a:lstStyle/>
          <a:p>
            <a:pPr algn="just">
              <a:spcAft>
                <a:spcPts val="12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1. Garantizar el acceso de la población colombiana a los diversos esquemas de formación.</a:t>
            </a:r>
            <a:endParaRPr lang="es-CO" sz="1400" dirty="0">
              <a:ea typeface="Calibri" panose="020F0502020204030204" pitchFamily="34" charset="0"/>
              <a:cs typeface="Times New Roman" panose="02020603050405020304" pitchFamily="18" charset="0"/>
            </a:endParaRPr>
          </a:p>
          <a:p>
            <a:pPr algn="just">
              <a:spcAft>
                <a:spcPts val="12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2. El desarrollo de habilidades y la apropiación de conocimientos en relación con las necesidades de la sociedad en los ámbitos social, económico, político y cultural del país.</a:t>
            </a:r>
            <a:endParaRPr lang="es-CO" sz="1400" dirty="0">
              <a:ea typeface="Calibri" panose="020F0502020204030204" pitchFamily="34" charset="0"/>
              <a:cs typeface="Times New Roman" panose="02020603050405020304" pitchFamily="18" charset="0"/>
            </a:endParaRPr>
          </a:p>
          <a:p>
            <a:pPr algn="just">
              <a:spcAft>
                <a:spcPts val="12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3. La acumulación de capital humano, representado en el reconocimiento de saberes, experiencias y conocimientos.</a:t>
            </a:r>
            <a:endParaRPr lang="es-CO" sz="1400" dirty="0">
              <a:ea typeface="Calibri" panose="020F0502020204030204" pitchFamily="34" charset="0"/>
              <a:cs typeface="Times New Roman" panose="02020603050405020304" pitchFamily="18" charset="0"/>
            </a:endParaRPr>
          </a:p>
          <a:p>
            <a:pPr algn="just">
              <a:spcAft>
                <a:spcPts val="120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4. Asegurar la calidad en la formación, de tal manera que se satisfagan condiciones o estándares mínimos en los programas educativos.</a:t>
            </a:r>
            <a:endParaRPr lang="es-CO"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6247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1200329"/>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Estructura y Modelo de Gobierno de la Educación Superior en </a:t>
            </a:r>
            <a:r>
              <a:rPr lang="es-CO" sz="3600" kern="0" dirty="0">
                <a:solidFill>
                  <a:schemeClr val="accent2"/>
                </a:solidFill>
                <a:latin typeface="+mj-lt"/>
                <a:ea typeface="+mj-ea"/>
                <a:cs typeface="+mj-cs"/>
              </a:rPr>
              <a:t>C</a:t>
            </a:r>
            <a:r>
              <a:rPr lang="es-CO" sz="3600" kern="0" dirty="0" smtClean="0">
                <a:solidFill>
                  <a:schemeClr val="accent2"/>
                </a:solidFill>
                <a:latin typeface="+mj-lt"/>
                <a:ea typeface="+mj-ea"/>
                <a:cs typeface="+mj-cs"/>
              </a:rPr>
              <a:t>olombia</a:t>
            </a:r>
            <a:endParaRPr lang="es-CO" sz="3600" kern="0" dirty="0">
              <a:solidFill>
                <a:schemeClr val="accent2"/>
              </a:solidFill>
              <a:latin typeface="+mj-lt"/>
              <a:ea typeface="+mj-ea"/>
              <a:cs typeface="+mj-cs"/>
            </a:endParaRPr>
          </a:p>
        </p:txBody>
      </p:sp>
      <p:pic>
        <p:nvPicPr>
          <p:cNvPr id="5" name="Imagen 4"/>
          <p:cNvPicPr>
            <a:picLocks noChangeAspect="1"/>
          </p:cNvPicPr>
          <p:nvPr/>
        </p:nvPicPr>
        <p:blipFill>
          <a:blip r:embed="rId3" cstate="print"/>
          <a:stretch>
            <a:fillRect/>
          </a:stretch>
        </p:blipFill>
        <p:spPr>
          <a:xfrm>
            <a:off x="705216" y="2204864"/>
            <a:ext cx="8021249" cy="2402261"/>
          </a:xfrm>
          <a:prstGeom prst="rect">
            <a:avLst/>
          </a:prstGeom>
        </p:spPr>
      </p:pic>
    </p:spTree>
    <p:extLst>
      <p:ext uri="{BB962C8B-B14F-4D97-AF65-F5344CB8AC3E}">
        <p14:creationId xmlns:p14="http://schemas.microsoft.com/office/powerpoint/2010/main" xmlns="" val="174656365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1200329"/>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Metas del Ministerio de Educación Nacional</a:t>
            </a:r>
            <a:endParaRPr lang="es-CO" sz="3600" kern="0" dirty="0">
              <a:solidFill>
                <a:schemeClr val="accent2"/>
              </a:solidFill>
              <a:latin typeface="+mj-lt"/>
              <a:ea typeface="+mj-ea"/>
              <a:cs typeface="+mj-cs"/>
            </a:endParaRPr>
          </a:p>
        </p:txBody>
      </p:sp>
      <p:graphicFrame>
        <p:nvGraphicFramePr>
          <p:cNvPr id="6" name="Tabla 5"/>
          <p:cNvGraphicFramePr>
            <a:graphicFrameLocks noGrp="1"/>
          </p:cNvGraphicFramePr>
          <p:nvPr>
            <p:extLst>
              <p:ext uri="{D42A27DB-BD31-4B8C-83A1-F6EECF244321}">
                <p14:modId xmlns:p14="http://schemas.microsoft.com/office/powerpoint/2010/main" xmlns="" val="1274699743"/>
              </p:ext>
            </p:extLst>
          </p:nvPr>
        </p:nvGraphicFramePr>
        <p:xfrm>
          <a:off x="899592" y="2348882"/>
          <a:ext cx="7344816" cy="2282952"/>
        </p:xfrm>
        <a:graphic>
          <a:graphicData uri="http://schemas.openxmlformats.org/drawingml/2006/table">
            <a:tbl>
              <a:tblPr firstRow="1" firstCol="1" bandRow="1"/>
              <a:tblGrid>
                <a:gridCol w="3394255"/>
                <a:gridCol w="1325433"/>
                <a:gridCol w="2625128"/>
              </a:tblGrid>
              <a:tr h="308605">
                <a:tc gridSpan="3">
                  <a:txBody>
                    <a:bodyPr/>
                    <a:lstStyle/>
                    <a:p>
                      <a:pPr algn="ctr">
                        <a:lnSpc>
                          <a:spcPct val="107000"/>
                        </a:lnSpc>
                        <a:spcAft>
                          <a:spcPts val="0"/>
                        </a:spcAft>
                      </a:pPr>
                      <a:r>
                        <a:rPr lang="es-CO"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TABLA DE METAS DEL MEN EN EDUCACIÓN SUPERIOR</a:t>
                      </a:r>
                      <a:endParaRPr lang="es-CO"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05496"/>
                    </a:solidFill>
                  </a:tcPr>
                </a:tc>
                <a:tc hMerge="1">
                  <a:txBody>
                    <a:bodyPr/>
                    <a:lstStyle/>
                    <a:p>
                      <a:endParaRPr lang="es-CO"/>
                    </a:p>
                  </a:txBody>
                  <a:tcPr/>
                </a:tc>
                <a:tc hMerge="1">
                  <a:txBody>
                    <a:bodyPr/>
                    <a:lstStyle/>
                    <a:p>
                      <a:endParaRPr lang="es-CO"/>
                    </a:p>
                  </a:txBody>
                  <a:tcPr/>
                </a:tc>
              </a:tr>
              <a:tr h="308605">
                <a:tc>
                  <a:txBody>
                    <a:bodyPr/>
                    <a:lstStyle/>
                    <a:p>
                      <a:pPr algn="ctr">
                        <a:lnSpc>
                          <a:spcPct val="107000"/>
                        </a:lnSpc>
                        <a:spcAft>
                          <a:spcPts val="0"/>
                        </a:spcAft>
                      </a:pPr>
                      <a:r>
                        <a:rPr lang="es-CO"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VARIABLE</a:t>
                      </a:r>
                      <a:endParaRPr lang="es-CO"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20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s-CO"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s-CO"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META</a:t>
                      </a:r>
                      <a:endParaRPr lang="es-CO"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08605">
                <a:tc>
                  <a:txBody>
                    <a:bodyPr/>
                    <a:lstStyle/>
                    <a:p>
                      <a:pPr>
                        <a:lnSpc>
                          <a:spcPct val="107000"/>
                        </a:lnSpc>
                        <a:spcAft>
                          <a:spcPts val="0"/>
                        </a:spcAft>
                      </a:pPr>
                      <a:r>
                        <a:rPr lang="es-CO" sz="2000" dirty="0">
                          <a:effectLst/>
                          <a:latin typeface="Calibri" panose="020F0502020204030204" pitchFamily="34" charset="0"/>
                          <a:ea typeface="Times New Roman" panose="02020603050405020304" pitchFamily="18" charset="0"/>
                          <a:cs typeface="Times New Roman" panose="02020603050405020304" pitchFamily="18" charset="0"/>
                        </a:rPr>
                        <a:t>Bachilleres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625.466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dirty="0">
                          <a:effectLst/>
                          <a:latin typeface="Calibri" panose="020F0502020204030204" pitchFamily="34" charset="0"/>
                          <a:ea typeface="Times New Roman" panose="02020603050405020304" pitchFamily="18" charset="0"/>
                          <a:cs typeface="Times New Roman" panose="02020603050405020304" pitchFamily="18" charset="0"/>
                        </a:rPr>
                        <a:t>800.000 (en 2014)</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5">
                <a:tc>
                  <a:txBody>
                    <a:bodyPr/>
                    <a:lstStyle/>
                    <a:p>
                      <a:pPr>
                        <a:lnSpc>
                          <a:spcPct val="107000"/>
                        </a:lnSpc>
                        <a:spcAft>
                          <a:spcPts val="0"/>
                        </a:spcAft>
                      </a:pPr>
                      <a:r>
                        <a:rPr lang="es-CO" sz="2000" dirty="0">
                          <a:effectLst/>
                          <a:latin typeface="Calibri" panose="020F0502020204030204" pitchFamily="34" charset="0"/>
                          <a:ea typeface="Times New Roman" panose="02020603050405020304" pitchFamily="18" charset="0"/>
                          <a:cs typeface="Times New Roman" panose="02020603050405020304" pitchFamily="18" charset="0"/>
                        </a:rPr>
                        <a:t>Estudiantes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1.380.000</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dirty="0">
                          <a:effectLst/>
                          <a:latin typeface="Calibri" panose="020F0502020204030204" pitchFamily="34" charset="0"/>
                          <a:ea typeface="Times New Roman" panose="02020603050405020304" pitchFamily="18" charset="0"/>
                          <a:cs typeface="Times New Roman" panose="02020603050405020304" pitchFamily="18" charset="0"/>
                        </a:rPr>
                        <a:t>2.180.000 (en 2019)</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5">
                <a:tc>
                  <a:txBody>
                    <a:bodyPr/>
                    <a:lstStyle/>
                    <a:p>
                      <a:pP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Cobertura</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37%</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50% (en 2019)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5">
                <a:tc>
                  <a:txBody>
                    <a:bodyPr/>
                    <a:lstStyle/>
                    <a:p>
                      <a:pP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Deserción </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51%</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25% (en 2019)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05">
                <a:tc>
                  <a:txBody>
                    <a:bodyPr/>
                    <a:lstStyle/>
                    <a:p>
                      <a:pP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Profesores con Doctorado</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a:effectLst/>
                          <a:latin typeface="Calibri" panose="020F0502020204030204" pitchFamily="34" charset="0"/>
                          <a:ea typeface="Times New Roman" panose="02020603050405020304" pitchFamily="18" charset="0"/>
                          <a:cs typeface="Times New Roman" panose="02020603050405020304" pitchFamily="18" charset="0"/>
                        </a:rPr>
                        <a:t>8,7%</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2000" dirty="0">
                          <a:effectLst/>
                          <a:latin typeface="Calibri" panose="020F0502020204030204" pitchFamily="34" charset="0"/>
                          <a:ea typeface="Times New Roman" panose="02020603050405020304" pitchFamily="18" charset="0"/>
                          <a:cs typeface="Times New Roman" panose="02020603050405020304" pitchFamily="18" charset="0"/>
                        </a:rPr>
                        <a:t>30% (en 2019)</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6156176" y="4653136"/>
            <a:ext cx="2287806" cy="369332"/>
          </a:xfrm>
          <a:prstGeom prst="rect">
            <a:avLst/>
          </a:prstGeom>
        </p:spPr>
        <p:txBody>
          <a:bodyPr wrap="none">
            <a:spAutoFit/>
          </a:bodyPr>
          <a:lstStyle/>
          <a:p>
            <a:r>
              <a:rPr lang="es-CO" dirty="0"/>
              <a:t>Fuente (FODESEP) </a:t>
            </a:r>
          </a:p>
        </p:txBody>
      </p:sp>
      <p:sp>
        <p:nvSpPr>
          <p:cNvPr id="8" name="CuadroTexto 7"/>
          <p:cNvSpPr txBox="1"/>
          <p:nvPr/>
        </p:nvSpPr>
        <p:spPr>
          <a:xfrm>
            <a:off x="871638" y="5025962"/>
            <a:ext cx="7688406" cy="369332"/>
          </a:xfrm>
          <a:prstGeom prst="rect">
            <a:avLst/>
          </a:prstGeom>
          <a:noFill/>
        </p:spPr>
        <p:txBody>
          <a:bodyPr wrap="square" rtlCol="0">
            <a:spAutoFit/>
          </a:bodyPr>
          <a:lstStyle/>
          <a:p>
            <a:r>
              <a:rPr lang="es-CO" i="1"/>
              <a:t>Tabla de Metas del MEN en Educación Superior</a:t>
            </a:r>
            <a:endParaRPr lang="es-CO" i="1" dirty="0"/>
          </a:p>
        </p:txBody>
      </p:sp>
    </p:spTree>
    <p:extLst>
      <p:ext uri="{BB962C8B-B14F-4D97-AF65-F5344CB8AC3E}">
        <p14:creationId xmlns:p14="http://schemas.microsoft.com/office/powerpoint/2010/main" xmlns="" val="3966768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646331"/>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Ministerio de Educación Nacional</a:t>
            </a:r>
            <a:endParaRPr lang="es-CO" sz="3600" kern="0" dirty="0">
              <a:solidFill>
                <a:schemeClr val="accent2"/>
              </a:solidFill>
              <a:latin typeface="+mj-lt"/>
              <a:ea typeface="+mj-ea"/>
              <a:cs typeface="+mj-cs"/>
            </a:endParaRPr>
          </a:p>
        </p:txBody>
      </p:sp>
      <p:sp>
        <p:nvSpPr>
          <p:cNvPr id="8" name="CuadroTexto 7"/>
          <p:cNvSpPr txBox="1"/>
          <p:nvPr/>
        </p:nvSpPr>
        <p:spPr>
          <a:xfrm>
            <a:off x="871638" y="5013937"/>
            <a:ext cx="7688406" cy="369332"/>
          </a:xfrm>
          <a:prstGeom prst="rect">
            <a:avLst/>
          </a:prstGeom>
          <a:noFill/>
        </p:spPr>
        <p:txBody>
          <a:bodyPr wrap="square" rtlCol="0">
            <a:spAutoFit/>
          </a:bodyPr>
          <a:lstStyle/>
          <a:p>
            <a:r>
              <a:rPr lang="es-CO" i="1" dirty="0" smtClean="0"/>
              <a:t>Número de Estudiantes Inscritos</a:t>
            </a:r>
            <a:endParaRPr lang="es-CO" i="1" dirty="0"/>
          </a:p>
        </p:txBody>
      </p:sp>
      <p:pic>
        <p:nvPicPr>
          <p:cNvPr id="4" name="Imagen 3"/>
          <p:cNvPicPr>
            <a:picLocks noChangeAspect="1"/>
          </p:cNvPicPr>
          <p:nvPr/>
        </p:nvPicPr>
        <p:blipFill>
          <a:blip r:embed="rId4" cstate="print"/>
          <a:stretch>
            <a:fillRect/>
          </a:stretch>
        </p:blipFill>
        <p:spPr>
          <a:xfrm>
            <a:off x="611560" y="1916832"/>
            <a:ext cx="7841948" cy="2551626"/>
          </a:xfrm>
          <a:prstGeom prst="rect">
            <a:avLst/>
          </a:prstGeom>
        </p:spPr>
      </p:pic>
      <p:sp>
        <p:nvSpPr>
          <p:cNvPr id="5" name="Rectángulo 4"/>
          <p:cNvSpPr/>
          <p:nvPr/>
        </p:nvSpPr>
        <p:spPr>
          <a:xfrm>
            <a:off x="3997184" y="4473213"/>
            <a:ext cx="4596130" cy="369332"/>
          </a:xfrm>
          <a:prstGeom prst="rect">
            <a:avLst/>
          </a:prstGeom>
        </p:spPr>
        <p:txBody>
          <a:bodyPr wrap="none">
            <a:spAutoFit/>
          </a:bodyPr>
          <a:lstStyle/>
          <a:p>
            <a:r>
              <a:rPr lang="es-CO" dirty="0"/>
              <a:t>Fuente: (OCDE y El Banco Mundial, 2012) </a:t>
            </a:r>
          </a:p>
        </p:txBody>
      </p:sp>
    </p:spTree>
    <p:extLst>
      <p:ext uri="{BB962C8B-B14F-4D97-AF65-F5344CB8AC3E}">
        <p14:creationId xmlns:p14="http://schemas.microsoft.com/office/powerpoint/2010/main" xmlns="" val="15577635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785926"/>
          <a:ext cx="4572000" cy="4214842"/>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p:cNvSpPr txBox="1">
            <a:spLocks/>
          </p:cNvSpPr>
          <p:nvPr/>
        </p:nvSpPr>
        <p:spPr>
          <a:xfrm>
            <a:off x="395536" y="214290"/>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42910" y="1214422"/>
            <a:ext cx="2934137"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Cobertura y absorción</a:t>
            </a:r>
            <a:endParaRPr lang="en-US" kern="0" dirty="0" smtClean="0"/>
          </a:p>
        </p:txBody>
      </p:sp>
      <p:pic>
        <p:nvPicPr>
          <p:cNvPr id="3077" name="Picture 5"/>
          <p:cNvPicPr>
            <a:picLocks noChangeAspect="1" noChangeArrowheads="1"/>
          </p:cNvPicPr>
          <p:nvPr/>
        </p:nvPicPr>
        <p:blipFill>
          <a:blip r:embed="rId3" cstate="print"/>
          <a:srcRect/>
          <a:stretch>
            <a:fillRect/>
          </a:stretch>
        </p:blipFill>
        <p:spPr bwMode="auto">
          <a:xfrm>
            <a:off x="4572001" y="1928802"/>
            <a:ext cx="4572000"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2214554"/>
          <a:ext cx="4286280"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04532" y="1428736"/>
            <a:ext cx="4896212"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Distribución de estudiantes de pregrado</a:t>
            </a:r>
            <a:endParaRPr lang="en-US" kern="0" dirty="0" smtClean="0"/>
          </a:p>
        </p:txBody>
      </p:sp>
      <p:graphicFrame>
        <p:nvGraphicFramePr>
          <p:cNvPr id="6" name="Chart 5"/>
          <p:cNvGraphicFramePr/>
          <p:nvPr/>
        </p:nvGraphicFramePr>
        <p:xfrm>
          <a:off x="4643438" y="2214554"/>
          <a:ext cx="4214842" cy="3071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428736"/>
            <a:ext cx="5024452"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Distribución de estudiantes de postgrado</a:t>
            </a:r>
            <a:endParaRPr lang="en-US" kern="0" dirty="0" smtClean="0"/>
          </a:p>
        </p:txBody>
      </p:sp>
      <p:pic>
        <p:nvPicPr>
          <p:cNvPr id="6" name="Picture 2"/>
          <p:cNvPicPr>
            <a:picLocks noChangeAspect="1" noChangeArrowheads="1"/>
          </p:cNvPicPr>
          <p:nvPr/>
        </p:nvPicPr>
        <p:blipFill>
          <a:blip r:embed="rId2" cstate="print"/>
          <a:srcRect/>
          <a:stretch>
            <a:fillRect/>
          </a:stretch>
        </p:blipFill>
        <p:spPr bwMode="auto">
          <a:xfrm>
            <a:off x="4429124" y="1428736"/>
            <a:ext cx="4714876" cy="3857652"/>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 y="2071678"/>
            <a:ext cx="4857753"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836712"/>
            <a:ext cx="8568952" cy="6678751"/>
          </a:xfrm>
          <a:prstGeom prst="rect">
            <a:avLst/>
          </a:prstGeom>
          <a:noFill/>
        </p:spPr>
        <p:txBody>
          <a:bodyPr wrap="square" rtlCol="0">
            <a:spAutoFit/>
          </a:bodyPr>
          <a:lstStyle/>
          <a:p>
            <a:pPr algn="ctr" eaLnBrk="0" hangingPunct="0">
              <a:defRPr/>
            </a:pPr>
            <a:r>
              <a:rPr lang="es-CO" sz="4000" kern="0" dirty="0" smtClean="0">
                <a:solidFill>
                  <a:schemeClr val="accent2"/>
                </a:solidFill>
                <a:latin typeface="+mj-lt"/>
                <a:ea typeface="+mj-ea"/>
                <a:cs typeface="+mj-cs"/>
              </a:rPr>
              <a:t>Contenido:</a:t>
            </a:r>
          </a:p>
          <a:p>
            <a:pPr algn="ctr" eaLnBrk="0" hangingPunct="0">
              <a:defRPr/>
            </a:pPr>
            <a:endParaRPr lang="es-CO" sz="4000" kern="0" dirty="0" smtClean="0">
              <a:solidFill>
                <a:schemeClr val="accent2"/>
              </a:solidFill>
              <a:latin typeface="+mj-lt"/>
              <a:ea typeface="+mj-ea"/>
              <a:cs typeface="+mj-cs"/>
            </a:endParaRPr>
          </a:p>
          <a:p>
            <a:pPr eaLnBrk="0" hangingPunct="0">
              <a:defRPr/>
            </a:pPr>
            <a:r>
              <a:rPr lang="es-CO" sz="2400" kern="0" dirty="0" smtClean="0">
                <a:solidFill>
                  <a:schemeClr val="accent2"/>
                </a:solidFill>
                <a:latin typeface="+mj-lt"/>
                <a:ea typeface="+mj-ea"/>
                <a:cs typeface="+mj-cs"/>
              </a:rPr>
              <a:t>1 Objetivos generales y específicos</a:t>
            </a:r>
          </a:p>
          <a:p>
            <a:pPr lvl="0" eaLnBrk="0" hangingPunct="0">
              <a:defRPr/>
            </a:pPr>
            <a:r>
              <a:rPr lang="es-CO" sz="2400" kern="0" dirty="0" smtClean="0">
                <a:solidFill>
                  <a:schemeClr val="accent2"/>
                </a:solidFill>
                <a:latin typeface="+mj-lt"/>
                <a:ea typeface="+mj-ea"/>
                <a:cs typeface="+mj-cs"/>
              </a:rPr>
              <a:t>2 </a:t>
            </a:r>
            <a:r>
              <a:rPr lang="es-ES" sz="2400" kern="0" dirty="0" smtClean="0">
                <a:solidFill>
                  <a:schemeClr val="accent2"/>
                </a:solidFill>
              </a:rPr>
              <a:t>Estado del arte de la educación superior en Colombia</a:t>
            </a:r>
          </a:p>
          <a:p>
            <a:pPr lvl="0" eaLnBrk="0" hangingPunct="0">
              <a:defRPr/>
            </a:pPr>
            <a:r>
              <a:rPr lang="es-ES" sz="2400" kern="0" dirty="0" smtClean="0">
                <a:solidFill>
                  <a:schemeClr val="accent2"/>
                </a:solidFill>
              </a:rPr>
              <a:t>3 Contexto global de la educación</a:t>
            </a:r>
          </a:p>
          <a:p>
            <a:pPr lvl="0" eaLnBrk="0" hangingPunct="0">
              <a:defRPr/>
            </a:pPr>
            <a:r>
              <a:rPr lang="es-ES" sz="2400" kern="0" dirty="0" smtClean="0">
                <a:solidFill>
                  <a:schemeClr val="accent2"/>
                </a:solidFill>
              </a:rPr>
              <a:t>4 Tendencias de la educación</a:t>
            </a:r>
          </a:p>
          <a:p>
            <a:pPr eaLnBrk="0" hangingPunct="0">
              <a:defRPr/>
            </a:pPr>
            <a:r>
              <a:rPr lang="es-ES" sz="2400" kern="0" dirty="0" smtClean="0">
                <a:solidFill>
                  <a:schemeClr val="accent2"/>
                </a:solidFill>
              </a:rPr>
              <a:t>5 </a:t>
            </a:r>
            <a:r>
              <a:rPr lang="es-ES" sz="2400" kern="0" dirty="0" smtClean="0">
                <a:solidFill>
                  <a:schemeClr val="accent6"/>
                </a:solidFill>
              </a:rPr>
              <a:t>Estadísticas de modelos educativos</a:t>
            </a:r>
          </a:p>
          <a:p>
            <a:pPr eaLnBrk="0" hangingPunct="0">
              <a:defRPr/>
            </a:pPr>
            <a:r>
              <a:rPr lang="es-ES" sz="2400" kern="0" dirty="0" smtClean="0">
                <a:solidFill>
                  <a:schemeClr val="accent6"/>
                </a:solidFill>
              </a:rPr>
              <a:t>6 Tendencias tecnológicas en la educación</a:t>
            </a:r>
          </a:p>
          <a:p>
            <a:pPr eaLnBrk="0" hangingPunct="0">
              <a:defRPr/>
            </a:pPr>
            <a:r>
              <a:rPr lang="es-ES" sz="2400" kern="0" dirty="0" smtClean="0">
                <a:solidFill>
                  <a:schemeClr val="accent6"/>
                </a:solidFill>
              </a:rPr>
              <a:t>7 </a:t>
            </a:r>
            <a:r>
              <a:rPr lang="es-ES_tradnl" sz="2400" kern="0" dirty="0" smtClean="0">
                <a:solidFill>
                  <a:schemeClr val="accent2"/>
                </a:solidFill>
              </a:rPr>
              <a:t>Formulación de Conclusiones (Análisis MICMAC)</a:t>
            </a:r>
            <a:endParaRPr lang="en-US" sz="2400" kern="0" dirty="0" smtClean="0">
              <a:solidFill>
                <a:schemeClr val="accent2"/>
              </a:solidFill>
            </a:endParaRPr>
          </a:p>
          <a:p>
            <a:pPr eaLnBrk="0" hangingPunct="0">
              <a:defRPr/>
            </a:pPr>
            <a:endParaRPr lang="es-ES" sz="2000" kern="0" dirty="0" smtClean="0">
              <a:solidFill>
                <a:schemeClr val="accent6"/>
              </a:solidFill>
            </a:endParaRPr>
          </a:p>
          <a:p>
            <a:pPr eaLnBrk="0" hangingPunct="0">
              <a:defRPr/>
            </a:pPr>
            <a:endParaRPr lang="es-ES" sz="2000" kern="0" dirty="0" smtClean="0">
              <a:solidFill>
                <a:schemeClr val="accent6"/>
              </a:solidFill>
            </a:endParaRPr>
          </a:p>
          <a:p>
            <a:pPr eaLnBrk="0" hangingPunct="0">
              <a:defRPr/>
            </a:pPr>
            <a:endParaRPr lang="es-ES" sz="2000" kern="0" dirty="0" smtClean="0">
              <a:solidFill>
                <a:schemeClr val="accent6"/>
              </a:solidFill>
            </a:endParaRPr>
          </a:p>
          <a:p>
            <a:pPr lvl="0" eaLnBrk="0" hangingPunct="0">
              <a:defRPr/>
            </a:pPr>
            <a:endParaRPr lang="es-ES" sz="4000" kern="0" dirty="0" smtClean="0">
              <a:solidFill>
                <a:schemeClr val="accent2"/>
              </a:solidFill>
            </a:endParaRPr>
          </a:p>
          <a:p>
            <a:pPr lvl="0" eaLnBrk="0" hangingPunct="0">
              <a:defRPr/>
            </a:pPr>
            <a:endParaRPr lang="en-US" sz="4000" kern="0" dirty="0" smtClean="0">
              <a:solidFill>
                <a:schemeClr val="accent2"/>
              </a:solidFill>
            </a:endParaRPr>
          </a:p>
          <a:p>
            <a:pPr eaLnBrk="0" hangingPunct="0">
              <a:defRPr/>
            </a:pPr>
            <a:endParaRPr lang="es-CO" sz="4000" kern="0" dirty="0" smtClean="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9" y="1714488"/>
            <a:ext cx="6152682" cy="3931777"/>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428736"/>
            <a:ext cx="7422545"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err="1" smtClean="0"/>
              <a:t>Caracteristicas</a:t>
            </a:r>
            <a:r>
              <a:rPr lang="es-ES" b="1" kern="0" dirty="0" smtClean="0"/>
              <a:t> de los estudiantes – Ingresos del grupo familiar</a:t>
            </a:r>
            <a:endParaRPr lang="en-US"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14348" y="1472278"/>
            <a:ext cx="6057902" cy="4238625"/>
          </a:xfrm>
          <a:prstGeom prst="rect">
            <a:avLst/>
          </a:prstGeom>
          <a:noFill/>
          <a:ln w="9525">
            <a:noFill/>
            <a:miter lim="800000"/>
            <a:headEnd/>
            <a:tailEnd/>
          </a:ln>
          <a:effectLst/>
        </p:spPr>
      </p:pic>
      <p:sp>
        <p:nvSpPr>
          <p:cNvPr id="4"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04532" y="1214422"/>
            <a:ext cx="6832640"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err="1" smtClean="0"/>
              <a:t>Caracteristicas</a:t>
            </a:r>
            <a:r>
              <a:rPr lang="es-ES" b="1" kern="0" dirty="0" smtClean="0"/>
              <a:t> de los estudiantes – Resultados SABER11</a:t>
            </a:r>
            <a:endParaRPr lang="en-US"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1285860"/>
            <a:ext cx="7335096" cy="4420488"/>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5332229"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err="1" smtClean="0"/>
              <a:t>Caracteristicas</a:t>
            </a:r>
            <a:r>
              <a:rPr lang="es-ES" b="1" kern="0" dirty="0" smtClean="0"/>
              <a:t> de los estudiantes –  Genero</a:t>
            </a:r>
            <a:endParaRPr lang="en-US" kern="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5720" y="1571612"/>
            <a:ext cx="7747597" cy="4189427"/>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1882567"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Financiación</a:t>
            </a:r>
            <a:endParaRPr lang="en-US" kern="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28596" y="1571612"/>
            <a:ext cx="6858110" cy="4115227"/>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1882567"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Financiación</a:t>
            </a:r>
            <a:endParaRPr lang="en-US"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285720" y="1608546"/>
            <a:ext cx="6429420" cy="3868323"/>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Acceso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e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Igualdad</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1587614"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Deserción</a:t>
            </a:r>
            <a:endParaRPr lang="en-US" kern="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Calidad</a:t>
            </a:r>
            <a:r>
              <a:rPr kumimoji="0" lang="en-US" sz="3600" b="0" i="0" u="none" strike="noStrike" kern="0" cap="none" spc="0" normalizeH="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err="1" smtClean="0">
                <a:ln>
                  <a:noFill/>
                </a:ln>
                <a:solidFill>
                  <a:schemeClr val="accent2"/>
                </a:solidFill>
                <a:effectLst/>
                <a:uLnTx/>
                <a:uFillTx/>
                <a:latin typeface="+mj-lt"/>
                <a:ea typeface="+mj-ea"/>
                <a:cs typeface="+mj-cs"/>
              </a:rPr>
              <a:t>Relevancia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angle 2"/>
          <p:cNvSpPr/>
          <p:nvPr/>
        </p:nvSpPr>
        <p:spPr>
          <a:xfrm>
            <a:off x="604532" y="1214422"/>
            <a:ext cx="7499489"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Acreditación – Programas de pregrado con acreditación vigente</a:t>
            </a:r>
            <a:endParaRPr lang="en-US" kern="0" dirty="0" smtClean="0"/>
          </a:p>
        </p:txBody>
      </p:sp>
      <p:pic>
        <p:nvPicPr>
          <p:cNvPr id="4098" name="Picture 2"/>
          <p:cNvPicPr>
            <a:picLocks noChangeAspect="1" noChangeArrowheads="1"/>
          </p:cNvPicPr>
          <p:nvPr/>
        </p:nvPicPr>
        <p:blipFill>
          <a:blip r:embed="rId2" cstate="print"/>
          <a:srcRect/>
          <a:stretch>
            <a:fillRect/>
          </a:stretch>
        </p:blipFill>
        <p:spPr bwMode="auto">
          <a:xfrm>
            <a:off x="4643439" y="2214554"/>
            <a:ext cx="4372694" cy="292895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0" y="2395549"/>
            <a:ext cx="4676775"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214578" y="1643050"/>
            <a:ext cx="4286248" cy="3976399"/>
          </a:xfrm>
          <a:prstGeom prst="rect">
            <a:avLst/>
          </a:prstGeom>
          <a:noFill/>
          <a:ln w="9525">
            <a:noFill/>
            <a:miter lim="800000"/>
            <a:headEnd/>
            <a:tailEnd/>
          </a:ln>
          <a:effectLst/>
        </p:spPr>
      </p:pic>
      <p:sp>
        <p:nvSpPr>
          <p:cNvPr id="4"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Calidad</a:t>
            </a:r>
            <a:r>
              <a:rPr kumimoji="0" lang="en-US" sz="3600" b="0" i="0" u="none" strike="noStrike" kern="0" cap="none" spc="0" normalizeH="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err="1" smtClean="0">
                <a:ln>
                  <a:noFill/>
                </a:ln>
                <a:solidFill>
                  <a:schemeClr val="accent2"/>
                </a:solidFill>
                <a:effectLst/>
                <a:uLnTx/>
                <a:uFillTx/>
                <a:latin typeface="+mj-lt"/>
                <a:ea typeface="+mj-ea"/>
                <a:cs typeface="+mj-cs"/>
              </a:rPr>
              <a:t>Relevancia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04532" y="1214422"/>
            <a:ext cx="7499489"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Acreditación – Programas de pregrado con acreditación vigente</a:t>
            </a:r>
            <a:endParaRPr lang="en-US" kern="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14348" y="1571612"/>
            <a:ext cx="5970979" cy="3929090"/>
          </a:xfrm>
          <a:prstGeom prst="rect">
            <a:avLst/>
          </a:prstGeom>
          <a:noFill/>
          <a:ln w="9525">
            <a:noFill/>
            <a:miter lim="800000"/>
            <a:headEnd/>
            <a:tailEnd/>
          </a:ln>
          <a:effectLst/>
        </p:spPr>
      </p:pic>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Calidad</a:t>
            </a:r>
            <a:r>
              <a:rPr kumimoji="0" lang="en-US" sz="3600" b="0" i="0" u="none" strike="noStrike" kern="0" cap="none" spc="0" normalizeH="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err="1" smtClean="0">
                <a:ln>
                  <a:noFill/>
                </a:ln>
                <a:solidFill>
                  <a:schemeClr val="accent2"/>
                </a:solidFill>
                <a:effectLst/>
                <a:uLnTx/>
                <a:uFillTx/>
                <a:latin typeface="+mj-lt"/>
                <a:ea typeface="+mj-ea"/>
                <a:cs typeface="+mj-cs"/>
              </a:rPr>
              <a:t>Relevancia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1677382"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Relevancia</a:t>
            </a:r>
            <a:endParaRPr lang="en-US" kern="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Calidad</a:t>
            </a:r>
            <a:r>
              <a:rPr kumimoji="0" lang="en-US" sz="3600" b="0" i="0" u="none" strike="noStrike" kern="0" cap="none" spc="0" normalizeH="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err="1" smtClean="0">
                <a:ln>
                  <a:noFill/>
                </a:ln>
                <a:solidFill>
                  <a:schemeClr val="accent2"/>
                </a:solidFill>
                <a:effectLst/>
                <a:uLnTx/>
                <a:uFillTx/>
                <a:latin typeface="+mj-lt"/>
                <a:ea typeface="+mj-ea"/>
                <a:cs typeface="+mj-cs"/>
              </a:rPr>
              <a:t>Relevancia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angle 2"/>
          <p:cNvSpPr/>
          <p:nvPr/>
        </p:nvSpPr>
        <p:spPr>
          <a:xfrm>
            <a:off x="604532" y="1214422"/>
            <a:ext cx="1677382"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Relevancia</a:t>
            </a:r>
            <a:endParaRPr lang="en-US" kern="0" dirty="0" smtClean="0"/>
          </a:p>
        </p:txBody>
      </p:sp>
      <p:pic>
        <p:nvPicPr>
          <p:cNvPr id="7170" name="Picture 2"/>
          <p:cNvPicPr>
            <a:picLocks noChangeAspect="1" noChangeArrowheads="1"/>
          </p:cNvPicPr>
          <p:nvPr/>
        </p:nvPicPr>
        <p:blipFill>
          <a:blip r:embed="rId2" cstate="print"/>
          <a:srcRect/>
          <a:stretch>
            <a:fillRect/>
          </a:stretch>
        </p:blipFill>
        <p:spPr bwMode="auto">
          <a:xfrm>
            <a:off x="785786" y="1643050"/>
            <a:ext cx="6916050" cy="394644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9552" y="1916832"/>
            <a:ext cx="8208912" cy="3096344"/>
          </a:xfrm>
          <a:prstGeom prst="rect">
            <a:avLst/>
          </a:prstGeom>
        </p:spPr>
        <p:txBody>
          <a:bodyPr>
            <a:normAutofit fontScale="7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1" i="0" u="none" strike="noStrike" kern="0" cap="none" spc="0" normalizeH="0" baseline="0" noProof="0" dirty="0" smtClean="0">
                <a:ln>
                  <a:noFill/>
                </a:ln>
                <a:solidFill>
                  <a:schemeClr val="accent2"/>
                </a:solidFill>
                <a:effectLst/>
                <a:uLnTx/>
                <a:uFillTx/>
                <a:latin typeface="+mj-lt"/>
                <a:ea typeface="+mj-ea"/>
                <a:cs typeface="+mj-cs"/>
              </a:rPr>
              <a:t>Objetivo general: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4000" b="0" i="0" u="none" strike="noStrike" kern="0" cap="none" spc="0" normalizeH="0" baseline="0" noProof="0" dirty="0" smtClean="0">
              <a:ln>
                <a:noFill/>
              </a:ln>
              <a:solidFill>
                <a:schemeClr val="accent2"/>
              </a:solidFill>
              <a:effectLst/>
              <a:uLnTx/>
              <a:uFillTx/>
              <a:latin typeface="+mj-lt"/>
              <a:ea typeface="+mj-ea"/>
              <a:cs typeface="+mj-cs"/>
            </a:endParaRPr>
          </a:p>
          <a:p>
            <a:pPr algn="just"/>
            <a:r>
              <a:rPr lang="es-CO" sz="4000" dirty="0" smtClean="0"/>
              <a:t>Identificar las variables estratégicas  para la Educación Superior en Colombia y formular recomendaciones que permitan su mejoramiento.</a:t>
            </a:r>
          </a:p>
          <a:p>
            <a:r>
              <a:rPr lang="es-CO" sz="4000" dirty="0" smtClean="0"/>
              <a:t/>
            </a:r>
            <a:br>
              <a:rPr lang="es-CO" sz="4000" dirty="0" smtClean="0"/>
            </a:br>
            <a:endParaRPr kumimoji="0" lang="en-US" sz="40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428595" y="1714488"/>
            <a:ext cx="8020537" cy="3914786"/>
          </a:xfrm>
          <a:prstGeom prst="rect">
            <a:avLst/>
          </a:prstGeom>
          <a:noFill/>
          <a:ln w="9525">
            <a:noFill/>
            <a:miter lim="800000"/>
            <a:headEnd/>
            <a:tailEnd/>
          </a:ln>
          <a:effectLst/>
        </p:spPr>
      </p:pic>
      <p:sp>
        <p:nvSpPr>
          <p:cNvPr id="4"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Calidad</a:t>
            </a:r>
            <a:r>
              <a:rPr kumimoji="0" lang="en-US" sz="3600" b="0" i="0" u="none" strike="noStrike" kern="0" cap="none" spc="0" normalizeH="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err="1" smtClean="0">
                <a:ln>
                  <a:noFill/>
                </a:ln>
                <a:solidFill>
                  <a:schemeClr val="accent2"/>
                </a:solidFill>
                <a:effectLst/>
                <a:uLnTx/>
                <a:uFillTx/>
                <a:latin typeface="+mj-lt"/>
                <a:ea typeface="+mj-ea"/>
                <a:cs typeface="+mj-cs"/>
              </a:rPr>
              <a:t>Relevancia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04532" y="1214422"/>
            <a:ext cx="1677382"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Relevancia</a:t>
            </a:r>
            <a:endParaRPr lang="en-US" kern="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928662" y="1957388"/>
            <a:ext cx="6910413" cy="3445146"/>
          </a:xfrm>
          <a:prstGeom prst="rect">
            <a:avLst/>
          </a:prstGeom>
          <a:noFill/>
          <a:ln w="9525">
            <a:noFill/>
            <a:miter lim="800000"/>
            <a:headEnd/>
            <a:tailEnd/>
          </a:ln>
          <a:effectLst/>
        </p:spPr>
      </p:pic>
      <p:sp>
        <p:nvSpPr>
          <p:cNvPr id="4"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Investigaci</a:t>
            </a:r>
            <a:r>
              <a:rPr lang="en-US" sz="3600" kern="0" dirty="0" err="1" smtClean="0">
                <a:solidFill>
                  <a:schemeClr val="accent2"/>
                </a:solidFill>
                <a:latin typeface="+mj-lt"/>
                <a:ea typeface="+mj-ea"/>
                <a:cs typeface="+mj-cs"/>
              </a:rPr>
              <a:t>ón</a:t>
            </a:r>
            <a:r>
              <a:rPr lang="en-US" sz="3600" kern="0" dirty="0" smtClean="0">
                <a:solidFill>
                  <a:schemeClr val="accent2"/>
                </a:solidFill>
                <a:latin typeface="+mj-lt"/>
                <a:ea typeface="+mj-ea"/>
                <a:cs typeface="+mj-cs"/>
              </a:rPr>
              <a:t> e </a:t>
            </a:r>
            <a:r>
              <a:rPr lang="en-US" sz="3600" kern="0" dirty="0" err="1" smtClean="0">
                <a:solidFill>
                  <a:schemeClr val="accent2"/>
                </a:solidFill>
                <a:latin typeface="+mj-lt"/>
                <a:ea typeface="+mj-ea"/>
                <a:cs typeface="+mj-cs"/>
              </a:rPr>
              <a:t>innovación</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5" name="Rectangle 4"/>
          <p:cNvSpPr/>
          <p:nvPr/>
        </p:nvSpPr>
        <p:spPr>
          <a:xfrm>
            <a:off x="604532" y="1214422"/>
            <a:ext cx="7499489"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Inversión en investigación y desarrollo como porcentaje del PIB</a:t>
            </a:r>
            <a:endParaRPr lang="en-US" kern="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Investigaci</a:t>
            </a:r>
            <a:r>
              <a:rPr lang="en-US" sz="3600" kern="0" dirty="0" err="1" smtClean="0">
                <a:solidFill>
                  <a:schemeClr val="accent2"/>
                </a:solidFill>
                <a:latin typeface="+mj-lt"/>
                <a:ea typeface="+mj-ea"/>
                <a:cs typeface="+mj-cs"/>
              </a:rPr>
              <a:t>ón</a:t>
            </a:r>
            <a:r>
              <a:rPr lang="en-US" sz="3600" kern="0" dirty="0" smtClean="0">
                <a:solidFill>
                  <a:schemeClr val="accent2"/>
                </a:solidFill>
                <a:latin typeface="+mj-lt"/>
                <a:ea typeface="+mj-ea"/>
                <a:cs typeface="+mj-cs"/>
              </a:rPr>
              <a:t> e </a:t>
            </a:r>
            <a:r>
              <a:rPr lang="en-US" sz="3600" kern="0" dirty="0" err="1" smtClean="0">
                <a:solidFill>
                  <a:schemeClr val="accent2"/>
                </a:solidFill>
                <a:latin typeface="+mj-lt"/>
                <a:ea typeface="+mj-ea"/>
                <a:cs typeface="+mj-cs"/>
              </a:rPr>
              <a:t>innovación</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angle 2"/>
          <p:cNvSpPr/>
          <p:nvPr/>
        </p:nvSpPr>
        <p:spPr>
          <a:xfrm>
            <a:off x="604532" y="1214422"/>
            <a:ext cx="4280659"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Diagnóstico del CONPES año 2009</a:t>
            </a:r>
            <a:endParaRPr lang="en-US" kern="0" dirty="0" smtClean="0"/>
          </a:p>
        </p:txBody>
      </p:sp>
      <p:sp>
        <p:nvSpPr>
          <p:cNvPr id="5" name="TextBox 4"/>
          <p:cNvSpPr txBox="1"/>
          <p:nvPr/>
        </p:nvSpPr>
        <p:spPr>
          <a:xfrm>
            <a:off x="571472" y="1928802"/>
            <a:ext cx="7929618" cy="3477875"/>
          </a:xfrm>
          <a:prstGeom prst="rect">
            <a:avLst/>
          </a:prstGeom>
          <a:noFill/>
        </p:spPr>
        <p:txBody>
          <a:bodyPr wrap="square" rtlCol="0">
            <a:spAutoFit/>
          </a:bodyPr>
          <a:lstStyle/>
          <a:p>
            <a:pPr>
              <a:buFont typeface="Arial" pitchFamily="34" charset="0"/>
              <a:buChar char="•"/>
            </a:pPr>
            <a:r>
              <a:rPr lang="es-ES" sz="2000" dirty="0" smtClean="0"/>
              <a:t>Nivel bajo de innovación en las empresas </a:t>
            </a:r>
          </a:p>
          <a:p>
            <a:pPr>
              <a:buFont typeface="Arial" pitchFamily="34" charset="0"/>
              <a:buChar char="•"/>
            </a:pPr>
            <a:r>
              <a:rPr lang="es-ES" sz="2000" dirty="0" smtClean="0"/>
              <a:t>sistema de ciencia, tecnología e innovación poco consolidado en el ámbito institucional</a:t>
            </a:r>
          </a:p>
          <a:p>
            <a:pPr>
              <a:buFont typeface="Arial" pitchFamily="34" charset="0"/>
              <a:buChar char="•"/>
            </a:pPr>
            <a:r>
              <a:rPr lang="es-ES" sz="2000" dirty="0" smtClean="0"/>
              <a:t>Insuficiencia de recursos humanos para la investigación y la innovación; </a:t>
            </a:r>
          </a:p>
          <a:p>
            <a:pPr>
              <a:buFont typeface="Arial" pitchFamily="34" charset="0"/>
              <a:buChar char="•"/>
            </a:pPr>
            <a:r>
              <a:rPr lang="es-ES" sz="2000" dirty="0" smtClean="0"/>
              <a:t>Escasa repercusión social de los avances científicos y tecnológicos;</a:t>
            </a:r>
          </a:p>
          <a:p>
            <a:pPr>
              <a:buFont typeface="Arial" pitchFamily="34" charset="0"/>
              <a:buChar char="•"/>
            </a:pPr>
            <a:r>
              <a:rPr lang="es-ES" sz="2000" dirty="0" smtClean="0"/>
              <a:t>Falta de atención en las áreas estratégicas a largo plazo</a:t>
            </a:r>
          </a:p>
          <a:p>
            <a:pPr>
              <a:buFont typeface="Arial" pitchFamily="34" charset="0"/>
              <a:buChar char="•"/>
            </a:pPr>
            <a:r>
              <a:rPr lang="es-ES" sz="2000" dirty="0" smtClean="0"/>
              <a:t>Desequilibrios regionales en las competencias científica y tecnológica</a:t>
            </a:r>
            <a:endParaRPr lang="en-US" sz="2000" dirty="0" smtClean="0"/>
          </a:p>
          <a:p>
            <a:pPr>
              <a:buFont typeface="Arial" pitchFamily="34" charset="0"/>
              <a:buChar char="•"/>
            </a:pP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Investigaci</a:t>
            </a:r>
            <a:r>
              <a:rPr lang="en-US" sz="3600" kern="0" dirty="0" err="1" smtClean="0">
                <a:solidFill>
                  <a:schemeClr val="accent2"/>
                </a:solidFill>
                <a:latin typeface="+mj-lt"/>
                <a:ea typeface="+mj-ea"/>
                <a:cs typeface="+mj-cs"/>
              </a:rPr>
              <a:t>ón</a:t>
            </a:r>
            <a:r>
              <a:rPr lang="en-US" sz="3600" kern="0" dirty="0" smtClean="0">
                <a:solidFill>
                  <a:schemeClr val="accent2"/>
                </a:solidFill>
                <a:latin typeface="+mj-lt"/>
                <a:ea typeface="+mj-ea"/>
                <a:cs typeface="+mj-cs"/>
              </a:rPr>
              <a:t> e </a:t>
            </a:r>
            <a:r>
              <a:rPr lang="en-US" sz="3600" kern="0" dirty="0" err="1" smtClean="0">
                <a:solidFill>
                  <a:schemeClr val="accent2"/>
                </a:solidFill>
                <a:latin typeface="+mj-lt"/>
                <a:ea typeface="+mj-ea"/>
                <a:cs typeface="+mj-cs"/>
              </a:rPr>
              <a:t>innovación</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angle 2"/>
          <p:cNvSpPr/>
          <p:nvPr/>
        </p:nvSpPr>
        <p:spPr>
          <a:xfrm>
            <a:off x="604532" y="1214422"/>
            <a:ext cx="2870016"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Estrategias de mejora</a:t>
            </a:r>
            <a:endParaRPr lang="en-US" kern="0" dirty="0" smtClean="0"/>
          </a:p>
        </p:txBody>
      </p:sp>
      <p:sp>
        <p:nvSpPr>
          <p:cNvPr id="5" name="TextBox 4"/>
          <p:cNvSpPr txBox="1"/>
          <p:nvPr/>
        </p:nvSpPr>
        <p:spPr>
          <a:xfrm>
            <a:off x="571472" y="1928802"/>
            <a:ext cx="8286808" cy="4093428"/>
          </a:xfrm>
          <a:prstGeom prst="rect">
            <a:avLst/>
          </a:prstGeom>
          <a:noFill/>
        </p:spPr>
        <p:txBody>
          <a:bodyPr wrap="square" rtlCol="0">
            <a:spAutoFit/>
          </a:bodyPr>
          <a:lstStyle/>
          <a:p>
            <a:pPr marL="457200" indent="-457200" algn="just">
              <a:buAutoNum type="arabicPeriod"/>
            </a:pPr>
            <a:r>
              <a:rPr lang="es-ES" sz="2000" dirty="0" smtClean="0"/>
              <a:t>Estimular la innovación en el sector productivo mediante una serie de instrumentos que cuenten con recursos y capacidad operativa suficientes para apoyar a emprendedores e innovadores. </a:t>
            </a:r>
          </a:p>
          <a:p>
            <a:pPr marL="457200" indent="-457200" algn="just">
              <a:buAutoNum type="arabicPeriod"/>
            </a:pPr>
            <a:endParaRPr lang="es-ES" sz="2000" dirty="0" smtClean="0"/>
          </a:p>
          <a:p>
            <a:pPr marL="457200" indent="-457200" algn="just">
              <a:buAutoNum type="arabicPeriod"/>
            </a:pPr>
            <a:r>
              <a:rPr lang="es-ES" sz="2000" dirty="0" smtClean="0"/>
              <a:t> Fortalecer el Sistema Nacional de Ciencia y Tecnología mediante la creación de un fondo nacional para la ciencia y la tecnología, el Fondo Francisco José de Caldas, y la transformación de COLCIENCIAS.</a:t>
            </a:r>
          </a:p>
          <a:p>
            <a:pPr marL="457200" indent="-457200" algn="just">
              <a:buAutoNum type="arabicPeriod"/>
            </a:pPr>
            <a:endParaRPr lang="es-ES" sz="2000" dirty="0" smtClean="0"/>
          </a:p>
          <a:p>
            <a:pPr marL="457200" indent="-457200" algn="just">
              <a:buAutoNum type="arabicPeriod"/>
            </a:pPr>
            <a:r>
              <a:rPr lang="es-ES" sz="2000" dirty="0" smtClean="0"/>
              <a:t>Aumentar la capacidad del país en materia de investigación e innovación mediante un proyecto de inversión que propuso COLCIENCIAS. </a:t>
            </a:r>
            <a:endParaRPr lang="es-CO" sz="2000" dirty="0" smtClean="0"/>
          </a:p>
          <a:p>
            <a:pPr algn="just">
              <a:buFont typeface="Arial" pitchFamily="34" charset="0"/>
              <a:buChar char="•"/>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643050"/>
            <a:ext cx="8143932" cy="4093428"/>
          </a:xfrm>
          <a:prstGeom prst="rect">
            <a:avLst/>
          </a:prstGeom>
        </p:spPr>
        <p:txBody>
          <a:bodyPr wrap="square">
            <a:spAutoFit/>
          </a:bodyPr>
          <a:lstStyle/>
          <a:p>
            <a:pPr marL="342900" indent="-342900">
              <a:buFont typeface="+mj-lt"/>
              <a:buAutoNum type="arabicPeriod" startAt="4"/>
            </a:pPr>
            <a:r>
              <a:rPr lang="es-ES" sz="2000" dirty="0" smtClean="0"/>
              <a:t>Aumentar el empoderamiento social del conocimiento mediante su difusión en los medios de comunicación, la formación de mediadores científicos y tecnológicos, y el apoyo a las instituciones que participen en estas actividades de difusión. </a:t>
            </a:r>
          </a:p>
          <a:p>
            <a:pPr marL="342900" indent="-342900">
              <a:buFont typeface="+mj-lt"/>
              <a:buAutoNum type="arabicPeriod" startAt="4"/>
            </a:pPr>
            <a:endParaRPr lang="es-CO" sz="2000" dirty="0" smtClean="0"/>
          </a:p>
          <a:p>
            <a:pPr marL="342900" indent="-342900">
              <a:buFont typeface="+mj-lt"/>
              <a:buAutoNum type="arabicPeriod" startAt="4"/>
            </a:pPr>
            <a:r>
              <a:rPr lang="es-ES" sz="2000" dirty="0" smtClean="0"/>
              <a:t>Concentrar las inversiones públicas en sectores estratégicos que necesiten inversiones a largo plazo y se caractericen por la producción de bienes y servicios de alto contenido científico y tecnológico y de gran valor agregado. </a:t>
            </a:r>
          </a:p>
          <a:p>
            <a:pPr marL="342900" indent="-342900">
              <a:buFont typeface="+mj-lt"/>
              <a:buAutoNum type="arabicPeriod" startAt="4"/>
            </a:pPr>
            <a:endParaRPr lang="es-CO" sz="2000" dirty="0" smtClean="0"/>
          </a:p>
          <a:p>
            <a:pPr marL="342900" indent="-342900">
              <a:buFont typeface="+mj-lt"/>
              <a:buAutoNum type="arabicPeriod" startAt="4"/>
            </a:pPr>
            <a:r>
              <a:rPr lang="es-ES" sz="2000" dirty="0" smtClean="0"/>
              <a:t>Desarrollar y fortalecer las competencias regionales en materia de ciencia y tecnología, en particular mediante planes de cooperación para la ciencia y la tecnología.</a:t>
            </a:r>
            <a:endParaRPr lang="es-CO" sz="2000" dirty="0" smtClean="0"/>
          </a:p>
        </p:txBody>
      </p:sp>
      <p:sp>
        <p:nvSpPr>
          <p:cNvPr id="3" name="Título 1"/>
          <p:cNvSpPr txBox="1">
            <a:spLocks/>
          </p:cNvSpPr>
          <p:nvPr/>
        </p:nvSpPr>
        <p:spPr>
          <a:xfrm>
            <a:off x="357158" y="428604"/>
            <a:ext cx="8208912" cy="686627"/>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Investigaci</a:t>
            </a:r>
            <a:r>
              <a:rPr lang="en-US" sz="3600" kern="0" dirty="0" err="1" smtClean="0">
                <a:solidFill>
                  <a:schemeClr val="accent2"/>
                </a:solidFill>
                <a:latin typeface="+mj-lt"/>
                <a:ea typeface="+mj-ea"/>
                <a:cs typeface="+mj-cs"/>
              </a:rPr>
              <a:t>ón</a:t>
            </a:r>
            <a:r>
              <a:rPr lang="en-US" sz="3600" kern="0" dirty="0" smtClean="0">
                <a:solidFill>
                  <a:schemeClr val="accent2"/>
                </a:solidFill>
                <a:latin typeface="+mj-lt"/>
                <a:ea typeface="+mj-ea"/>
                <a:cs typeface="+mj-cs"/>
              </a:rPr>
              <a:t> e </a:t>
            </a:r>
            <a:r>
              <a:rPr lang="en-US" sz="3600" kern="0" dirty="0" err="1" smtClean="0">
                <a:solidFill>
                  <a:schemeClr val="accent2"/>
                </a:solidFill>
                <a:latin typeface="+mj-lt"/>
                <a:ea typeface="+mj-ea"/>
                <a:cs typeface="+mj-cs"/>
              </a:rPr>
              <a:t>innovación</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4" name="Rectangle 3"/>
          <p:cNvSpPr/>
          <p:nvPr/>
        </p:nvSpPr>
        <p:spPr>
          <a:xfrm>
            <a:off x="604532" y="1214422"/>
            <a:ext cx="2870016" cy="369332"/>
          </a:xfrm>
          <a:prstGeom prst="rect">
            <a:avLst/>
          </a:prstGeom>
        </p:spPr>
        <p:txBody>
          <a:bodyPr wrap="none">
            <a:spAutoFit/>
          </a:bodyPr>
          <a:lstStyle/>
          <a:p>
            <a:pPr marL="228600" lvl="1" indent="-284163" algn="just" eaLnBrk="0" hangingPunct="0">
              <a:spcBef>
                <a:spcPts val="1400"/>
              </a:spcBef>
              <a:spcAft>
                <a:spcPts val="0"/>
              </a:spcAft>
              <a:buFont typeface="Arial" pitchFamily="34" charset="0"/>
              <a:buChar char="•"/>
              <a:defRPr/>
            </a:pPr>
            <a:r>
              <a:rPr lang="es-ES" b="1" kern="0" dirty="0" smtClean="0"/>
              <a:t>Estrategias de mejora</a:t>
            </a:r>
            <a:endParaRPr lang="en-US" kern="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646331"/>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Financiación</a:t>
            </a:r>
            <a:endParaRPr lang="es-CO" sz="3600" kern="0" dirty="0">
              <a:solidFill>
                <a:schemeClr val="accent2"/>
              </a:solidFill>
              <a:latin typeface="+mj-lt"/>
              <a:ea typeface="+mj-ea"/>
              <a:cs typeface="+mj-cs"/>
            </a:endParaRPr>
          </a:p>
        </p:txBody>
      </p:sp>
      <p:sp>
        <p:nvSpPr>
          <p:cNvPr id="8" name="CuadroTexto 7"/>
          <p:cNvSpPr txBox="1"/>
          <p:nvPr/>
        </p:nvSpPr>
        <p:spPr>
          <a:xfrm>
            <a:off x="444876" y="4768969"/>
            <a:ext cx="7871540" cy="369332"/>
          </a:xfrm>
          <a:prstGeom prst="rect">
            <a:avLst/>
          </a:prstGeom>
          <a:noFill/>
        </p:spPr>
        <p:txBody>
          <a:bodyPr wrap="square" rtlCol="0">
            <a:spAutoFit/>
          </a:bodyPr>
          <a:lstStyle/>
          <a:p>
            <a:r>
              <a:rPr lang="es-CO" i="1" dirty="0" smtClean="0"/>
              <a:t>Distribución </a:t>
            </a:r>
            <a:r>
              <a:rPr lang="es-CO" i="1" dirty="0"/>
              <a:t>de los beneficiarios por tipo  de institución y nivel de programa  </a:t>
            </a:r>
          </a:p>
        </p:txBody>
      </p:sp>
      <p:sp>
        <p:nvSpPr>
          <p:cNvPr id="5" name="Rectángulo 4"/>
          <p:cNvSpPr/>
          <p:nvPr/>
        </p:nvSpPr>
        <p:spPr>
          <a:xfrm>
            <a:off x="6051633" y="4291819"/>
            <a:ext cx="2552815" cy="369332"/>
          </a:xfrm>
          <a:prstGeom prst="rect">
            <a:avLst/>
          </a:prstGeom>
        </p:spPr>
        <p:txBody>
          <a:bodyPr wrap="none">
            <a:spAutoFit/>
          </a:bodyPr>
          <a:lstStyle/>
          <a:p>
            <a:r>
              <a:rPr lang="es-CO" dirty="0"/>
              <a:t>Fuente: ICETEX, 2011</a:t>
            </a:r>
            <a:r>
              <a:rPr lang="es-CO" dirty="0" smtClean="0"/>
              <a:t>.</a:t>
            </a:r>
            <a:endParaRPr lang="es-CO" dirty="0"/>
          </a:p>
        </p:txBody>
      </p:sp>
      <p:pic>
        <p:nvPicPr>
          <p:cNvPr id="6" name="Imagen 5"/>
          <p:cNvPicPr>
            <a:picLocks noChangeAspect="1"/>
          </p:cNvPicPr>
          <p:nvPr/>
        </p:nvPicPr>
        <p:blipFill>
          <a:blip r:embed="rId4" cstate="print"/>
          <a:stretch>
            <a:fillRect/>
          </a:stretch>
        </p:blipFill>
        <p:spPr>
          <a:xfrm>
            <a:off x="444876" y="1916832"/>
            <a:ext cx="8164508" cy="2202324"/>
          </a:xfrm>
          <a:prstGeom prst="rect">
            <a:avLst/>
          </a:prstGeom>
        </p:spPr>
      </p:pic>
    </p:spTree>
    <p:extLst>
      <p:ext uri="{BB962C8B-B14F-4D97-AF65-F5344CB8AC3E}">
        <p14:creationId xmlns:p14="http://schemas.microsoft.com/office/powerpoint/2010/main" xmlns="" val="702975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646331"/>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Financiación</a:t>
            </a:r>
            <a:endParaRPr lang="es-CO" sz="3600" kern="0" dirty="0">
              <a:solidFill>
                <a:schemeClr val="accent2"/>
              </a:solidFill>
              <a:latin typeface="+mj-lt"/>
              <a:ea typeface="+mj-ea"/>
              <a:cs typeface="+mj-cs"/>
            </a:endParaRPr>
          </a:p>
        </p:txBody>
      </p:sp>
      <p:sp>
        <p:nvSpPr>
          <p:cNvPr id="4" name="Rectángulo 3"/>
          <p:cNvSpPr/>
          <p:nvPr/>
        </p:nvSpPr>
        <p:spPr>
          <a:xfrm>
            <a:off x="395536" y="4293096"/>
            <a:ext cx="9036655" cy="369332"/>
          </a:xfrm>
          <a:prstGeom prst="rect">
            <a:avLst/>
          </a:prstGeom>
        </p:spPr>
        <p:txBody>
          <a:bodyPr wrap="square">
            <a:spAutoFit/>
          </a:bodyPr>
          <a:lstStyle/>
          <a:p>
            <a:pPr algn="just"/>
            <a:endParaRPr lang="es-CO" dirty="0"/>
          </a:p>
        </p:txBody>
      </p:sp>
      <p:pic>
        <p:nvPicPr>
          <p:cNvPr id="7" name="Imagen 6"/>
          <p:cNvPicPr>
            <a:picLocks noChangeAspect="1"/>
          </p:cNvPicPr>
          <p:nvPr/>
        </p:nvPicPr>
        <p:blipFill>
          <a:blip r:embed="rId4" cstate="print"/>
          <a:stretch>
            <a:fillRect/>
          </a:stretch>
        </p:blipFill>
        <p:spPr>
          <a:xfrm>
            <a:off x="1363989" y="1362747"/>
            <a:ext cx="6448371" cy="4384891"/>
          </a:xfrm>
          <a:prstGeom prst="rect">
            <a:avLst/>
          </a:prstGeom>
        </p:spPr>
      </p:pic>
    </p:spTree>
    <p:extLst>
      <p:ext uri="{BB962C8B-B14F-4D97-AF65-F5344CB8AC3E}">
        <p14:creationId xmlns:p14="http://schemas.microsoft.com/office/powerpoint/2010/main" xmlns="" val="245841645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20688"/>
            <a:ext cx="8208912" cy="2926080"/>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539551" y="525450"/>
            <a:ext cx="8352581" cy="646331"/>
          </a:xfrm>
          <a:prstGeom prst="rect">
            <a:avLst/>
          </a:prstGeom>
        </p:spPr>
        <p:txBody>
          <a:bodyPr wrap="square">
            <a:spAutoFit/>
          </a:bodyPr>
          <a:lstStyle/>
          <a:p>
            <a:pPr algn="just" eaLnBrk="0" hangingPunct="0">
              <a:defRPr/>
            </a:pPr>
            <a:r>
              <a:rPr lang="es-CO" sz="3600" kern="0" dirty="0" err="1" smtClean="0">
                <a:solidFill>
                  <a:schemeClr val="accent2"/>
                </a:solidFill>
                <a:latin typeface="+mj-lt"/>
                <a:ea typeface="+mj-ea"/>
                <a:cs typeface="+mj-cs"/>
              </a:rPr>
              <a:t>Icetex</a:t>
            </a:r>
            <a:endParaRPr lang="es-CO" sz="3600" kern="0" dirty="0">
              <a:solidFill>
                <a:schemeClr val="accent2"/>
              </a:solidFill>
              <a:latin typeface="+mj-lt"/>
              <a:ea typeface="+mj-ea"/>
              <a:cs typeface="+mj-cs"/>
            </a:endParaRPr>
          </a:p>
        </p:txBody>
      </p:sp>
      <p:sp>
        <p:nvSpPr>
          <p:cNvPr id="4" name="Rectángulo 3"/>
          <p:cNvSpPr/>
          <p:nvPr/>
        </p:nvSpPr>
        <p:spPr>
          <a:xfrm>
            <a:off x="395536" y="4293096"/>
            <a:ext cx="9036655" cy="369332"/>
          </a:xfrm>
          <a:prstGeom prst="rect">
            <a:avLst/>
          </a:prstGeom>
        </p:spPr>
        <p:txBody>
          <a:bodyPr wrap="square">
            <a:spAutoFit/>
          </a:bodyPr>
          <a:lstStyle/>
          <a:p>
            <a:pPr algn="just"/>
            <a:endParaRPr lang="es-CO" dirty="0"/>
          </a:p>
        </p:txBody>
      </p:sp>
      <p:pic>
        <p:nvPicPr>
          <p:cNvPr id="5" name="Imagen 4"/>
          <p:cNvPicPr>
            <a:picLocks noChangeAspect="1"/>
          </p:cNvPicPr>
          <p:nvPr/>
        </p:nvPicPr>
        <p:blipFill>
          <a:blip r:embed="rId4" cstate="print"/>
          <a:stretch>
            <a:fillRect/>
          </a:stretch>
        </p:blipFill>
        <p:spPr>
          <a:xfrm>
            <a:off x="1556115" y="1171781"/>
            <a:ext cx="6319451" cy="4335767"/>
          </a:xfrm>
          <a:prstGeom prst="rect">
            <a:avLst/>
          </a:prstGeom>
        </p:spPr>
      </p:pic>
    </p:spTree>
    <p:extLst>
      <p:ext uri="{BB962C8B-B14F-4D97-AF65-F5344CB8AC3E}">
        <p14:creationId xmlns:p14="http://schemas.microsoft.com/office/powerpoint/2010/main" xmlns="" val="337834103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0" y="2231112"/>
            <a:ext cx="8748464" cy="292608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0" cap="none" spc="0" normalizeH="0" baseline="0" noProof="0" dirty="0" smtClean="0">
                <a:ln>
                  <a:noFill/>
                </a:ln>
                <a:solidFill>
                  <a:schemeClr val="accent2"/>
                </a:solidFill>
                <a:effectLst/>
                <a:uLnTx/>
                <a:uFillTx/>
                <a:latin typeface="+mj-lt"/>
                <a:ea typeface="+mj-ea"/>
                <a:cs typeface="+mj-cs"/>
              </a:rPr>
              <a:t>Contexto global de la educación</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xmlns="" val="22871380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6512" y="260648"/>
            <a:ext cx="9144000" cy="13563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accent2"/>
                </a:solidFill>
                <a:effectLst/>
                <a:uLnTx/>
                <a:uFillTx/>
                <a:latin typeface="+mj-lt"/>
                <a:ea typeface="+mj-ea"/>
                <a:cs typeface="+mj-cs"/>
              </a:rPr>
              <a:t>Enfoques mas comunes de la educación</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2 Marcador de contenido"/>
          <p:cNvSpPr txBox="1">
            <a:spLocks/>
          </p:cNvSpPr>
          <p:nvPr/>
        </p:nvSpPr>
        <p:spPr>
          <a:xfrm>
            <a:off x="-108520" y="2270720"/>
            <a:ext cx="5400600" cy="4038600"/>
          </a:xfrm>
          <a:prstGeom prst="rect">
            <a:avLst/>
          </a:prstGeom>
        </p:spPr>
        <p:txBody>
          <a:bodyPr>
            <a:noAutofit/>
          </a:bodyPr>
          <a:lstStyle/>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En la actualidad, el debate y las acciones internacionales en materia de educación de calidad tienden a estar influenciados por dos enfoques principales de formulación de sus componentes y objetivos.</a:t>
            </a: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Enfoques basados en los derechos</a:t>
            </a: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Modelos de sistemas de flujo (o eficiencia)</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4" name="3 Imagen"/>
          <p:cNvPicPr/>
          <p:nvPr/>
        </p:nvPicPr>
        <p:blipFill>
          <a:blip r:embed="rId2" cstate="print"/>
          <a:srcRect/>
          <a:stretch>
            <a:fillRect/>
          </a:stretch>
        </p:blipFill>
        <p:spPr bwMode="auto">
          <a:xfrm>
            <a:off x="5364088" y="2060848"/>
            <a:ext cx="3528392" cy="312956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9552" y="1052736"/>
            <a:ext cx="8208912" cy="4536504"/>
          </a:xfrm>
          <a:prstGeom prst="rect">
            <a:avLst/>
          </a:prstGeom>
        </p:spPr>
        <p:txBody>
          <a:bodyPr>
            <a:normAutofit fontScale="5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900" b="1" i="0" u="none" strike="noStrike" kern="0" cap="none" spc="0" normalizeH="0" baseline="0" noProof="0" dirty="0" smtClean="0">
                <a:ln>
                  <a:noFill/>
                </a:ln>
                <a:solidFill>
                  <a:schemeClr val="accent2"/>
                </a:solidFill>
                <a:effectLst/>
                <a:uLnTx/>
                <a:uFillTx/>
                <a:latin typeface="+mj-lt"/>
                <a:ea typeface="+mj-ea"/>
                <a:cs typeface="+mj-cs"/>
              </a:rPr>
              <a:t>Objetivos específicos: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4000" b="0" i="0" u="none" strike="noStrike" kern="0" cap="none" spc="0" normalizeH="0" baseline="0" noProof="0" dirty="0" smtClean="0">
              <a:ln>
                <a:noFill/>
              </a:ln>
              <a:solidFill>
                <a:schemeClr val="accent2"/>
              </a:solidFill>
              <a:effectLst/>
              <a:uLnTx/>
              <a:uFillTx/>
              <a:latin typeface="+mj-lt"/>
              <a:ea typeface="+mj-ea"/>
              <a:cs typeface="+mj-cs"/>
            </a:endParaRPr>
          </a:p>
          <a:p>
            <a:pPr algn="just">
              <a:buFont typeface="Wingdings" pitchFamily="2" charset="2"/>
              <a:buChar char="ü"/>
            </a:pPr>
            <a:r>
              <a:rPr lang="es-CO" sz="4000" dirty="0" smtClean="0"/>
              <a:t>Identificación del Estado del Arte: diagnóstico del fenómeno, mediante el análisis de cifras y estadísticas</a:t>
            </a:r>
          </a:p>
          <a:p>
            <a:pPr algn="just"/>
            <a:endParaRPr lang="es-CO" sz="4000" dirty="0" smtClean="0"/>
          </a:p>
          <a:p>
            <a:pPr algn="just">
              <a:buFont typeface="Wingdings" pitchFamily="2" charset="2"/>
              <a:buChar char="ü"/>
            </a:pPr>
            <a:r>
              <a:rPr lang="es-CO" sz="4000" dirty="0" smtClean="0"/>
              <a:t>Identificación de Tendencias Mundiales y Tendencias Tecnológicas que pueden afectar el futuro del tema de análisis</a:t>
            </a:r>
          </a:p>
          <a:p>
            <a:pPr algn="just"/>
            <a:r>
              <a:rPr lang="es-CO" sz="4000" dirty="0" smtClean="0"/>
              <a:t> </a:t>
            </a:r>
          </a:p>
          <a:p>
            <a:pPr algn="just">
              <a:buFont typeface="Wingdings" pitchFamily="2" charset="2"/>
              <a:buChar char="ü"/>
            </a:pPr>
            <a:r>
              <a:rPr lang="es-CO" sz="4000" dirty="0" smtClean="0"/>
              <a:t>Identificación de Factores de Cambio y Selección de las Variables Estratégicas que afectan al tema de análisis </a:t>
            </a:r>
          </a:p>
          <a:p>
            <a:pPr algn="just"/>
            <a:endParaRPr lang="es-CO" sz="4000" dirty="0" smtClean="0"/>
          </a:p>
          <a:p>
            <a:pPr algn="just">
              <a:buFont typeface="Wingdings" pitchFamily="2" charset="2"/>
              <a:buChar char="ü"/>
            </a:pPr>
            <a:r>
              <a:rPr lang="es-CO" sz="4000" dirty="0" smtClean="0"/>
              <a:t>Formulación de conclusiones y recomendaciones para cada una de las variables estratégicas</a:t>
            </a:r>
          </a:p>
          <a:p>
            <a:r>
              <a:rPr lang="es-CO" sz="4000" dirty="0" smtClean="0"/>
              <a:t/>
            </a:r>
            <a:br>
              <a:rPr lang="es-CO" sz="4000" dirty="0" smtClean="0"/>
            </a:br>
            <a:endParaRPr kumimoji="0" lang="en-US" sz="40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67544" y="1484784"/>
            <a:ext cx="7710492" cy="2926080"/>
          </a:xfrm>
          <a:prstGeom prst="rect">
            <a:avLst/>
          </a:prstGeom>
        </p:spPr>
        <p:txBody>
          <a:bodyPr>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0" cap="none" spc="0" normalizeH="0" baseline="0" noProof="0" dirty="0" smtClean="0">
                <a:ln>
                  <a:noFill/>
                </a:ln>
                <a:solidFill>
                  <a:schemeClr val="accent2"/>
                </a:solidFill>
                <a:effectLst/>
                <a:uLnTx/>
                <a:uFillTx/>
                <a:latin typeface="+mj-lt"/>
                <a:ea typeface="+mj-ea"/>
                <a:cs typeface="+mj-cs"/>
              </a:rPr>
              <a:t>Problemas actuales de la educación en el mundo</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128424"/>
            <a:ext cx="8892480" cy="13563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accent2"/>
                </a:solidFill>
                <a:effectLst/>
                <a:uLnTx/>
                <a:uFillTx/>
                <a:latin typeface="+mj-lt"/>
                <a:ea typeface="+mj-ea"/>
                <a:cs typeface="+mj-cs"/>
              </a:rPr>
              <a:t>Factores que pueden afectar la calidad en la educación</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2 Marcador de contenido"/>
          <p:cNvSpPr txBox="1">
            <a:spLocks/>
          </p:cNvSpPr>
          <p:nvPr/>
        </p:nvSpPr>
        <p:spPr>
          <a:xfrm>
            <a:off x="1" y="1694656"/>
            <a:ext cx="5364087" cy="4038600"/>
          </a:xfrm>
          <a:prstGeom prst="rect">
            <a:avLst/>
          </a:prstGeom>
        </p:spPr>
        <p:txBody>
          <a:bodyPr/>
          <a:lstStyle/>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Globalización y desarrollo</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Tensiones en la cohesión social</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Factores políticos</a:t>
            </a: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Desigualdades crecientes</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Aumento de la baja tasa de empleo</a:t>
            </a: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La privatización del conocimiento</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La desprofesionalización de los docentes</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Desigualdad de género </a:t>
            </a: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r>
              <a:rPr kumimoji="0" lang="es-ES" b="1" i="0" u="none" strike="noStrike" kern="0" cap="none" spc="0" normalizeH="0" baseline="0" noProof="0" dirty="0" smtClean="0">
                <a:ln>
                  <a:noFill/>
                </a:ln>
                <a:solidFill>
                  <a:schemeClr val="tx1"/>
                </a:solidFill>
                <a:effectLst/>
                <a:uLnTx/>
                <a:uFillTx/>
                <a:latin typeface="+mn-lt"/>
              </a:rPr>
              <a:t>Alto índice de deserción escolar</a:t>
            </a:r>
            <a:endParaRPr kumimoji="0" lang="en-US" b="0" i="0" u="none" strike="noStrike" kern="0" cap="none" spc="0" normalizeH="0" baseline="0" noProof="0" dirty="0" smtClean="0">
              <a:ln>
                <a:noFill/>
              </a:ln>
              <a:solidFill>
                <a:schemeClr val="tx1"/>
              </a:solidFill>
              <a:effectLst/>
              <a:uLnTx/>
              <a:uFillTx/>
              <a:latin typeface="+mn-lt"/>
            </a:endParaRPr>
          </a:p>
          <a:p>
            <a:pPr marL="228600" marR="0" lvl="1" indent="-284163" algn="just" defTabSz="914400" rtl="0" eaLnBrk="0" fontAlgn="base" latinLnBrk="0" hangingPunct="0">
              <a:lnSpc>
                <a:spcPct val="100000"/>
              </a:lnSpc>
              <a:spcBef>
                <a:spcPts val="1400"/>
              </a:spcBef>
              <a:spcAft>
                <a:spcPts val="0"/>
              </a:spcAft>
              <a:buClrTx/>
              <a:buSzTx/>
              <a:buFontTx/>
              <a:buChar char="–"/>
              <a:tabLst/>
              <a:defRPr/>
            </a:pPr>
            <a:endParaRPr kumimoji="0" lang="en-US" b="0" i="0" u="none" strike="noStrike" kern="0" cap="none" spc="0" normalizeH="0" baseline="0" noProof="0" dirty="0">
              <a:ln>
                <a:noFill/>
              </a:ln>
              <a:solidFill>
                <a:schemeClr val="tx1"/>
              </a:solidFill>
              <a:effectLst/>
              <a:uLnTx/>
              <a:uFillTx/>
              <a:latin typeface="+mn-lt"/>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64088" y="1844824"/>
            <a:ext cx="3153507" cy="31535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628800"/>
            <a:ext cx="9144000" cy="1484784"/>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0" cap="none" spc="0" normalizeH="0" baseline="0" noProof="0" dirty="0" smtClean="0">
                <a:ln>
                  <a:noFill/>
                </a:ln>
                <a:solidFill>
                  <a:schemeClr val="accent2"/>
                </a:solidFill>
                <a:effectLst/>
                <a:uLnTx/>
                <a:uFillTx/>
                <a:latin typeface="+mj-lt"/>
                <a:ea typeface="+mj-ea"/>
                <a:cs typeface="+mj-cs"/>
              </a:rPr>
              <a:t>¿Cómo ayuda la educación al desarrollo?</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 y="1772816"/>
            <a:ext cx="9144000" cy="4038600"/>
          </a:xfrm>
          <a:prstGeom prst="rect">
            <a:avLst/>
          </a:prstGeom>
        </p:spPr>
        <p:txBody>
          <a:bodyPr/>
          <a:lstStyle/>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CO" sz="2000" b="0" i="0" u="none" strike="noStrike" kern="0" cap="none" spc="0" normalizeH="0" baseline="0" noProof="0" dirty="0" smtClean="0">
                <a:ln>
                  <a:noFill/>
                </a:ln>
                <a:solidFill>
                  <a:schemeClr val="tx1"/>
                </a:solidFill>
                <a:effectLst/>
                <a:uLnTx/>
                <a:uFillTx/>
                <a:latin typeface="+mn-lt"/>
                <a:ea typeface="+mn-ea"/>
                <a:cs typeface="+mn-cs"/>
              </a:rPr>
              <a:t>La educación es el principal modo de ayudar a las personas a salir de la pobreza y de impedir que ésta se transmita de generación en generación. </a:t>
            </a: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s-CO"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CO" sz="2000" b="0" i="0" u="none" strike="noStrike" kern="0" cap="none" spc="0" normalizeH="0" baseline="0" noProof="0" dirty="0" smtClean="0">
                <a:ln>
                  <a:noFill/>
                </a:ln>
                <a:solidFill>
                  <a:schemeClr val="tx1"/>
                </a:solidFill>
                <a:effectLst/>
                <a:uLnTx/>
                <a:uFillTx/>
                <a:latin typeface="+mn-lt"/>
                <a:ea typeface="+mn-ea"/>
                <a:cs typeface="+mn-cs"/>
              </a:rPr>
              <a:t>Permite a los que tienen un empleo formal remunerado conseguir mejores sueldos y brinda mejores medios de existencia a los que trabajan en la agricultura y en el sector urbano no estructurado</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3573016"/>
            <a:ext cx="2821987" cy="211376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611560" y="344448"/>
            <a:ext cx="8001000" cy="13563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accent2"/>
                </a:solidFill>
                <a:effectLst/>
                <a:uLnTx/>
                <a:uFillTx/>
                <a:latin typeface="+mj-lt"/>
                <a:ea typeface="+mj-ea"/>
                <a:cs typeface="+mj-cs"/>
              </a:rPr>
              <a:t>Algunos datos relevantes</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2 Marcador de contenido"/>
          <p:cNvSpPr txBox="1">
            <a:spLocks/>
          </p:cNvSpPr>
          <p:nvPr/>
        </p:nvSpPr>
        <p:spPr>
          <a:xfrm>
            <a:off x="1" y="1196752"/>
            <a:ext cx="9144000" cy="4038600"/>
          </a:xfrm>
          <a:prstGeom prst="rect">
            <a:avLst/>
          </a:prstGeom>
        </p:spPr>
        <p:txBody>
          <a:bodyPr>
            <a:noAutofit/>
          </a:bodyPr>
          <a:lstStyle/>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mn-lt"/>
                <a:ea typeface="+mn-ea"/>
                <a:cs typeface="+mn-cs"/>
              </a:rPr>
              <a:t>Si todos los alumnos de países de bajos ingresos egresaran de la escuela con  competencias básicas en lectura, 171 millones de personas podrían salir de la pobreza, lo que correspondería a una disminución del 12% de la pobreza en el mundo. </a:t>
            </a: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mn-lt"/>
                <a:ea typeface="+mn-ea"/>
                <a:cs typeface="+mn-cs"/>
              </a:rPr>
              <a:t>Un año de escuela representa globalmente un aumento del 10% de los ingresos en promedio.</a:t>
            </a: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1600" b="0" i="0" u="none" strike="noStrike" kern="0" cap="none" spc="0" normalizeH="0" baseline="0" noProof="0" dirty="0" smtClean="0">
                <a:ln>
                  <a:noFill/>
                </a:ln>
                <a:solidFill>
                  <a:schemeClr val="tx1"/>
                </a:solidFill>
                <a:effectLst/>
                <a:uLnTx/>
                <a:uFillTx/>
                <a:latin typeface="+mn-lt"/>
                <a:ea typeface="+mn-ea"/>
                <a:cs typeface="+mn-cs"/>
              </a:rPr>
              <a:t>En la República Unida de Tanzania, el 82% de los trabajadores cuyo nivel de educación era inferior al ciclo primario vivían por debajo del umbral de pobreza, pero los trabajadores adultos que habían recibido una educación primaria tenían 20% menos probabilidades de ser pobres, y la educación secundaria reducía las probabilidades de ser pobre en casi un 60%.</a:t>
            </a: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endParaRPr kumimoji="0" lang="es-ES" sz="16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1600" b="0" i="0" u="none" strike="noStrike" kern="0" cap="none" spc="0" normalizeH="0" baseline="0" noProof="0" dirty="0" smtClean="0">
                <a:ln>
                  <a:noFill/>
                </a:ln>
                <a:solidFill>
                  <a:schemeClr val="tx1"/>
                </a:solidFill>
                <a:effectLst/>
                <a:uLnTx/>
                <a:uFillTx/>
                <a:latin typeface="+mn-lt"/>
                <a:ea typeface="+mn-ea"/>
                <a:cs typeface="+mn-cs"/>
              </a:rPr>
              <a:t>En Uganda, los propietarios de empresas familiares que habían recibido educación primaria ganaban un 36% más que los que no tenían educación; en cuanto a los que habían pasado por el primer ciclo de la enseñanza secundaria, ganaban un 56% más.</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1196752"/>
            <a:ext cx="9144000" cy="292608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0" i="0" u="none" strike="noStrike" kern="0" cap="none" spc="0" normalizeH="0" baseline="0" noProof="0" dirty="0" smtClean="0">
                <a:ln>
                  <a:noFill/>
                </a:ln>
                <a:solidFill>
                  <a:schemeClr val="accent2"/>
                </a:solidFill>
                <a:effectLst/>
                <a:uLnTx/>
                <a:uFillTx/>
                <a:latin typeface="+mj-lt"/>
                <a:ea typeface="+mj-ea"/>
                <a:cs typeface="+mj-cs"/>
              </a:rPr>
              <a:t>Educación Superior: Tendencias y desafíos</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72440"/>
            <a:ext cx="9875520" cy="13563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accent2"/>
                </a:solidFill>
                <a:effectLst/>
                <a:uLnTx/>
                <a:uFillTx/>
                <a:latin typeface="+mj-lt"/>
                <a:ea typeface="+mj-ea"/>
                <a:cs typeface="+mj-cs"/>
              </a:rPr>
              <a:t>Tendencias</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2 Marcador de contenido"/>
          <p:cNvSpPr txBox="1">
            <a:spLocks/>
          </p:cNvSpPr>
          <p:nvPr/>
        </p:nvSpPr>
        <p:spPr>
          <a:xfrm>
            <a:off x="1" y="1556792"/>
            <a:ext cx="9144000" cy="4038600"/>
          </a:xfrm>
          <a:prstGeom prst="rect">
            <a:avLst/>
          </a:prstGeom>
        </p:spPr>
        <p:txBody>
          <a:bodyPr/>
          <a:lstStyle/>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Entre las transformaciones más importantes en los últimos 50 años se destacan:</a:t>
            </a: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La gran expansión cuantitativa del sector</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Su notable diversificación institucional</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El aumento de la participación del sector privado</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El incremento de la internacionalización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El cambio de la actitud de los gobiernos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Los esfuerzos de transformación de algunas universidades</a:t>
            </a: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Avances tecnológicos</a:t>
            </a: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just"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416456"/>
            <a:ext cx="9144000" cy="13563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accent2"/>
                </a:solidFill>
                <a:effectLst/>
                <a:uLnTx/>
                <a:uFillTx/>
                <a:latin typeface="+mj-lt"/>
                <a:ea typeface="+mj-ea"/>
                <a:cs typeface="+mj-cs"/>
              </a:rPr>
              <a:t>Desafíos</a:t>
            </a:r>
            <a:endParaRPr kumimoji="0" lang="en-US" sz="44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2 Marcador de contenido"/>
          <p:cNvSpPr txBox="1">
            <a:spLocks/>
          </p:cNvSpPr>
          <p:nvPr/>
        </p:nvSpPr>
        <p:spPr>
          <a:xfrm>
            <a:off x="1" y="1340768"/>
            <a:ext cx="9144000" cy="4038600"/>
          </a:xfrm>
          <a:prstGeom prst="rect">
            <a:avLst/>
          </a:prstGeom>
        </p:spPr>
        <p:txBody>
          <a:bodyPr/>
          <a:lstStyle/>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lang="es-ES" sz="2000" kern="0" dirty="0" smtClean="0">
              <a:latin typeface="+mn-lt"/>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Los desafíos de la educación superior son resumidos en cuatro aspectos:</a:t>
            </a: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1. Asegurar una educación de calidad dentro de un sistema masificado.</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2. Reforzar el contenido interdisciplinario y pluridisciplinario de los programas.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3. Mejorar los métodos y la técnica (incorporando los resultados de los procesos de la informática y la comunicación).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r>
              <a:rPr kumimoji="0" lang="es-ES" sz="2000" b="0" i="0" u="none" strike="noStrike" kern="0" cap="none" spc="0" normalizeH="0" baseline="0" noProof="0" dirty="0" smtClean="0">
                <a:ln>
                  <a:noFill/>
                </a:ln>
                <a:solidFill>
                  <a:schemeClr val="tx1"/>
                </a:solidFill>
                <a:effectLst/>
                <a:uLnTx/>
                <a:uFillTx/>
                <a:latin typeface="+mn-lt"/>
                <a:ea typeface="+mn-ea"/>
                <a:cs typeface="+mn-cs"/>
              </a:rPr>
              <a:t>4. Reforzar la integración entre la investigación y la enseñanza principalmente en el campo científico.</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4572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223000"/>
            <a:ext cx="8640960" cy="292608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5400" kern="0" dirty="0" smtClean="0">
                <a:solidFill>
                  <a:schemeClr val="accent6"/>
                </a:solidFill>
              </a:rPr>
              <a:t>Tendencias de la educación superior en América Latina y el Caribe</a:t>
            </a:r>
            <a:endParaRPr lang="es-ES" sz="5400" kern="0" dirty="0">
              <a:solidFill>
                <a:schemeClr val="accent6"/>
              </a:solidFill>
            </a:endParaRPr>
          </a:p>
        </p:txBody>
      </p:sp>
    </p:spTree>
    <p:extLst>
      <p:ext uri="{BB962C8B-B14F-4D97-AF65-F5344CB8AC3E}">
        <p14:creationId xmlns:p14="http://schemas.microsoft.com/office/powerpoint/2010/main" xmlns="" val="2370653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1143000" y="609600"/>
            <a:ext cx="6925161" cy="10605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kern="0" dirty="0" smtClean="0">
                <a:solidFill>
                  <a:schemeClr val="accent2"/>
                </a:solidFill>
              </a:rPr>
              <a:t>Antecedentes</a:t>
            </a:r>
            <a:endParaRPr lang="es-ES" kern="0" dirty="0">
              <a:solidFill>
                <a:schemeClr val="accent2"/>
              </a:solidFill>
            </a:endParaRPr>
          </a:p>
        </p:txBody>
      </p:sp>
      <p:sp>
        <p:nvSpPr>
          <p:cNvPr id="6" name="Marcador de contenido 2"/>
          <p:cNvSpPr txBox="1">
            <a:spLocks/>
          </p:cNvSpPr>
          <p:nvPr/>
        </p:nvSpPr>
        <p:spPr>
          <a:xfrm>
            <a:off x="467544" y="2057400"/>
            <a:ext cx="4869158" cy="3157762"/>
          </a:xfrm>
          <a:prstGeom prst="rect">
            <a:avLst/>
          </a:prstGeom>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algn="just"/>
            <a:r>
              <a:rPr lang="es-ES" sz="2000" kern="0" dirty="0" smtClean="0">
                <a:solidFill>
                  <a:schemeClr val="tx2"/>
                </a:solidFill>
              </a:rPr>
              <a:t>Condición económica</a:t>
            </a:r>
          </a:p>
          <a:p>
            <a:pPr algn="just"/>
            <a:endParaRPr lang="es-ES" sz="2000" kern="0" dirty="0" smtClean="0">
              <a:solidFill>
                <a:schemeClr val="tx2"/>
              </a:solidFill>
            </a:endParaRPr>
          </a:p>
          <a:p>
            <a:pPr algn="just"/>
            <a:r>
              <a:rPr lang="es-ES" sz="2000" kern="0" dirty="0" smtClean="0">
                <a:solidFill>
                  <a:schemeClr val="tx2"/>
                </a:solidFill>
              </a:rPr>
              <a:t>Desigualdad</a:t>
            </a:r>
          </a:p>
          <a:p>
            <a:pPr algn="just"/>
            <a:endParaRPr lang="es-ES" sz="2000" kern="0" dirty="0" smtClean="0">
              <a:solidFill>
                <a:schemeClr val="tx2"/>
              </a:solidFill>
            </a:endParaRPr>
          </a:p>
          <a:p>
            <a:pPr algn="just"/>
            <a:r>
              <a:rPr lang="es-ES" sz="2000" kern="0" dirty="0" smtClean="0">
                <a:solidFill>
                  <a:schemeClr val="tx2"/>
                </a:solidFill>
              </a:rPr>
              <a:t>Corrupción</a:t>
            </a:r>
          </a:p>
          <a:p>
            <a:pPr algn="just"/>
            <a:endParaRPr lang="es-ES" sz="2000" kern="0" dirty="0" smtClean="0">
              <a:solidFill>
                <a:schemeClr val="tx2"/>
              </a:solidFill>
            </a:endParaRPr>
          </a:p>
          <a:p>
            <a:pPr algn="just"/>
            <a:r>
              <a:rPr lang="es-ES" sz="2000" kern="0" dirty="0" smtClean="0">
                <a:solidFill>
                  <a:schemeClr val="tx2"/>
                </a:solidFill>
              </a:rPr>
              <a:t>Bajos niveles de inversión en educación</a:t>
            </a:r>
          </a:p>
          <a:p>
            <a:pPr algn="just"/>
            <a:endParaRPr lang="es-ES" sz="2000" kern="0" dirty="0">
              <a:solidFill>
                <a:schemeClr val="tx2"/>
              </a:solidFill>
            </a:endParaRPr>
          </a:p>
        </p:txBody>
      </p:sp>
      <p:pic>
        <p:nvPicPr>
          <p:cNvPr id="7" name="Picture 2" descr="http://df3vgdkto12gv.cloudfront.net/sites/default/files/imagecache/article_indigo_foto_930x510/920_32_ri_06_03_14_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1965961"/>
            <a:ext cx="4052788" cy="26871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539552" y="1916832"/>
            <a:ext cx="8208912" cy="2926080"/>
          </a:xfrm>
          <a:prstGeom prst="rect">
            <a:avLst/>
          </a:prstGeom>
        </p:spPr>
        <p:txBody>
          <a:bodyPr>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000" b="0" i="0" u="none" strike="noStrike" kern="0" cap="none" spc="0" normalizeH="0" baseline="0" noProof="0" dirty="0" smtClean="0">
                <a:ln>
                  <a:noFill/>
                </a:ln>
                <a:solidFill>
                  <a:schemeClr val="accent2"/>
                </a:solidFill>
                <a:effectLst/>
                <a:uLnTx/>
                <a:uFillTx/>
                <a:latin typeface="+mj-lt"/>
                <a:ea typeface="+mj-ea"/>
                <a:cs typeface="+mj-cs"/>
              </a:rPr>
              <a:t>Estado</a:t>
            </a:r>
            <a:r>
              <a:rPr kumimoji="0" lang="es-ES" sz="4000" b="0" i="0" u="none" strike="noStrike" kern="0" cap="none" spc="0" normalizeH="0" noProof="0" dirty="0" smtClean="0">
                <a:ln>
                  <a:noFill/>
                </a:ln>
                <a:solidFill>
                  <a:schemeClr val="accent2"/>
                </a:solidFill>
                <a:effectLst/>
                <a:uLnTx/>
                <a:uFillTx/>
                <a:latin typeface="+mj-lt"/>
                <a:ea typeface="+mj-ea"/>
                <a:cs typeface="+mj-cs"/>
              </a:rPr>
              <a:t> del Arte de la Educación Superior en Colombia</a:t>
            </a:r>
            <a:endParaRPr kumimoji="0" lang="en-US" sz="40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196404" y="260648"/>
            <a:ext cx="8768084"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Evolución de la educación superior en la región</a:t>
            </a:r>
            <a:endParaRPr lang="es-ES" sz="3600" kern="0" dirty="0">
              <a:solidFill>
                <a:schemeClr val="accent2"/>
              </a:solidFill>
            </a:endParaRPr>
          </a:p>
        </p:txBody>
      </p:sp>
      <p:pic>
        <p:nvPicPr>
          <p:cNvPr id="3" name="Picture 2" descr="http://joaquinafernandez.com/wp-content/uploads/2010/06/228%20El%20reto%20educativo%20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4324" y="2564904"/>
            <a:ext cx="2900163" cy="217512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Marcador de contenido 2"/>
          <p:cNvSpPr txBox="1">
            <a:spLocks/>
          </p:cNvSpPr>
          <p:nvPr/>
        </p:nvSpPr>
        <p:spPr>
          <a:xfrm>
            <a:off x="107505" y="1628800"/>
            <a:ext cx="6120679" cy="4038600"/>
          </a:xfrm>
          <a:prstGeom prst="rect">
            <a:avLst/>
          </a:prstGeom>
        </p:spPr>
        <p:txBody>
          <a:bodyPr>
            <a:noAutofit/>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algn="just"/>
            <a:r>
              <a:rPr lang="es-ES" sz="1800" kern="0" dirty="0" smtClean="0">
                <a:solidFill>
                  <a:schemeClr val="accent2">
                    <a:lumMod val="50000"/>
                  </a:schemeClr>
                </a:solidFill>
              </a:rPr>
              <a:t> El acceso a la educación superior tuvo un </a:t>
            </a:r>
            <a:r>
              <a:rPr lang="es-ES" sz="1800" b="1" kern="0" dirty="0" smtClean="0">
                <a:solidFill>
                  <a:schemeClr val="accent6">
                    <a:lumMod val="60000"/>
                    <a:lumOff val="40000"/>
                  </a:schemeClr>
                </a:solidFill>
              </a:rPr>
              <a:t>crecimiento del 40% </a:t>
            </a:r>
            <a:r>
              <a:rPr lang="es-ES" sz="1800" kern="0" dirty="0" smtClean="0">
                <a:solidFill>
                  <a:schemeClr val="accent2">
                    <a:lumMod val="50000"/>
                  </a:schemeClr>
                </a:solidFill>
              </a:rPr>
              <a:t>durante la década del 2000.</a:t>
            </a:r>
          </a:p>
          <a:p>
            <a:pPr marL="45720" indent="0" algn="just">
              <a:buFontTx/>
              <a:buNone/>
            </a:pPr>
            <a:endParaRPr lang="es-ES" sz="1800" kern="0" dirty="0" smtClean="0">
              <a:solidFill>
                <a:schemeClr val="accent2">
                  <a:lumMod val="50000"/>
                </a:schemeClr>
              </a:solidFill>
            </a:endParaRPr>
          </a:p>
          <a:p>
            <a:pPr marL="45720" indent="0" algn="just">
              <a:buFontTx/>
              <a:buNone/>
            </a:pPr>
            <a:r>
              <a:rPr lang="es-ES" sz="1800" b="1" kern="0" dirty="0" smtClean="0">
                <a:solidFill>
                  <a:schemeClr val="accent1">
                    <a:lumMod val="75000"/>
                  </a:schemeClr>
                </a:solidFill>
              </a:rPr>
              <a:t>Sin embargo se presentan los siguientes desafíos para los gobiernos:</a:t>
            </a:r>
          </a:p>
          <a:p>
            <a:pPr algn="just"/>
            <a:r>
              <a:rPr lang="es-ES" sz="1800" kern="0" dirty="0" smtClean="0">
                <a:solidFill>
                  <a:schemeClr val="accent2">
                    <a:lumMod val="50000"/>
                  </a:schemeClr>
                </a:solidFill>
              </a:rPr>
              <a:t>Se favorece con este crecimiento a los </a:t>
            </a:r>
            <a:r>
              <a:rPr lang="es-ES" sz="1800" b="1" kern="0" dirty="0" smtClean="0">
                <a:solidFill>
                  <a:schemeClr val="accent6">
                    <a:lumMod val="60000"/>
                    <a:lumOff val="40000"/>
                  </a:schemeClr>
                </a:solidFill>
              </a:rPr>
              <a:t>sectores de mayores ingresos</a:t>
            </a:r>
            <a:r>
              <a:rPr lang="es-ES" sz="1800" kern="0" dirty="0" smtClean="0">
                <a:solidFill>
                  <a:schemeClr val="accent2">
                    <a:lumMod val="50000"/>
                  </a:schemeClr>
                </a:solidFill>
              </a:rPr>
              <a:t> y a las zonas urbanas, lo que se traduce en desigualdad. </a:t>
            </a:r>
          </a:p>
          <a:p>
            <a:pPr algn="just"/>
            <a:r>
              <a:rPr lang="es-ES" sz="1800" b="1" kern="0" dirty="0" smtClean="0">
                <a:solidFill>
                  <a:schemeClr val="accent6">
                    <a:lumMod val="60000"/>
                    <a:lumOff val="40000"/>
                  </a:schemeClr>
                </a:solidFill>
              </a:rPr>
              <a:t>Fortalecer instituciones universitarias </a:t>
            </a:r>
            <a:r>
              <a:rPr lang="es-ES" sz="1800" kern="0" dirty="0" smtClean="0">
                <a:solidFill>
                  <a:schemeClr val="accent2">
                    <a:lumMod val="50000"/>
                  </a:schemeClr>
                </a:solidFill>
              </a:rPr>
              <a:t>para generar capacidad de producción de tecnología y ciencia.</a:t>
            </a:r>
          </a:p>
          <a:p>
            <a:pPr algn="just"/>
            <a:r>
              <a:rPr lang="es-ES" sz="1800" kern="0" dirty="0" smtClean="0">
                <a:solidFill>
                  <a:schemeClr val="accent2">
                    <a:lumMod val="50000"/>
                  </a:schemeClr>
                </a:solidFill>
              </a:rPr>
              <a:t>Las universidades deben concentrarse en las </a:t>
            </a:r>
            <a:r>
              <a:rPr lang="es-ES" sz="1800" b="1" kern="0" dirty="0" smtClean="0">
                <a:solidFill>
                  <a:schemeClr val="accent6">
                    <a:lumMod val="60000"/>
                    <a:lumOff val="40000"/>
                  </a:schemeClr>
                </a:solidFill>
              </a:rPr>
              <a:t>necesidades propias de desarrollo </a:t>
            </a:r>
            <a:r>
              <a:rPr lang="es-ES" sz="1800" kern="0" dirty="0" smtClean="0">
                <a:solidFill>
                  <a:schemeClr val="accent2">
                    <a:lumMod val="50000"/>
                  </a:schemeClr>
                </a:solidFill>
              </a:rPr>
              <a:t>de la sociedad y trabajar para ello. </a:t>
            </a:r>
          </a:p>
          <a:p>
            <a:pPr algn="just"/>
            <a:endParaRPr lang="es-ES" sz="1800" kern="0" dirty="0">
              <a:solidFill>
                <a:schemeClr val="accent2">
                  <a:lumMod val="5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23528" y="116632"/>
            <a:ext cx="8712968"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Prioridades del gobierno frente a la educación</a:t>
            </a:r>
            <a:endParaRPr lang="es-ES" sz="3600" kern="0" dirty="0">
              <a:solidFill>
                <a:schemeClr val="accent2"/>
              </a:solidFill>
            </a:endParaRPr>
          </a:p>
        </p:txBody>
      </p:sp>
      <p:sp>
        <p:nvSpPr>
          <p:cNvPr id="3" name="Marcador de contenido 2"/>
          <p:cNvSpPr txBox="1">
            <a:spLocks/>
          </p:cNvSpPr>
          <p:nvPr/>
        </p:nvSpPr>
        <p:spPr>
          <a:xfrm>
            <a:off x="35496" y="1622648"/>
            <a:ext cx="3772984" cy="4038600"/>
          </a:xfrm>
          <a:prstGeom prst="rect">
            <a:avLst/>
          </a:prstGeom>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algn="just"/>
            <a:r>
              <a:rPr lang="es-ES" sz="1800" b="1" kern="0" dirty="0" smtClean="0">
                <a:solidFill>
                  <a:schemeClr val="accent1">
                    <a:lumMod val="75000"/>
                  </a:schemeClr>
                </a:solidFill>
              </a:rPr>
              <a:t>Proporción del PIB destinado a educación</a:t>
            </a:r>
            <a:r>
              <a:rPr lang="es-ES" sz="1800" kern="0" dirty="0" smtClean="0"/>
              <a:t>: 5,2 puntos del PIB al 2010 en países de América Latina.</a:t>
            </a:r>
          </a:p>
          <a:p>
            <a:pPr algn="just"/>
            <a:r>
              <a:rPr lang="es-ES" sz="1800" b="1" kern="0" dirty="0" smtClean="0">
                <a:solidFill>
                  <a:schemeClr val="accent1">
                    <a:lumMod val="75000"/>
                  </a:schemeClr>
                </a:solidFill>
              </a:rPr>
              <a:t>Tasa de estudiantes en educación superior en referencia a la educación total: </a:t>
            </a:r>
            <a:r>
              <a:rPr lang="es-ES" sz="1800" kern="0" dirty="0" smtClean="0"/>
              <a:t>3,328 cada 100,000 habitantes son estudiantes de educación superior al 2010, 40% más que en el año 2000.</a:t>
            </a:r>
          </a:p>
          <a:p>
            <a:pPr marL="45720" indent="0" algn="just">
              <a:buFontTx/>
              <a:buNone/>
            </a:pPr>
            <a:endParaRPr lang="es-ES" sz="1800" kern="0" dirty="0" smtClean="0"/>
          </a:p>
        </p:txBody>
      </p:sp>
      <p:pic>
        <p:nvPicPr>
          <p:cNvPr id="4" name="Imagen 3"/>
          <p:cNvPicPr/>
          <p:nvPr/>
        </p:nvPicPr>
        <p:blipFill rotWithShape="1">
          <a:blip r:embed="rId2" cstate="print"/>
          <a:srcRect l="25142" t="11577" r="30032" b="24979"/>
          <a:stretch/>
        </p:blipFill>
        <p:spPr bwMode="auto">
          <a:xfrm>
            <a:off x="3808480" y="1622648"/>
            <a:ext cx="5228016" cy="326327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3278661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0280" y="970432"/>
            <a:ext cx="5065776" cy="658368"/>
          </a:xfrm>
          <a:prstGeom prst="rect">
            <a:avLst/>
          </a:prstGeom>
        </p:spPr>
        <p:txBody>
          <a:bodyPr>
            <a:normAutofit fontScale="62500" lnSpcReduction="20000"/>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ctr">
              <a:buFontTx/>
              <a:buNone/>
            </a:pPr>
            <a:r>
              <a:rPr lang="es-ES" b="1" kern="0" dirty="0" smtClean="0">
                <a:solidFill>
                  <a:srgbClr val="0070C0"/>
                </a:solidFill>
              </a:rPr>
              <a:t>Metodologías al aprendizaje propuestas por Tiburcio Moreno Olivos </a:t>
            </a:r>
            <a:endParaRPr lang="es-ES" b="1" kern="0" dirty="0">
              <a:solidFill>
                <a:srgbClr val="0070C0"/>
              </a:solidFill>
            </a:endParaRPr>
          </a:p>
        </p:txBody>
      </p:sp>
      <p:graphicFrame>
        <p:nvGraphicFramePr>
          <p:cNvPr id="3" name="Diagrama 2"/>
          <p:cNvGraphicFramePr/>
          <p:nvPr>
            <p:extLst>
              <p:ext uri="{D42A27DB-BD31-4B8C-83A1-F6EECF244321}">
                <p14:modId xmlns:p14="http://schemas.microsoft.com/office/powerpoint/2010/main" xmlns="" val="2633530816"/>
              </p:ext>
            </p:extLst>
          </p:nvPr>
        </p:nvGraphicFramePr>
        <p:xfrm>
          <a:off x="251520" y="1772816"/>
          <a:ext cx="468052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932040" y="1209891"/>
            <a:ext cx="4115831" cy="4247317"/>
          </a:xfrm>
          <a:prstGeom prst="rect">
            <a:avLst/>
          </a:prstGeom>
        </p:spPr>
        <p:txBody>
          <a:bodyPr wrap="square">
            <a:spAutoFit/>
          </a:bodyPr>
          <a:lstStyle/>
          <a:p>
            <a:pPr algn="just">
              <a:spcAft>
                <a:spcPts val="1200"/>
              </a:spcAft>
            </a:pPr>
            <a:r>
              <a:rPr lang="es-ES" dirty="0" smtClean="0"/>
              <a:t>La </a:t>
            </a:r>
            <a:r>
              <a:rPr lang="es-ES" dirty="0"/>
              <a:t>evaluación de la educación ha pasado de un contexto netamente académico para convertirse </a:t>
            </a:r>
            <a:r>
              <a:rPr lang="es-ES" dirty="0" smtClean="0"/>
              <a:t>en apoyo </a:t>
            </a:r>
            <a:r>
              <a:rPr lang="es-ES" dirty="0"/>
              <a:t>a los estudiantes, con el objetivo que </a:t>
            </a:r>
            <a:r>
              <a:rPr lang="es-ES" b="1" dirty="0">
                <a:solidFill>
                  <a:schemeClr val="accent1">
                    <a:lumMod val="75000"/>
                  </a:schemeClr>
                </a:solidFill>
              </a:rPr>
              <a:t>el docente conozca la brecha entre las competencias adquiridas </a:t>
            </a:r>
            <a:r>
              <a:rPr lang="es-ES" b="1" dirty="0" smtClean="0">
                <a:solidFill>
                  <a:schemeClr val="accent1">
                    <a:lumMod val="75000"/>
                  </a:schemeClr>
                </a:solidFill>
              </a:rPr>
              <a:t>y </a:t>
            </a:r>
            <a:r>
              <a:rPr lang="es-ES" b="1" dirty="0">
                <a:solidFill>
                  <a:schemeClr val="accent1">
                    <a:lumMod val="75000"/>
                  </a:schemeClr>
                </a:solidFill>
              </a:rPr>
              <a:t>el objetivo trazado</a:t>
            </a:r>
            <a:r>
              <a:rPr lang="es-ES" dirty="0">
                <a:solidFill>
                  <a:schemeClr val="accent1">
                    <a:lumMod val="75000"/>
                  </a:schemeClr>
                </a:solidFill>
              </a:rPr>
              <a:t> </a:t>
            </a:r>
            <a:r>
              <a:rPr lang="es-ES" dirty="0"/>
              <a:t>y entre las partes se logre adquirir este conocimiento, teniendo claridad que la academia debe dar las herramientas y las competencias a los </a:t>
            </a:r>
            <a:r>
              <a:rPr lang="es-ES" dirty="0" smtClean="0"/>
              <a:t>estudiantes </a:t>
            </a:r>
            <a:r>
              <a:rPr lang="es-ES" dirty="0"/>
              <a:t>que requieren para enfrentar las diferentes situaciones, a las que más adelante se enfrentarán no solo a nivel laboral, sino también personal y familiar. </a:t>
            </a:r>
          </a:p>
        </p:txBody>
      </p:sp>
      <p:sp>
        <p:nvSpPr>
          <p:cNvPr id="5" name="Título 1"/>
          <p:cNvSpPr txBox="1">
            <a:spLocks/>
          </p:cNvSpPr>
          <p:nvPr/>
        </p:nvSpPr>
        <p:spPr>
          <a:xfrm>
            <a:off x="179512" y="-27384"/>
            <a:ext cx="8856984"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Herramientas para medir el aprendizaje</a:t>
            </a:r>
            <a:endParaRPr lang="es-ES" sz="3600" kern="0" dirty="0">
              <a:solidFill>
                <a:schemeClr val="accent2"/>
              </a:solidFill>
            </a:endParaRPr>
          </a:p>
        </p:txBody>
      </p:sp>
    </p:spTree>
    <p:extLst>
      <p:ext uri="{BB962C8B-B14F-4D97-AF65-F5344CB8AC3E}">
        <p14:creationId xmlns:p14="http://schemas.microsoft.com/office/powerpoint/2010/main" xmlns="" val="1070192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196752"/>
            <a:ext cx="8640960" cy="292608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5400" kern="0" dirty="0" smtClean="0">
                <a:solidFill>
                  <a:schemeClr val="accent6"/>
                </a:solidFill>
              </a:rPr>
              <a:t>Estadísticas de modelos educativos</a:t>
            </a:r>
            <a:endParaRPr lang="es-ES" sz="5400" kern="0" dirty="0">
              <a:solidFill>
                <a:schemeClr val="accent6"/>
              </a:solidFill>
            </a:endParaRPr>
          </a:p>
        </p:txBody>
      </p:sp>
    </p:spTree>
    <p:extLst>
      <p:ext uri="{BB962C8B-B14F-4D97-AF65-F5344CB8AC3E}">
        <p14:creationId xmlns:p14="http://schemas.microsoft.com/office/powerpoint/2010/main" xmlns="" val="3436833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8427" y="44624"/>
            <a:ext cx="8936061"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Resultados pruebas PISA</a:t>
            </a:r>
            <a:endParaRPr lang="es-ES" sz="3600" kern="0" dirty="0">
              <a:solidFill>
                <a:schemeClr val="accent2"/>
              </a:solidFill>
            </a:endParaRPr>
          </a:p>
        </p:txBody>
      </p:sp>
      <p:sp>
        <p:nvSpPr>
          <p:cNvPr id="3" name="Marcador de contenido 2"/>
          <p:cNvSpPr txBox="1">
            <a:spLocks/>
          </p:cNvSpPr>
          <p:nvPr/>
        </p:nvSpPr>
        <p:spPr>
          <a:xfrm>
            <a:off x="28427" y="1124744"/>
            <a:ext cx="9008069" cy="704088"/>
          </a:xfrm>
          <a:prstGeom prst="rect">
            <a:avLst/>
          </a:prstGeom>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2400" kern="0" dirty="0" smtClean="0">
                <a:solidFill>
                  <a:schemeClr val="tx2"/>
                </a:solidFill>
              </a:rPr>
              <a:t>La última evaluación de las pruebas PISA de llevó a cabo durante el 2013, con los siguientes resultados de acuerdo con la BBC</a:t>
            </a:r>
          </a:p>
          <a:p>
            <a:pPr algn="just"/>
            <a:endParaRPr lang="es-ES" sz="2400" kern="0" dirty="0">
              <a:solidFill>
                <a:schemeClr val="tx2"/>
              </a:solidFill>
            </a:endParaRPr>
          </a:p>
        </p:txBody>
      </p:sp>
      <p:sp>
        <p:nvSpPr>
          <p:cNvPr id="4" name="Marcador de contenido 2"/>
          <p:cNvSpPr txBox="1">
            <a:spLocks/>
          </p:cNvSpPr>
          <p:nvPr/>
        </p:nvSpPr>
        <p:spPr>
          <a:xfrm>
            <a:off x="395536" y="2555205"/>
            <a:ext cx="5869138" cy="3466083"/>
          </a:xfrm>
          <a:prstGeom prst="rect">
            <a:avLst/>
          </a:prstGeom>
        </p:spPr>
        <p:txBody>
          <a:bodyPr vert="horz" lIns="91440" tIns="45720" rIns="91440" bIns="45720" numCol="2"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s-ES" sz="2400" b="1" dirty="0">
                <a:solidFill>
                  <a:schemeClr val="accent2"/>
                </a:solidFill>
              </a:rPr>
              <a:t>Los diez mejores:</a:t>
            </a:r>
          </a:p>
          <a:p>
            <a:pPr marL="45720" indent="0">
              <a:buNone/>
            </a:pPr>
            <a:r>
              <a:rPr lang="es-ES" sz="1800" dirty="0">
                <a:solidFill>
                  <a:schemeClr val="accent2"/>
                </a:solidFill>
              </a:rPr>
              <a:t> </a:t>
            </a:r>
          </a:p>
          <a:p>
            <a:pPr lvl="0"/>
            <a:r>
              <a:rPr lang="es-ES" sz="1800" dirty="0">
                <a:solidFill>
                  <a:schemeClr val="accent4"/>
                </a:solidFill>
              </a:rPr>
              <a:t>Shanghái (613 puntos)</a:t>
            </a:r>
          </a:p>
          <a:p>
            <a:pPr lvl="0"/>
            <a:r>
              <a:rPr lang="es-ES" sz="1800" dirty="0">
                <a:solidFill>
                  <a:schemeClr val="accent4"/>
                </a:solidFill>
              </a:rPr>
              <a:t>Singapur (573)</a:t>
            </a:r>
          </a:p>
          <a:p>
            <a:pPr lvl="0"/>
            <a:r>
              <a:rPr lang="es-ES" sz="1800" dirty="0">
                <a:solidFill>
                  <a:schemeClr val="accent4"/>
                </a:solidFill>
              </a:rPr>
              <a:t>Hong Kong (561)</a:t>
            </a:r>
          </a:p>
          <a:p>
            <a:pPr lvl="0"/>
            <a:r>
              <a:rPr lang="es-ES" sz="1800" dirty="0" err="1">
                <a:solidFill>
                  <a:schemeClr val="accent4"/>
                </a:solidFill>
              </a:rPr>
              <a:t>Taipei</a:t>
            </a:r>
            <a:r>
              <a:rPr lang="es-ES" sz="1800" dirty="0">
                <a:solidFill>
                  <a:schemeClr val="accent4"/>
                </a:solidFill>
              </a:rPr>
              <a:t> (560)</a:t>
            </a:r>
          </a:p>
          <a:p>
            <a:pPr lvl="0"/>
            <a:r>
              <a:rPr lang="es-ES" sz="1800" dirty="0">
                <a:solidFill>
                  <a:schemeClr val="accent4"/>
                </a:solidFill>
              </a:rPr>
              <a:t>Corea del Sur (554)</a:t>
            </a:r>
          </a:p>
          <a:p>
            <a:pPr lvl="0"/>
            <a:endParaRPr lang="es-ES" sz="1800" dirty="0" smtClean="0">
              <a:solidFill>
                <a:schemeClr val="accent4"/>
              </a:solidFill>
            </a:endParaRPr>
          </a:p>
          <a:p>
            <a:pPr lvl="0"/>
            <a:endParaRPr lang="es-ES" sz="1800" dirty="0">
              <a:solidFill>
                <a:schemeClr val="accent4"/>
              </a:solidFill>
            </a:endParaRPr>
          </a:p>
          <a:p>
            <a:pPr lvl="0"/>
            <a:endParaRPr lang="es-ES" sz="1800" dirty="0" smtClean="0">
              <a:solidFill>
                <a:schemeClr val="accent4"/>
              </a:solidFill>
            </a:endParaRPr>
          </a:p>
          <a:p>
            <a:pPr lvl="0"/>
            <a:endParaRPr lang="es-ES" sz="1800" dirty="0">
              <a:solidFill>
                <a:schemeClr val="accent4"/>
              </a:solidFill>
            </a:endParaRPr>
          </a:p>
          <a:p>
            <a:pPr lvl="0"/>
            <a:endParaRPr lang="es-ES" sz="1800" dirty="0" smtClean="0">
              <a:solidFill>
                <a:schemeClr val="accent4"/>
              </a:solidFill>
            </a:endParaRPr>
          </a:p>
          <a:p>
            <a:pPr lvl="0"/>
            <a:r>
              <a:rPr lang="es-ES" sz="1800" dirty="0" smtClean="0">
                <a:solidFill>
                  <a:schemeClr val="accent4"/>
                </a:solidFill>
              </a:rPr>
              <a:t>Macao (538)</a:t>
            </a:r>
          </a:p>
          <a:p>
            <a:pPr lvl="0"/>
            <a:r>
              <a:rPr lang="es-ES" sz="1800" dirty="0" smtClean="0">
                <a:solidFill>
                  <a:schemeClr val="accent4"/>
                </a:solidFill>
              </a:rPr>
              <a:t>Japón </a:t>
            </a:r>
            <a:r>
              <a:rPr lang="es-ES" sz="1800" dirty="0">
                <a:solidFill>
                  <a:schemeClr val="accent4"/>
                </a:solidFill>
              </a:rPr>
              <a:t>(536)</a:t>
            </a:r>
          </a:p>
          <a:p>
            <a:pPr lvl="0"/>
            <a:r>
              <a:rPr lang="es-ES" sz="1800" dirty="0" smtClean="0">
                <a:solidFill>
                  <a:schemeClr val="accent4"/>
                </a:solidFill>
              </a:rPr>
              <a:t>Liechtenstein </a:t>
            </a:r>
            <a:r>
              <a:rPr lang="es-ES" sz="1800" dirty="0">
                <a:solidFill>
                  <a:schemeClr val="accent4"/>
                </a:solidFill>
              </a:rPr>
              <a:t>(535</a:t>
            </a:r>
            <a:r>
              <a:rPr lang="es-ES" sz="1800" dirty="0" smtClean="0">
                <a:solidFill>
                  <a:schemeClr val="accent4"/>
                </a:solidFill>
              </a:rPr>
              <a:t>)</a:t>
            </a:r>
            <a:endParaRPr lang="es-ES" sz="1800" dirty="0">
              <a:solidFill>
                <a:schemeClr val="accent4"/>
              </a:solidFill>
            </a:endParaRPr>
          </a:p>
          <a:p>
            <a:pPr lvl="0"/>
            <a:r>
              <a:rPr lang="es-ES" sz="1800" dirty="0" smtClean="0">
                <a:solidFill>
                  <a:schemeClr val="accent4"/>
                </a:solidFill>
              </a:rPr>
              <a:t>Suiza </a:t>
            </a:r>
            <a:r>
              <a:rPr lang="es-ES" sz="1800" dirty="0">
                <a:solidFill>
                  <a:schemeClr val="accent4"/>
                </a:solidFill>
              </a:rPr>
              <a:t>(531)</a:t>
            </a:r>
          </a:p>
          <a:p>
            <a:pPr lvl="0"/>
            <a:r>
              <a:rPr lang="es-ES" sz="1800" dirty="0">
                <a:solidFill>
                  <a:schemeClr val="accent4"/>
                </a:solidFill>
              </a:rPr>
              <a:t>Holanda (523)</a:t>
            </a:r>
          </a:p>
          <a:p>
            <a:endParaRPr lang="es-ES" sz="1800" dirty="0" smtClean="0">
              <a:solidFill>
                <a:schemeClr val="accent2"/>
              </a:solidFill>
            </a:endParaRPr>
          </a:p>
          <a:p>
            <a:endParaRPr lang="es-ES" sz="1800" dirty="0">
              <a:solidFill>
                <a:schemeClr val="accent2"/>
              </a:solidFill>
            </a:endParaRPr>
          </a:p>
        </p:txBody>
      </p:sp>
      <p:pic>
        <p:nvPicPr>
          <p:cNvPr id="5" name="Picture 4" descr="http://i1.wp.com/evitalacrisis.com/wp-content/uploads/2012/07/Ranking-Ganar-Dinero.jpg?resize=400%2C30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7936" y="2923792"/>
            <a:ext cx="3146552" cy="23599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1611178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inancial-com.info/wp-content/uploads/2012/08/Decreas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17" r="13417"/>
          <a:stretch/>
        </p:blipFill>
        <p:spPr bwMode="auto">
          <a:xfrm>
            <a:off x="6156176" y="3045818"/>
            <a:ext cx="2876819" cy="254342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Marcador de contenido 2"/>
          <p:cNvSpPr txBox="1">
            <a:spLocks/>
          </p:cNvSpPr>
          <p:nvPr/>
        </p:nvSpPr>
        <p:spPr>
          <a:xfrm>
            <a:off x="107504" y="1172483"/>
            <a:ext cx="6336704" cy="4560773"/>
          </a:xfrm>
          <a:prstGeom prst="rect">
            <a:avLst/>
          </a:prstGeom>
        </p:spPr>
        <p:txBody>
          <a:bodyPr vert="horz" lIns="91440" tIns="45720" rIns="91440" bIns="45720" numCol="2"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s-ES" sz="2000" b="1" dirty="0">
                <a:solidFill>
                  <a:schemeClr val="accent1">
                    <a:lumMod val="50000"/>
                  </a:schemeClr>
                </a:solidFill>
              </a:rPr>
              <a:t>Entre los peores:</a:t>
            </a:r>
            <a:r>
              <a:rPr lang="es-ES" sz="2400" b="1" dirty="0">
                <a:solidFill>
                  <a:schemeClr val="accent1">
                    <a:lumMod val="50000"/>
                  </a:schemeClr>
                </a:solidFill>
              </a:rPr>
              <a:t> </a:t>
            </a:r>
          </a:p>
          <a:p>
            <a:pPr marL="45720" indent="0">
              <a:buNone/>
            </a:pPr>
            <a:r>
              <a:rPr lang="es-ES" sz="1600" dirty="0">
                <a:solidFill>
                  <a:schemeClr val="accent1">
                    <a:lumMod val="50000"/>
                  </a:schemeClr>
                </a:solidFill>
              </a:rPr>
              <a:t> </a:t>
            </a:r>
            <a:endParaRPr lang="es-ES" sz="1600" dirty="0" smtClean="0">
              <a:solidFill>
                <a:schemeClr val="accent1">
                  <a:lumMod val="50000"/>
                </a:schemeClr>
              </a:solidFill>
            </a:endParaRPr>
          </a:p>
          <a:p>
            <a:pPr lvl="0"/>
            <a:r>
              <a:rPr lang="es-ES" sz="1600" dirty="0" smtClean="0">
                <a:solidFill>
                  <a:schemeClr val="accent4"/>
                </a:solidFill>
              </a:rPr>
              <a:t>Chile (lugar 51 con 423 puntos)</a:t>
            </a:r>
          </a:p>
          <a:p>
            <a:pPr lvl="0"/>
            <a:r>
              <a:rPr lang="es-ES" sz="1600" dirty="0" smtClean="0">
                <a:solidFill>
                  <a:schemeClr val="accent4"/>
                </a:solidFill>
              </a:rPr>
              <a:t>México </a:t>
            </a:r>
            <a:r>
              <a:rPr lang="es-ES" sz="1600" dirty="0">
                <a:solidFill>
                  <a:schemeClr val="accent4"/>
                </a:solidFill>
              </a:rPr>
              <a:t>(lugar 53 con 413 puntos)</a:t>
            </a:r>
          </a:p>
          <a:p>
            <a:pPr lvl="0"/>
            <a:r>
              <a:rPr lang="es-ES" sz="1600" dirty="0">
                <a:solidFill>
                  <a:schemeClr val="accent4"/>
                </a:solidFill>
              </a:rPr>
              <a:t>Uruguay (puesto 55 con 409 puntos)</a:t>
            </a:r>
          </a:p>
          <a:p>
            <a:pPr lvl="0"/>
            <a:r>
              <a:rPr lang="es-ES" sz="1600" dirty="0">
                <a:solidFill>
                  <a:schemeClr val="accent4"/>
                </a:solidFill>
              </a:rPr>
              <a:t>Costa Rica (lugar 56 con 407 puntos)</a:t>
            </a:r>
          </a:p>
          <a:p>
            <a:pPr lvl="0"/>
            <a:r>
              <a:rPr lang="es-ES" sz="1600" dirty="0" smtClean="0">
                <a:solidFill>
                  <a:schemeClr val="accent4"/>
                </a:solidFill>
              </a:rPr>
              <a:t>Brasil </a:t>
            </a:r>
            <a:r>
              <a:rPr lang="es-ES" sz="1600" dirty="0">
                <a:solidFill>
                  <a:schemeClr val="accent4"/>
                </a:solidFill>
              </a:rPr>
              <a:t>(lugar 58 con 391 puntos)</a:t>
            </a:r>
          </a:p>
          <a:p>
            <a:pPr lvl="0"/>
            <a:endParaRPr lang="es-ES" sz="1600" dirty="0" smtClean="0">
              <a:solidFill>
                <a:schemeClr val="accent4"/>
              </a:solidFill>
            </a:endParaRPr>
          </a:p>
          <a:p>
            <a:pPr lvl="0"/>
            <a:endParaRPr lang="es-ES" sz="1600" dirty="0">
              <a:solidFill>
                <a:schemeClr val="accent4"/>
              </a:solidFill>
            </a:endParaRPr>
          </a:p>
          <a:p>
            <a:pPr lvl="0"/>
            <a:endParaRPr lang="es-ES" sz="1600" dirty="0" smtClean="0">
              <a:solidFill>
                <a:schemeClr val="accent4"/>
              </a:solidFill>
            </a:endParaRPr>
          </a:p>
          <a:p>
            <a:pPr lvl="0"/>
            <a:endParaRPr lang="es-ES" sz="1600" dirty="0">
              <a:solidFill>
                <a:schemeClr val="accent4"/>
              </a:solidFill>
            </a:endParaRPr>
          </a:p>
          <a:p>
            <a:pPr lvl="0"/>
            <a:r>
              <a:rPr lang="es-ES" sz="1600" dirty="0" smtClean="0">
                <a:solidFill>
                  <a:schemeClr val="accent4"/>
                </a:solidFill>
              </a:rPr>
              <a:t>Argentina </a:t>
            </a:r>
            <a:r>
              <a:rPr lang="es-ES" sz="1600" dirty="0">
                <a:solidFill>
                  <a:schemeClr val="accent4"/>
                </a:solidFill>
              </a:rPr>
              <a:t>(lugar 59 con 388 puntos</a:t>
            </a:r>
            <a:r>
              <a:rPr lang="es-ES" sz="1600" dirty="0" smtClean="0">
                <a:solidFill>
                  <a:schemeClr val="accent4"/>
                </a:solidFill>
              </a:rPr>
              <a:t>)</a:t>
            </a:r>
            <a:endParaRPr lang="es-ES" sz="1600" dirty="0">
              <a:solidFill>
                <a:schemeClr val="accent4"/>
              </a:solidFill>
            </a:endParaRPr>
          </a:p>
          <a:p>
            <a:pPr lvl="0"/>
            <a:r>
              <a:rPr lang="es-ES" sz="1600" dirty="0" smtClean="0">
                <a:solidFill>
                  <a:schemeClr val="accent4"/>
                </a:solidFill>
              </a:rPr>
              <a:t>Colombia </a:t>
            </a:r>
            <a:r>
              <a:rPr lang="es-ES" sz="1600" dirty="0">
                <a:solidFill>
                  <a:schemeClr val="accent4"/>
                </a:solidFill>
              </a:rPr>
              <a:t>(lugar 62, con 376 puntos)</a:t>
            </a:r>
          </a:p>
          <a:p>
            <a:pPr lvl="0"/>
            <a:r>
              <a:rPr lang="es-ES" sz="1600" dirty="0">
                <a:solidFill>
                  <a:schemeClr val="accent4"/>
                </a:solidFill>
              </a:rPr>
              <a:t>Perú (último puesto, lugar 65 con 368 puntos)</a:t>
            </a:r>
          </a:p>
          <a:p>
            <a:endParaRPr lang="es-ES" sz="1600" dirty="0">
              <a:solidFill>
                <a:schemeClr val="accent2"/>
              </a:solidFill>
            </a:endParaRPr>
          </a:p>
        </p:txBody>
      </p:sp>
      <p:sp>
        <p:nvSpPr>
          <p:cNvPr id="3" name="Título 1"/>
          <p:cNvSpPr txBox="1">
            <a:spLocks/>
          </p:cNvSpPr>
          <p:nvPr/>
        </p:nvSpPr>
        <p:spPr>
          <a:xfrm>
            <a:off x="1" y="116632"/>
            <a:ext cx="9036496"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Resultados pruebas PISA</a:t>
            </a:r>
            <a:endParaRPr lang="es-ES" sz="3600" kern="0" dirty="0">
              <a:solidFill>
                <a:schemeClr val="accent2"/>
              </a:solidFill>
            </a:endParaRPr>
          </a:p>
        </p:txBody>
      </p:sp>
    </p:spTree>
    <p:extLst>
      <p:ext uri="{BB962C8B-B14F-4D97-AF65-F5344CB8AC3E}">
        <p14:creationId xmlns:p14="http://schemas.microsoft.com/office/powerpoint/2010/main" xmlns="" val="742906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79512" y="1196752"/>
            <a:ext cx="8640960" cy="292608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5400" kern="0" dirty="0" smtClean="0">
                <a:solidFill>
                  <a:schemeClr val="accent6"/>
                </a:solidFill>
              </a:rPr>
              <a:t>Tendencias tecnológicas en la educación</a:t>
            </a:r>
            <a:endParaRPr lang="es-ES" sz="5400" kern="0" dirty="0">
              <a:solidFill>
                <a:schemeClr val="accent6"/>
              </a:solidFill>
            </a:endParaRPr>
          </a:p>
        </p:txBody>
      </p:sp>
    </p:spTree>
    <p:extLst>
      <p:ext uri="{BB962C8B-B14F-4D97-AF65-F5344CB8AC3E}">
        <p14:creationId xmlns:p14="http://schemas.microsoft.com/office/powerpoint/2010/main" xmlns="" val="4133369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atarsiscolectivafm.files.wordpress.com/2012/05/mundo-digit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91036" y="3284984"/>
            <a:ext cx="3083521" cy="214236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ítulo 1"/>
          <p:cNvSpPr txBox="1">
            <a:spLocks/>
          </p:cNvSpPr>
          <p:nvPr/>
        </p:nvSpPr>
        <p:spPr>
          <a:xfrm>
            <a:off x="493776" y="208368"/>
            <a:ext cx="8326696" cy="135636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pPr marL="0" lvl="2" indent="0">
              <a:lnSpc>
                <a:spcPct val="90000"/>
              </a:lnSpc>
            </a:pPr>
            <a:r>
              <a:rPr lang="es-ES" sz="3600" kern="1200" dirty="0" smtClean="0">
                <a:solidFill>
                  <a:schemeClr val="accent2"/>
                </a:solidFill>
                <a:latin typeface="+mj-lt"/>
                <a:ea typeface="+mj-ea"/>
                <a:cs typeface="+mj-cs"/>
              </a:rPr>
              <a:t>Tendencias en el uso de las </a:t>
            </a:r>
            <a:r>
              <a:rPr lang="es-ES" sz="3600" kern="1200" dirty="0" err="1" smtClean="0">
                <a:solidFill>
                  <a:schemeClr val="accent2"/>
                </a:solidFill>
                <a:latin typeface="+mj-lt"/>
                <a:ea typeface="+mj-ea"/>
                <a:cs typeface="+mj-cs"/>
              </a:rPr>
              <a:t>TICs</a:t>
            </a:r>
            <a:r>
              <a:rPr lang="es-ES" sz="3600" kern="1200" dirty="0" smtClean="0">
                <a:solidFill>
                  <a:schemeClr val="accent2"/>
                </a:solidFill>
                <a:latin typeface="+mj-lt"/>
                <a:ea typeface="+mj-ea"/>
                <a:cs typeface="+mj-cs"/>
              </a:rPr>
              <a:t> en América Latina y el Caribe</a:t>
            </a:r>
            <a:endParaRPr lang="es-ES" sz="3600" kern="1200" dirty="0">
              <a:solidFill>
                <a:schemeClr val="accent2"/>
              </a:solidFill>
              <a:latin typeface="+mj-lt"/>
              <a:ea typeface="+mj-ea"/>
              <a:cs typeface="+mj-cs"/>
            </a:endParaRPr>
          </a:p>
        </p:txBody>
      </p:sp>
      <p:sp>
        <p:nvSpPr>
          <p:cNvPr id="3" name="Marcador de contenido 2"/>
          <p:cNvSpPr txBox="1">
            <a:spLocks/>
          </p:cNvSpPr>
          <p:nvPr/>
        </p:nvSpPr>
        <p:spPr>
          <a:xfrm>
            <a:off x="35497" y="1636736"/>
            <a:ext cx="5855539" cy="4672584"/>
          </a:xfrm>
          <a:prstGeom prst="rect">
            <a:avLst/>
          </a:prstGeom>
        </p:spPr>
        <p:txBody>
          <a:bodyPr>
            <a:noAutofit/>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1800" kern="0" dirty="0" smtClean="0">
                <a:solidFill>
                  <a:schemeClr val="tx2"/>
                </a:solidFill>
              </a:rPr>
              <a:t>En países desarrollados el uso de tecnología para la educación ha avanzado mucho, entregando a estudiantes que están separados en tiempo y espacio </a:t>
            </a:r>
            <a:r>
              <a:rPr lang="es-ES" sz="1800" kern="0" dirty="0">
                <a:solidFill>
                  <a:schemeClr val="tx2"/>
                </a:solidFill>
              </a:rPr>
              <a:t>de las instituciones la oportunidad de estudiar en los mejores centros del mundo. </a:t>
            </a:r>
            <a:r>
              <a:rPr lang="es-ES" sz="1800" b="1" kern="0" dirty="0" smtClean="0">
                <a:solidFill>
                  <a:schemeClr val="accent1">
                    <a:lumMod val="50000"/>
                  </a:schemeClr>
                </a:solidFill>
              </a:rPr>
              <a:t>En América Latina y el Caribe, se está avanzando</a:t>
            </a:r>
            <a:r>
              <a:rPr lang="es-ES" sz="1800" kern="0" dirty="0" smtClean="0">
                <a:solidFill>
                  <a:schemeClr val="accent1">
                    <a:lumMod val="50000"/>
                  </a:schemeClr>
                </a:solidFill>
              </a:rPr>
              <a:t> </a:t>
            </a:r>
            <a:r>
              <a:rPr lang="es-ES" sz="1800" kern="0" dirty="0" smtClean="0">
                <a:solidFill>
                  <a:schemeClr val="tx2"/>
                </a:solidFill>
              </a:rPr>
              <a:t>pero de manera más lenta de acuerdo con análisis regional realizado por la UNESCO. Dentro de los indicadores analizados para identificar el uso de las </a:t>
            </a:r>
            <a:r>
              <a:rPr lang="es-ES" sz="1800" kern="0" dirty="0" err="1" smtClean="0">
                <a:solidFill>
                  <a:schemeClr val="tx2"/>
                </a:solidFill>
              </a:rPr>
              <a:t>TICs</a:t>
            </a:r>
            <a:r>
              <a:rPr lang="es-ES" sz="1800" kern="0" dirty="0" smtClean="0">
                <a:solidFill>
                  <a:schemeClr val="tx2"/>
                </a:solidFill>
              </a:rPr>
              <a:t>, se encuentran:</a:t>
            </a:r>
          </a:p>
          <a:p>
            <a:pPr algn="just"/>
            <a:r>
              <a:rPr lang="es-ES" sz="1800" kern="0" dirty="0" smtClean="0">
                <a:solidFill>
                  <a:schemeClr val="tx2"/>
                </a:solidFill>
              </a:rPr>
              <a:t>Iniciativas desde el plan de gobierno para incentivar el uso de las </a:t>
            </a:r>
            <a:r>
              <a:rPr lang="es-ES" sz="1800" kern="0" dirty="0" err="1" smtClean="0">
                <a:solidFill>
                  <a:schemeClr val="tx2"/>
                </a:solidFill>
              </a:rPr>
              <a:t>TICs</a:t>
            </a:r>
            <a:r>
              <a:rPr lang="es-ES" sz="1800" kern="0" dirty="0" smtClean="0">
                <a:solidFill>
                  <a:schemeClr val="tx2"/>
                </a:solidFill>
              </a:rPr>
              <a:t>.</a:t>
            </a:r>
          </a:p>
          <a:p>
            <a:pPr algn="just"/>
            <a:r>
              <a:rPr lang="es-ES" sz="1800" kern="0" dirty="0" smtClean="0">
                <a:solidFill>
                  <a:schemeClr val="tx2"/>
                </a:solidFill>
              </a:rPr>
              <a:t>Uso de computadores por estudiantes</a:t>
            </a:r>
          </a:p>
          <a:p>
            <a:pPr algn="just"/>
            <a:r>
              <a:rPr lang="es-ES" sz="1800" kern="0" dirty="0" smtClean="0">
                <a:solidFill>
                  <a:schemeClr val="tx2"/>
                </a:solidFill>
              </a:rPr>
              <a:t>Uso de internet por estudiantes</a:t>
            </a:r>
            <a:endParaRPr lang="es-ES" sz="1800" kern="0" dirty="0">
              <a:solidFill>
                <a:schemeClr val="tx2"/>
              </a:solidFill>
            </a:endParaRPr>
          </a:p>
        </p:txBody>
      </p:sp>
    </p:spTree>
    <p:extLst>
      <p:ext uri="{BB962C8B-B14F-4D97-AF65-F5344CB8AC3E}">
        <p14:creationId xmlns:p14="http://schemas.microsoft.com/office/powerpoint/2010/main" xmlns="" val="1090144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6570" y="138712"/>
            <a:ext cx="8887573"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Compromiso del gobierno frente al uso de las </a:t>
            </a:r>
            <a:r>
              <a:rPr lang="es-ES" sz="3600" kern="0" dirty="0" err="1" smtClean="0">
                <a:solidFill>
                  <a:schemeClr val="accent2"/>
                </a:solidFill>
              </a:rPr>
              <a:t>TICs</a:t>
            </a:r>
            <a:r>
              <a:rPr lang="es-ES" sz="3600" kern="0" dirty="0" smtClean="0">
                <a:solidFill>
                  <a:schemeClr val="accent2"/>
                </a:solidFill>
              </a:rPr>
              <a:t> en la educación</a:t>
            </a:r>
            <a:endParaRPr lang="es-ES" sz="3600" kern="0" dirty="0">
              <a:solidFill>
                <a:schemeClr val="accent2"/>
              </a:solidFill>
            </a:endParaRPr>
          </a:p>
        </p:txBody>
      </p:sp>
      <p:sp>
        <p:nvSpPr>
          <p:cNvPr id="3" name="Marcador de contenido 2"/>
          <p:cNvSpPr txBox="1">
            <a:spLocks/>
          </p:cNvSpPr>
          <p:nvPr/>
        </p:nvSpPr>
        <p:spPr>
          <a:xfrm>
            <a:off x="56570" y="1876768"/>
            <a:ext cx="4303889" cy="3784480"/>
          </a:xfrm>
          <a:prstGeom prst="rect">
            <a:avLst/>
          </a:prstGeom>
        </p:spPr>
        <p:txBody>
          <a:bodyPr>
            <a:normAutofit/>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1600" kern="0" dirty="0" smtClean="0">
                <a:solidFill>
                  <a:schemeClr val="tx2"/>
                </a:solidFill>
              </a:rPr>
              <a:t>En América Latina y el Caribe, 31 de 38 países (82%)</a:t>
            </a:r>
            <a:r>
              <a:rPr lang="es-ES" sz="1600" kern="0" dirty="0" smtClean="0">
                <a:solidFill>
                  <a:schemeClr val="accent2"/>
                </a:solidFill>
              </a:rPr>
              <a:t> </a:t>
            </a:r>
            <a:r>
              <a:rPr lang="es-ES" sz="1600" b="1" kern="0" dirty="0" smtClean="0">
                <a:solidFill>
                  <a:schemeClr val="accent1">
                    <a:lumMod val="50000"/>
                  </a:schemeClr>
                </a:solidFill>
              </a:rPr>
              <a:t>han adoptado, por lo menos, una definición formal respecto de iniciativas que utilizan las TIC en educación</a:t>
            </a:r>
            <a:r>
              <a:rPr lang="es-ES" sz="1600" kern="0" dirty="0" smtClean="0">
                <a:solidFill>
                  <a:schemeClr val="accent1">
                    <a:lumMod val="50000"/>
                  </a:schemeClr>
                </a:solidFill>
              </a:rPr>
              <a:t>, </a:t>
            </a:r>
            <a:r>
              <a:rPr lang="es-ES" sz="1600" kern="0" dirty="0" smtClean="0">
                <a:solidFill>
                  <a:schemeClr val="tx2"/>
                </a:solidFill>
              </a:rPr>
              <a:t>mientras que en 9 países (24%) todas son de carácter formal. Entre estos últimos se cuentan Anguila, Bahamas, Barbados, Chile, Ecuador, Guatemala, San Vicente y las Granadinas, Uruguay y Venezuela (República Bolivariana de). En cambio, Curazao, Dominica, Montserrat y </a:t>
            </a:r>
            <a:r>
              <a:rPr lang="es-ES" sz="1600" kern="0" dirty="0" err="1" smtClean="0">
                <a:solidFill>
                  <a:schemeClr val="tx2"/>
                </a:solidFill>
              </a:rPr>
              <a:t>Suriname</a:t>
            </a:r>
            <a:r>
              <a:rPr lang="es-ES" sz="1600" kern="0" dirty="0" smtClean="0">
                <a:solidFill>
                  <a:schemeClr val="tx2"/>
                </a:solidFill>
              </a:rPr>
              <a:t> no cuentan con definiciones formales o instituciones reguladoras que normen el uso de TIC en educación (Cuadro Estadístico II.1). (UNESCO, 2013)</a:t>
            </a:r>
            <a:endParaRPr lang="es-ES" sz="1600" kern="0" dirty="0">
              <a:solidFill>
                <a:schemeClr val="tx2"/>
              </a:solidFill>
            </a:endParaRPr>
          </a:p>
        </p:txBody>
      </p:sp>
      <p:pic>
        <p:nvPicPr>
          <p:cNvPr id="4" name="Imagen 3" descr="C:\Users\ANDREA JIMENEZ\Downloads\Captura de pantalla 2014-06-10 a la(s) 19.40.19 (1).png"/>
          <p:cNvPicPr/>
          <p:nvPr/>
        </p:nvPicPr>
        <p:blipFill rotWithShape="1">
          <a:blip r:embed="rId2" cstate="print">
            <a:extLst>
              <a:ext uri="{28A0092B-C50C-407E-A947-70E740481C1C}">
                <a14:useLocalDpi xmlns:a14="http://schemas.microsoft.com/office/drawing/2010/main" xmlns="" val="0"/>
              </a:ext>
            </a:extLst>
          </a:blip>
          <a:srcRect l="9055" t="10537" r="31444" b="4045"/>
          <a:stretch/>
        </p:blipFill>
        <p:spPr bwMode="auto">
          <a:xfrm>
            <a:off x="4644008" y="1586512"/>
            <a:ext cx="4176464" cy="4074736"/>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548151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80719" y="260648"/>
            <a:ext cx="8533576"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Uso de computadores por estudiantes</a:t>
            </a:r>
            <a:endParaRPr lang="es-ES" sz="3600" kern="0" dirty="0">
              <a:solidFill>
                <a:schemeClr val="accent2"/>
              </a:solidFill>
            </a:endParaRPr>
          </a:p>
        </p:txBody>
      </p:sp>
      <p:sp>
        <p:nvSpPr>
          <p:cNvPr id="3" name="Marcador de contenido 2"/>
          <p:cNvSpPr txBox="1">
            <a:spLocks/>
          </p:cNvSpPr>
          <p:nvPr/>
        </p:nvSpPr>
        <p:spPr>
          <a:xfrm>
            <a:off x="42975" y="2037631"/>
            <a:ext cx="3448905" cy="3712465"/>
          </a:xfrm>
          <a:prstGeom prst="rect">
            <a:avLst/>
          </a:prstGeom>
        </p:spPr>
        <p:txBody>
          <a:bodyPr>
            <a:normAutofit fontScale="55000" lnSpcReduction="20000"/>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kern="0" dirty="0" smtClean="0">
                <a:solidFill>
                  <a:schemeClr val="accent4"/>
                </a:solidFill>
              </a:rPr>
              <a:t>Uno de los requerimientos que se tienen para que estas políticas sean productivas o </a:t>
            </a:r>
            <a:r>
              <a:rPr lang="es-ES" kern="0" dirty="0" err="1" smtClean="0">
                <a:solidFill>
                  <a:schemeClr val="accent4"/>
                </a:solidFill>
              </a:rPr>
              <a:t>implementables</a:t>
            </a:r>
            <a:r>
              <a:rPr lang="es-ES" kern="0" dirty="0" smtClean="0">
                <a:solidFill>
                  <a:schemeClr val="accent4"/>
                </a:solidFill>
              </a:rPr>
              <a:t>,</a:t>
            </a:r>
            <a:r>
              <a:rPr lang="es-ES" kern="0" dirty="0" smtClean="0">
                <a:solidFill>
                  <a:schemeClr val="accent1">
                    <a:lumMod val="50000"/>
                  </a:schemeClr>
                </a:solidFill>
              </a:rPr>
              <a:t> </a:t>
            </a:r>
            <a:r>
              <a:rPr lang="es-ES" b="1" kern="0" dirty="0" smtClean="0">
                <a:solidFill>
                  <a:schemeClr val="accent1">
                    <a:lumMod val="50000"/>
                  </a:schemeClr>
                </a:solidFill>
              </a:rPr>
              <a:t>son los equipos desde los que los estudiantes puedan acceder a esta iniciativa</a:t>
            </a:r>
            <a:r>
              <a:rPr lang="es-ES" kern="0" dirty="0" smtClean="0">
                <a:solidFill>
                  <a:schemeClr val="tx2"/>
                </a:solidFill>
              </a:rPr>
              <a:t>, con lo cual a pesar de no haber políticas existentes que garanticen o apoyen la adquisición o la disponibilidad de dispositivos para los estudiantes, esto ya se está midiendo en el estudio de la UNESCO</a:t>
            </a:r>
            <a:endParaRPr lang="es-ES" kern="0" dirty="0">
              <a:solidFill>
                <a:schemeClr val="tx2"/>
              </a:solidFill>
            </a:endParaRPr>
          </a:p>
        </p:txBody>
      </p:sp>
      <p:pic>
        <p:nvPicPr>
          <p:cNvPr id="4" name="Imagen 3"/>
          <p:cNvPicPr/>
          <p:nvPr/>
        </p:nvPicPr>
        <p:blipFill rotWithShape="1">
          <a:blip r:embed="rId2" cstate="print"/>
          <a:srcRect l="18208" t="10439" r="19717" b="10377"/>
          <a:stretch/>
        </p:blipFill>
        <p:spPr bwMode="auto">
          <a:xfrm>
            <a:off x="3563888" y="2132856"/>
            <a:ext cx="5400600" cy="280831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314516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1" y="525450"/>
            <a:ext cx="8352581" cy="646331"/>
          </a:xfrm>
          <a:prstGeom prst="rect">
            <a:avLst/>
          </a:prstGeom>
        </p:spPr>
        <p:txBody>
          <a:bodyPr wrap="square">
            <a:spAutoFit/>
          </a:bodyPr>
          <a:lstStyle/>
          <a:p>
            <a:pPr algn="just" eaLnBrk="0" hangingPunct="0">
              <a:defRPr/>
            </a:pPr>
            <a:r>
              <a:rPr lang="es-CO" sz="3600" kern="0" dirty="0" smtClean="0">
                <a:solidFill>
                  <a:schemeClr val="accent2"/>
                </a:solidFill>
                <a:latin typeface="+mj-lt"/>
                <a:ea typeface="+mj-ea"/>
                <a:cs typeface="+mj-cs"/>
              </a:rPr>
              <a:t>Antecedentes</a:t>
            </a:r>
            <a:endParaRPr lang="es-CO" sz="3600" kern="0" dirty="0">
              <a:solidFill>
                <a:schemeClr val="accent2"/>
              </a:solidFill>
              <a:latin typeface="+mj-lt"/>
              <a:ea typeface="+mj-ea"/>
              <a:cs typeface="+mj-cs"/>
            </a:endParaRPr>
          </a:p>
        </p:txBody>
      </p:sp>
      <p:sp>
        <p:nvSpPr>
          <p:cNvPr id="3" name="Rectángulo 2"/>
          <p:cNvSpPr/>
          <p:nvPr/>
        </p:nvSpPr>
        <p:spPr>
          <a:xfrm>
            <a:off x="539551" y="1628800"/>
            <a:ext cx="4572000" cy="1477328"/>
          </a:xfrm>
          <a:prstGeom prst="rect">
            <a:avLst/>
          </a:prstGeom>
        </p:spPr>
        <p:txBody>
          <a:bodyPr>
            <a:spAutoFit/>
          </a:bodyPr>
          <a:lstStyle/>
          <a:p>
            <a:pPr algn="just"/>
            <a:r>
              <a:rPr lang="es-ES" dirty="0" smtClean="0">
                <a:latin typeface="Times New Roman" panose="02020603050405020304" pitchFamily="18" charset="0"/>
                <a:ea typeface="Calibri" panose="020F0502020204030204" pitchFamily="34" charset="0"/>
              </a:rPr>
              <a:t>En la década de los 50’s la tasa </a:t>
            </a:r>
            <a:r>
              <a:rPr lang="es-ES" dirty="0">
                <a:latin typeface="Times New Roman" panose="02020603050405020304" pitchFamily="18" charset="0"/>
                <a:ea typeface="Calibri" panose="020F0502020204030204" pitchFamily="34" charset="0"/>
              </a:rPr>
              <a:t>de analfabetismo llegaba al 44% de la población mayor de 7  años y la cobertura en primaria solo alcanzaba el 46,3% de los niños entre 7 y 11 años. </a:t>
            </a:r>
            <a:endParaRPr lang="es-CO" dirty="0"/>
          </a:p>
        </p:txBody>
      </p:sp>
      <p:sp>
        <p:nvSpPr>
          <p:cNvPr id="4" name="Rectángulo 3"/>
          <p:cNvSpPr/>
          <p:nvPr/>
        </p:nvSpPr>
        <p:spPr>
          <a:xfrm>
            <a:off x="3851920" y="3356992"/>
            <a:ext cx="4572000" cy="1477328"/>
          </a:xfrm>
          <a:prstGeom prst="rect">
            <a:avLst/>
          </a:prstGeom>
        </p:spPr>
        <p:txBody>
          <a:bodyPr>
            <a:spAutoFit/>
          </a:bodyPr>
          <a:lstStyle/>
          <a:p>
            <a:r>
              <a:rPr lang="es-ES" dirty="0">
                <a:latin typeface="Times New Roman" panose="02020603050405020304" pitchFamily="18" charset="0"/>
                <a:ea typeface="Calibri" panose="020F0502020204030204" pitchFamily="34" charset="0"/>
              </a:rPr>
              <a:t>En los años setenta, se aumentó el gasto en educación con especial énfasis en la educación secundaria. A raíz de ello, se crearon los Institutos Nacionales de Educación Media Diversificada (INEM</a:t>
            </a:r>
            <a:r>
              <a:rPr lang="es-ES" dirty="0" smtClean="0">
                <a:latin typeface="Times New Roman" panose="02020603050405020304" pitchFamily="18" charset="0"/>
                <a:ea typeface="Calibri" panose="020F0502020204030204" pitchFamily="34" charset="0"/>
              </a:rPr>
              <a:t>).</a:t>
            </a:r>
          </a:p>
        </p:txBody>
      </p:sp>
      <p:sp>
        <p:nvSpPr>
          <p:cNvPr id="5" name="Rectángulo 4"/>
          <p:cNvSpPr/>
          <p:nvPr/>
        </p:nvSpPr>
        <p:spPr>
          <a:xfrm>
            <a:off x="5652120" y="1628800"/>
            <a:ext cx="1754619" cy="923330"/>
          </a:xfrm>
          <a:prstGeom prst="rect">
            <a:avLst/>
          </a:prstGeom>
          <a:noFill/>
        </p:spPr>
        <p:txBody>
          <a:bodyPr wrap="squar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50’s</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6" name="Rectángulo 5"/>
          <p:cNvSpPr/>
          <p:nvPr/>
        </p:nvSpPr>
        <p:spPr>
          <a:xfrm>
            <a:off x="1259632" y="3563147"/>
            <a:ext cx="1754619" cy="923330"/>
          </a:xfrm>
          <a:prstGeom prst="rect">
            <a:avLst/>
          </a:prstGeom>
          <a:noFill/>
        </p:spPr>
        <p:txBody>
          <a:bodyPr wrap="square" lIns="91440" tIns="45720" rIns="91440" bIns="45720">
            <a:spAutoFit/>
          </a:bodyPr>
          <a:lstStyle/>
          <a:p>
            <a:pPr algn="ctr"/>
            <a:r>
              <a:rPr lang="es-ES" sz="5400" b="1" smtClean="0">
                <a:ln w="22225">
                  <a:solidFill>
                    <a:schemeClr val="accent2"/>
                  </a:solidFill>
                  <a:prstDash val="solid"/>
                </a:ln>
                <a:solidFill>
                  <a:schemeClr val="accent2">
                    <a:lumMod val="40000"/>
                    <a:lumOff val="60000"/>
                  </a:schemeClr>
                </a:solidFill>
              </a:rPr>
              <a:t>7</a:t>
            </a:r>
            <a:r>
              <a:rPr lang="es-ES" sz="5400" b="1" cap="none" spc="0" smtClean="0">
                <a:ln w="22225">
                  <a:solidFill>
                    <a:schemeClr val="accent2"/>
                  </a:solidFill>
                  <a:prstDash val="solid"/>
                </a:ln>
                <a:solidFill>
                  <a:schemeClr val="accent2">
                    <a:lumMod val="40000"/>
                    <a:lumOff val="60000"/>
                  </a:schemeClr>
                </a:solidFill>
                <a:effectLst/>
              </a:rPr>
              <a:t>0’s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870197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275" y="463296"/>
            <a:ext cx="8960213" cy="100582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Uso de internet por estudiante</a:t>
            </a:r>
            <a:endParaRPr lang="es-ES" sz="3600" kern="0" dirty="0">
              <a:solidFill>
                <a:schemeClr val="accent2"/>
              </a:solidFill>
            </a:endParaRPr>
          </a:p>
        </p:txBody>
      </p:sp>
      <p:sp>
        <p:nvSpPr>
          <p:cNvPr id="3" name="Marcador de contenido 2"/>
          <p:cNvSpPr txBox="1">
            <a:spLocks/>
          </p:cNvSpPr>
          <p:nvPr/>
        </p:nvSpPr>
        <p:spPr>
          <a:xfrm>
            <a:off x="107504" y="1844824"/>
            <a:ext cx="3096344" cy="3315816"/>
          </a:xfrm>
          <a:prstGeom prst="rect">
            <a:avLst/>
          </a:prstGeom>
        </p:spPr>
        <p:txBody>
          <a:bodyPr>
            <a:normAutofit/>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1600" kern="0" dirty="0" smtClean="0">
                <a:solidFill>
                  <a:schemeClr val="tx2"/>
                </a:solidFill>
              </a:rPr>
              <a:t>Siendo el acceso a </a:t>
            </a:r>
            <a:r>
              <a:rPr lang="es-ES" sz="1600" b="1" kern="0" dirty="0" smtClean="0">
                <a:solidFill>
                  <a:schemeClr val="accent1">
                    <a:lumMod val="50000"/>
                  </a:schemeClr>
                </a:solidFill>
              </a:rPr>
              <a:t>internet fundamental para tener acceso a la información</a:t>
            </a:r>
            <a:r>
              <a:rPr lang="es-ES" sz="1600" kern="0" dirty="0" smtClean="0">
                <a:solidFill>
                  <a:schemeClr val="accent1">
                    <a:lumMod val="50000"/>
                  </a:schemeClr>
                </a:solidFill>
              </a:rPr>
              <a:t>,</a:t>
            </a:r>
            <a:r>
              <a:rPr lang="es-ES" sz="1600" kern="0" dirty="0" smtClean="0">
                <a:solidFill>
                  <a:schemeClr val="tx2"/>
                </a:solidFill>
              </a:rPr>
              <a:t> a diferentes fuentes de educación, entre otras, se ven países como Sint </a:t>
            </a:r>
            <a:r>
              <a:rPr lang="es-ES" sz="1600" kern="0" dirty="0" err="1" smtClean="0">
                <a:solidFill>
                  <a:schemeClr val="tx2"/>
                </a:solidFill>
              </a:rPr>
              <a:t>Maarte</a:t>
            </a:r>
            <a:r>
              <a:rPr lang="es-ES" sz="1600" kern="0" dirty="0" smtClean="0">
                <a:solidFill>
                  <a:schemeClr val="tx2"/>
                </a:solidFill>
              </a:rPr>
              <a:t>, Santa Lucía, Uruguay, Colombia, entre otros, que en este aspecto están adelantados, siendo este un indicador importante para identificar el uso de las </a:t>
            </a:r>
            <a:r>
              <a:rPr lang="es-ES" sz="1600" kern="0" dirty="0" err="1" smtClean="0">
                <a:solidFill>
                  <a:schemeClr val="tx2"/>
                </a:solidFill>
              </a:rPr>
              <a:t>TICs</a:t>
            </a:r>
            <a:r>
              <a:rPr lang="es-ES" sz="1600" kern="0" dirty="0" smtClean="0">
                <a:solidFill>
                  <a:schemeClr val="tx2"/>
                </a:solidFill>
              </a:rPr>
              <a:t> en América Latina y en el Caribe. </a:t>
            </a:r>
          </a:p>
          <a:p>
            <a:pPr algn="just"/>
            <a:endParaRPr lang="es-ES" sz="1600" kern="0" dirty="0">
              <a:solidFill>
                <a:schemeClr val="tx2"/>
              </a:solidFill>
            </a:endParaRPr>
          </a:p>
        </p:txBody>
      </p:sp>
      <p:pic>
        <p:nvPicPr>
          <p:cNvPr id="4" name="Imagen 3"/>
          <p:cNvPicPr/>
          <p:nvPr/>
        </p:nvPicPr>
        <p:blipFill rotWithShape="1">
          <a:blip r:embed="rId2" cstate="print"/>
          <a:srcRect l="18201" t="15613" r="19487" b="8409"/>
          <a:stretch/>
        </p:blipFill>
        <p:spPr bwMode="auto">
          <a:xfrm>
            <a:off x="3419872" y="1772816"/>
            <a:ext cx="5544616" cy="3382523"/>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3681080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808" y="188640"/>
            <a:ext cx="8970296" cy="135331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Educación virtual, online, </a:t>
            </a:r>
            <a:r>
              <a:rPr lang="es-ES" sz="3600" kern="0" dirty="0" err="1" smtClean="0">
                <a:solidFill>
                  <a:schemeClr val="accent2"/>
                </a:solidFill>
              </a:rPr>
              <a:t>elearning</a:t>
            </a:r>
            <a:endParaRPr lang="es-ES" sz="3600" kern="0" dirty="0">
              <a:solidFill>
                <a:schemeClr val="accent2"/>
              </a:solidFill>
            </a:endParaRPr>
          </a:p>
        </p:txBody>
      </p:sp>
      <p:sp>
        <p:nvSpPr>
          <p:cNvPr id="3" name="Marcador de contenido 2"/>
          <p:cNvSpPr txBox="1">
            <a:spLocks/>
          </p:cNvSpPr>
          <p:nvPr/>
        </p:nvSpPr>
        <p:spPr>
          <a:xfrm>
            <a:off x="35496" y="1412776"/>
            <a:ext cx="8999381" cy="1152128"/>
          </a:xfrm>
          <a:prstGeom prst="rect">
            <a:avLst/>
          </a:prstGeom>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1600" b="1" kern="0" dirty="0" err="1" smtClean="0">
                <a:solidFill>
                  <a:schemeClr val="accent1">
                    <a:lumMod val="50000"/>
                  </a:schemeClr>
                </a:solidFill>
              </a:rPr>
              <a:t>Elearning</a:t>
            </a:r>
            <a:r>
              <a:rPr lang="es-ES" sz="1600" b="1" kern="0" dirty="0" smtClean="0">
                <a:solidFill>
                  <a:schemeClr val="accent1">
                    <a:lumMod val="50000"/>
                  </a:schemeClr>
                </a:solidFill>
              </a:rPr>
              <a:t>:</a:t>
            </a:r>
          </a:p>
          <a:p>
            <a:pPr marL="45720" indent="0" algn="just">
              <a:buFontTx/>
              <a:buNone/>
            </a:pPr>
            <a:r>
              <a:rPr lang="es-ES" sz="1600" kern="0" dirty="0" smtClean="0">
                <a:solidFill>
                  <a:schemeClr val="tx2"/>
                </a:solidFill>
              </a:rPr>
              <a:t>Se fundamenta en la utilización de Internet como sistema de acceso a los contenidos y a las actividades de la formación. La interacción y la comunicación son una parte fundamental de los modelos de e-</a:t>
            </a:r>
            <a:r>
              <a:rPr lang="es-ES" sz="1600" kern="0" dirty="0" err="1" smtClean="0">
                <a:solidFill>
                  <a:schemeClr val="tx2"/>
                </a:solidFill>
              </a:rPr>
              <a:t>learning</a:t>
            </a:r>
            <a:r>
              <a:rPr lang="es-ES" sz="1600" kern="0" dirty="0" smtClean="0">
                <a:solidFill>
                  <a:schemeClr val="tx2"/>
                </a:solidFill>
              </a:rPr>
              <a:t>. (Gros, 2011).</a:t>
            </a:r>
          </a:p>
          <a:p>
            <a:pPr marL="45720" indent="0" algn="just">
              <a:buFontTx/>
              <a:buNone/>
            </a:pPr>
            <a:endParaRPr lang="es-ES" sz="1600" b="1" kern="0" dirty="0" smtClean="0">
              <a:solidFill>
                <a:schemeClr val="tx2"/>
              </a:solidFill>
            </a:endParaRPr>
          </a:p>
          <a:p>
            <a:pPr marL="45720" indent="0" algn="just">
              <a:buFontTx/>
              <a:buNone/>
            </a:pPr>
            <a:endParaRPr lang="es-ES" sz="1600" b="1" kern="0" dirty="0">
              <a:solidFill>
                <a:schemeClr val="tx2"/>
              </a:solidFill>
            </a:endParaRPr>
          </a:p>
        </p:txBody>
      </p:sp>
      <p:sp>
        <p:nvSpPr>
          <p:cNvPr id="4" name="Marcador de contenido 2"/>
          <p:cNvSpPr txBox="1">
            <a:spLocks/>
          </p:cNvSpPr>
          <p:nvPr/>
        </p:nvSpPr>
        <p:spPr>
          <a:xfrm>
            <a:off x="37116" y="2780928"/>
            <a:ext cx="6481307" cy="29718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just">
              <a:buFont typeface="Corbel" pitchFamily="34" charset="0"/>
              <a:buNone/>
            </a:pPr>
            <a:r>
              <a:rPr lang="es-ES" sz="1600" b="1" dirty="0" smtClean="0">
                <a:solidFill>
                  <a:schemeClr val="accent1">
                    <a:lumMod val="50000"/>
                  </a:schemeClr>
                </a:solidFill>
              </a:rPr>
              <a:t>Con esta tendencia, se modifica el concepto de educación y surgen nuevas tendencias:	</a:t>
            </a:r>
          </a:p>
          <a:p>
            <a:pPr marL="45720" indent="0" algn="just">
              <a:buNone/>
            </a:pPr>
            <a:r>
              <a:rPr lang="es-ES" sz="1600" dirty="0" err="1">
                <a:solidFill>
                  <a:schemeClr val="tx2"/>
                </a:solidFill>
              </a:rPr>
              <a:t>Delors</a:t>
            </a:r>
            <a:r>
              <a:rPr lang="es-ES" sz="1600" dirty="0">
                <a:solidFill>
                  <a:schemeClr val="tx2"/>
                </a:solidFill>
              </a:rPr>
              <a:t> (1996) propone para el siglo XXI una educación relacionada con el </a:t>
            </a:r>
            <a:r>
              <a:rPr lang="es-ES" sz="1600" b="1" dirty="0">
                <a:solidFill>
                  <a:srgbClr val="0070C0"/>
                </a:solidFill>
              </a:rPr>
              <a:t>concepto de formación a lo largo de la vida,</a:t>
            </a:r>
            <a:r>
              <a:rPr lang="es-ES" sz="1600" dirty="0">
                <a:solidFill>
                  <a:schemeClr val="tx2"/>
                </a:solidFill>
              </a:rPr>
              <a:t> entendido en un sentido muy amplio e integrador, que va mucho más allá de la adquisición de habilidades y conocimientos para el desarrollo profesional</a:t>
            </a:r>
            <a:r>
              <a:rPr lang="es-ES" sz="1600" dirty="0" smtClean="0">
                <a:solidFill>
                  <a:schemeClr val="tx2"/>
                </a:solidFill>
              </a:rPr>
              <a:t>.</a:t>
            </a:r>
          </a:p>
          <a:p>
            <a:pPr marL="45720" indent="0" algn="just">
              <a:buNone/>
            </a:pPr>
            <a:r>
              <a:rPr lang="es-ES" sz="1600" b="1" dirty="0" smtClean="0">
                <a:solidFill>
                  <a:srgbClr val="0070C0"/>
                </a:solidFill>
              </a:rPr>
              <a:t>La </a:t>
            </a:r>
            <a:r>
              <a:rPr lang="es-ES" sz="1600" b="1" dirty="0">
                <a:solidFill>
                  <a:srgbClr val="0070C0"/>
                </a:solidFill>
              </a:rPr>
              <a:t>educación es un proyecto personal</a:t>
            </a:r>
            <a:r>
              <a:rPr lang="es-ES" sz="1600" dirty="0">
                <a:solidFill>
                  <a:srgbClr val="0070C0"/>
                </a:solidFill>
              </a:rPr>
              <a:t> </a:t>
            </a:r>
            <a:r>
              <a:rPr lang="es-ES" sz="1600" dirty="0">
                <a:solidFill>
                  <a:schemeClr val="tx2"/>
                </a:solidFill>
              </a:rPr>
              <a:t>del individuo, el cual desarrolla un papel activo no quedando limitado a ser un mero destinatario de los programas formativos</a:t>
            </a:r>
          </a:p>
          <a:p>
            <a:pPr marL="45720" indent="0" algn="just">
              <a:buFont typeface="Corbel" pitchFamily="34" charset="0"/>
              <a:buNone/>
            </a:pPr>
            <a:endParaRPr lang="es-ES" sz="1600" dirty="0">
              <a:solidFill>
                <a:schemeClr val="tx2"/>
              </a:solidFill>
            </a:endParaRPr>
          </a:p>
        </p:txBody>
      </p:sp>
      <p:pic>
        <p:nvPicPr>
          <p:cNvPr id="5" name="Picture 2" descr="http://www.tumundovirtual.net/wp-content/uploads/2013/04/newa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2781" y="3284984"/>
            <a:ext cx="2525723" cy="20871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941272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29768" y="260648"/>
            <a:ext cx="8534720" cy="1356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30" algn="ctr" rtl="0" fontAlgn="base">
              <a:spcBef>
                <a:spcPct val="0"/>
              </a:spcBef>
              <a:spcAft>
                <a:spcPct val="0"/>
              </a:spcAft>
              <a:defRPr sz="4400">
                <a:solidFill>
                  <a:schemeClr val="tx2"/>
                </a:solidFill>
                <a:latin typeface="Arial" charset="0"/>
              </a:defRPr>
            </a:lvl6pPr>
            <a:lvl7pPr marL="914259" algn="ctr" rtl="0" fontAlgn="base">
              <a:spcBef>
                <a:spcPct val="0"/>
              </a:spcBef>
              <a:spcAft>
                <a:spcPct val="0"/>
              </a:spcAft>
              <a:defRPr sz="4400">
                <a:solidFill>
                  <a:schemeClr val="tx2"/>
                </a:solidFill>
                <a:latin typeface="Arial" charset="0"/>
              </a:defRPr>
            </a:lvl7pPr>
            <a:lvl8pPr marL="1371390" algn="ctr" rtl="0" fontAlgn="base">
              <a:spcBef>
                <a:spcPct val="0"/>
              </a:spcBef>
              <a:spcAft>
                <a:spcPct val="0"/>
              </a:spcAft>
              <a:defRPr sz="4400">
                <a:solidFill>
                  <a:schemeClr val="tx2"/>
                </a:solidFill>
                <a:latin typeface="Arial" charset="0"/>
              </a:defRPr>
            </a:lvl8pPr>
            <a:lvl9pPr marL="1828519" algn="ctr" rtl="0" fontAlgn="base">
              <a:spcBef>
                <a:spcPct val="0"/>
              </a:spcBef>
              <a:spcAft>
                <a:spcPct val="0"/>
              </a:spcAft>
              <a:defRPr sz="4400">
                <a:solidFill>
                  <a:schemeClr val="tx2"/>
                </a:solidFill>
                <a:latin typeface="Arial" charset="0"/>
              </a:defRPr>
            </a:lvl9pPr>
          </a:lstStyle>
          <a:p>
            <a:r>
              <a:rPr lang="es-ES" sz="3600" kern="0" dirty="0" smtClean="0">
                <a:solidFill>
                  <a:schemeClr val="accent2"/>
                </a:solidFill>
              </a:rPr>
              <a:t>La globalización es una realidad y así mismo debe ser para la educación</a:t>
            </a:r>
            <a:endParaRPr lang="es-ES" sz="3600" kern="0" dirty="0">
              <a:solidFill>
                <a:schemeClr val="accent2"/>
              </a:solidFill>
            </a:endParaRPr>
          </a:p>
        </p:txBody>
      </p:sp>
      <p:sp>
        <p:nvSpPr>
          <p:cNvPr id="3" name="Marcador de contenido 2"/>
          <p:cNvSpPr txBox="1">
            <a:spLocks/>
          </p:cNvSpPr>
          <p:nvPr/>
        </p:nvSpPr>
        <p:spPr>
          <a:xfrm>
            <a:off x="35497" y="2054696"/>
            <a:ext cx="5328592" cy="4038600"/>
          </a:xfrm>
          <a:prstGeom prst="rect">
            <a:avLst/>
          </a:prstGeom>
        </p:spPr>
        <p:txBody>
          <a:bodyPr/>
          <a:lst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15" indent="-228564" algn="l" rtl="0" fontAlgn="base">
              <a:spcBef>
                <a:spcPct val="20000"/>
              </a:spcBef>
              <a:spcAft>
                <a:spcPct val="0"/>
              </a:spcAft>
              <a:buChar char="»"/>
              <a:defRPr sz="2000">
                <a:solidFill>
                  <a:schemeClr val="tx1"/>
                </a:solidFill>
                <a:latin typeface="+mn-lt"/>
              </a:defRPr>
            </a:lvl6pPr>
            <a:lvl7pPr marL="2971344" indent="-228564" algn="l" rtl="0" fontAlgn="base">
              <a:spcBef>
                <a:spcPct val="20000"/>
              </a:spcBef>
              <a:spcAft>
                <a:spcPct val="0"/>
              </a:spcAft>
              <a:buChar char="»"/>
              <a:defRPr sz="2000">
                <a:solidFill>
                  <a:schemeClr val="tx1"/>
                </a:solidFill>
                <a:latin typeface="+mn-lt"/>
              </a:defRPr>
            </a:lvl7pPr>
            <a:lvl8pPr marL="3428475" indent="-228564" algn="l" rtl="0" fontAlgn="base">
              <a:spcBef>
                <a:spcPct val="20000"/>
              </a:spcBef>
              <a:spcAft>
                <a:spcPct val="0"/>
              </a:spcAft>
              <a:buChar char="»"/>
              <a:defRPr sz="2000">
                <a:solidFill>
                  <a:schemeClr val="tx1"/>
                </a:solidFill>
                <a:latin typeface="+mn-lt"/>
              </a:defRPr>
            </a:lvl8pPr>
            <a:lvl9pPr marL="3885603" indent="-228564" algn="l" rtl="0" fontAlgn="base">
              <a:spcBef>
                <a:spcPct val="20000"/>
              </a:spcBef>
              <a:spcAft>
                <a:spcPct val="0"/>
              </a:spcAft>
              <a:buChar char="»"/>
              <a:defRPr sz="2000">
                <a:solidFill>
                  <a:schemeClr val="tx1"/>
                </a:solidFill>
                <a:latin typeface="+mn-lt"/>
              </a:defRPr>
            </a:lvl9pPr>
          </a:lstStyle>
          <a:p>
            <a:pPr marL="45720" indent="0" algn="just">
              <a:buFontTx/>
              <a:buNone/>
            </a:pPr>
            <a:r>
              <a:rPr lang="es-ES" sz="1800" kern="0" dirty="0" smtClean="0">
                <a:solidFill>
                  <a:schemeClr val="tx2"/>
                </a:solidFill>
              </a:rPr>
              <a:t>Lo más valioso que tendrá entonces la educación a distancia o la educación virtual, personas en países que probablemente no tienen la mejor calidad de educación y</a:t>
            </a:r>
            <a:r>
              <a:rPr lang="es-ES" sz="1800" kern="0" dirty="0" smtClean="0">
                <a:solidFill>
                  <a:schemeClr val="accent2"/>
                </a:solidFill>
              </a:rPr>
              <a:t> </a:t>
            </a:r>
            <a:r>
              <a:rPr lang="es-ES" sz="1800" b="1" kern="0" dirty="0" smtClean="0">
                <a:solidFill>
                  <a:schemeClr val="accent2"/>
                </a:solidFill>
              </a:rPr>
              <a:t>no tienen posibilidades de ir físicamente a las mejores universidades del mundo, lo podrán entonces hacer a través de las tecnologías de información</a:t>
            </a:r>
            <a:r>
              <a:rPr lang="es-ES" sz="1800" kern="0" dirty="0" smtClean="0">
                <a:solidFill>
                  <a:schemeClr val="tx2"/>
                </a:solidFill>
              </a:rPr>
              <a:t>, entregando así mayores opciones a los estudiantes y adicionalmente, apoyando el crecimiento económico y social de países que actualmente no tienen esta posibilidad por sus condiciones socioeconómicas</a:t>
            </a:r>
            <a:endParaRPr lang="es-ES" sz="1800" kern="0" dirty="0">
              <a:solidFill>
                <a:schemeClr val="tx2"/>
              </a:solidFill>
            </a:endParaRPr>
          </a:p>
        </p:txBody>
      </p:sp>
      <p:pic>
        <p:nvPicPr>
          <p:cNvPr id="4" name="Picture 2" descr="http://4.bp.blogspot.com/-lryY9-FG_hE/UPiThhICvpI/AAAAAAAAAFU/F9aZZ8HvL30/s1600/Apoyosvirtual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2258858"/>
            <a:ext cx="3543287" cy="27371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122824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231112"/>
            <a:ext cx="9144000" cy="837848"/>
          </a:xfrm>
          <a:prstGeom prst="rect">
            <a:avLst/>
          </a:prstGeom>
        </p:spPr>
        <p:txBody>
          <a:bodyPr>
            <a:normAutofit/>
          </a:bodyPr>
          <a:lstStyle/>
          <a:p>
            <a:pPr algn="ctr" eaLnBrk="0" hangingPunct="0">
              <a:defRPr/>
            </a:pPr>
            <a:r>
              <a:rPr lang="es-ES_tradnl" sz="3600" kern="0" dirty="0">
                <a:solidFill>
                  <a:schemeClr val="accent2"/>
                </a:solidFill>
              </a:rPr>
              <a:t>Formulación de C</a:t>
            </a:r>
            <a:r>
              <a:rPr lang="es-ES_tradnl" sz="3600" kern="0" dirty="0" smtClean="0">
                <a:solidFill>
                  <a:schemeClr val="accent2"/>
                </a:solidFill>
              </a:rPr>
              <a:t>onclusiones</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xmlns="" val="24055744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560840" cy="1754327"/>
          </a:xfrm>
          <a:prstGeom prst="rect">
            <a:avLst/>
          </a:prstGeom>
          <a:noFill/>
        </p:spPr>
        <p:txBody>
          <a:bodyPr wrap="square" rtlCol="0">
            <a:spAutoFit/>
          </a:bodyPr>
          <a:lstStyle/>
          <a:p>
            <a:pPr algn="ctr"/>
            <a:r>
              <a:rPr lang="es-ES" sz="3600" dirty="0">
                <a:solidFill>
                  <a:srgbClr val="000090"/>
                </a:solidFill>
                <a:latin typeface="+mj-lt"/>
              </a:rPr>
              <a:t>Análisis Estructural  de las Variables Endógenas y Exógenas</a:t>
            </a:r>
            <a:endParaRPr lang="es-ES_tradnl" sz="3600" dirty="0">
              <a:solidFill>
                <a:srgbClr val="000090"/>
              </a:solidFill>
              <a:latin typeface="+mj-lt"/>
            </a:endParaRPr>
          </a:p>
          <a:p>
            <a:endParaRPr lang="en-US" sz="3600" dirty="0">
              <a:latin typeface="+mj-lt"/>
            </a:endParaRPr>
          </a:p>
        </p:txBody>
      </p:sp>
      <p:pic>
        <p:nvPicPr>
          <p:cNvPr id="4" name="Picture 3" descr="Captura de pantalla 2014-07-26 a la(s) 20.11.01.png"/>
          <p:cNvPicPr>
            <a:picLocks noChangeAspect="1"/>
          </p:cNvPicPr>
          <p:nvPr/>
        </p:nvPicPr>
        <p:blipFill rotWithShape="1">
          <a:blip r:embed="rId2" cstate="print">
            <a:extLst>
              <a:ext uri="{28A0092B-C50C-407E-A947-70E740481C1C}">
                <a14:useLocalDpi xmlns:a14="http://schemas.microsoft.com/office/drawing/2010/main" xmlns="" val="0"/>
              </a:ext>
            </a:extLst>
          </a:blip>
          <a:srcRect l="2525" t="26870" r="38979" b="23720"/>
          <a:stretch/>
        </p:blipFill>
        <p:spPr>
          <a:xfrm>
            <a:off x="590925" y="1844824"/>
            <a:ext cx="7869507" cy="3744416"/>
          </a:xfrm>
          <a:prstGeom prst="rect">
            <a:avLst/>
          </a:prstGeom>
        </p:spPr>
      </p:pic>
    </p:spTree>
    <p:extLst>
      <p:ext uri="{BB962C8B-B14F-4D97-AF65-F5344CB8AC3E}">
        <p14:creationId xmlns:p14="http://schemas.microsoft.com/office/powerpoint/2010/main" xmlns="" val="12756211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560840" cy="1754327"/>
          </a:xfrm>
          <a:prstGeom prst="rect">
            <a:avLst/>
          </a:prstGeom>
          <a:noFill/>
        </p:spPr>
        <p:txBody>
          <a:bodyPr wrap="square" rtlCol="0">
            <a:spAutoFit/>
          </a:bodyPr>
          <a:lstStyle/>
          <a:p>
            <a:r>
              <a:rPr lang="es-ES" sz="3600" dirty="0" smtClean="0">
                <a:solidFill>
                  <a:srgbClr val="000090"/>
                </a:solidFill>
                <a:latin typeface="+mj-lt"/>
              </a:rPr>
              <a:t>Mapa de Motricidad/Dependencia Directa</a:t>
            </a:r>
            <a:endParaRPr lang="es-ES_tradnl" sz="3600" dirty="0">
              <a:solidFill>
                <a:srgbClr val="000090"/>
              </a:solidFill>
              <a:latin typeface="+mj-lt"/>
            </a:endParaRPr>
          </a:p>
          <a:p>
            <a:endParaRPr lang="en-US" sz="3600" dirty="0">
              <a:latin typeface="+mj-lt"/>
            </a:endParaRPr>
          </a:p>
        </p:txBody>
      </p:sp>
      <p:pic>
        <p:nvPicPr>
          <p:cNvPr id="4" name="Imagen 5"/>
          <p:cNvPicPr/>
          <p:nvPr/>
        </p:nvPicPr>
        <p:blipFill>
          <a:blip r:embed="rId2" cstate="print"/>
          <a:srcRect/>
          <a:stretch>
            <a:fillRect/>
          </a:stretch>
        </p:blipFill>
        <p:spPr bwMode="auto">
          <a:xfrm>
            <a:off x="2771800" y="1412776"/>
            <a:ext cx="4824536" cy="4248472"/>
          </a:xfrm>
          <a:prstGeom prst="rect">
            <a:avLst/>
          </a:prstGeom>
          <a:noFill/>
          <a:ln w="9525">
            <a:noFill/>
            <a:miter lim="800000"/>
            <a:headEnd/>
            <a:tailEnd/>
          </a:ln>
        </p:spPr>
      </p:pic>
    </p:spTree>
    <p:extLst>
      <p:ext uri="{BB962C8B-B14F-4D97-AF65-F5344CB8AC3E}">
        <p14:creationId xmlns:p14="http://schemas.microsoft.com/office/powerpoint/2010/main" xmlns="" val="1467611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560840" cy="1754327"/>
          </a:xfrm>
          <a:prstGeom prst="rect">
            <a:avLst/>
          </a:prstGeom>
          <a:noFill/>
        </p:spPr>
        <p:txBody>
          <a:bodyPr wrap="square" rtlCol="0">
            <a:spAutoFit/>
          </a:bodyPr>
          <a:lstStyle/>
          <a:p>
            <a:r>
              <a:rPr lang="es-ES" sz="3600" dirty="0" smtClean="0">
                <a:solidFill>
                  <a:srgbClr val="000090"/>
                </a:solidFill>
                <a:latin typeface="+mj-lt"/>
              </a:rPr>
              <a:t>Mapa de Motricidad/Dependencia Indirecta</a:t>
            </a:r>
            <a:endParaRPr lang="es-ES_tradnl" sz="3600" dirty="0">
              <a:solidFill>
                <a:srgbClr val="000090"/>
              </a:solidFill>
              <a:latin typeface="+mj-lt"/>
            </a:endParaRPr>
          </a:p>
          <a:p>
            <a:endParaRPr lang="en-US" sz="3600" dirty="0">
              <a:latin typeface="+mj-lt"/>
            </a:endParaRPr>
          </a:p>
        </p:txBody>
      </p:sp>
      <p:pic>
        <p:nvPicPr>
          <p:cNvPr id="3" name="Picture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24108" y="1340768"/>
            <a:ext cx="5148292" cy="4318292"/>
          </a:xfrm>
          <a:prstGeom prst="rect">
            <a:avLst/>
          </a:prstGeom>
          <a:noFill/>
          <a:ln>
            <a:noFill/>
          </a:ln>
        </p:spPr>
      </p:pic>
    </p:spTree>
    <p:extLst>
      <p:ext uri="{BB962C8B-B14F-4D97-AF65-F5344CB8AC3E}">
        <p14:creationId xmlns:p14="http://schemas.microsoft.com/office/powerpoint/2010/main" xmlns="" val="333139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560840" cy="646331"/>
          </a:xfrm>
          <a:prstGeom prst="rect">
            <a:avLst/>
          </a:prstGeom>
          <a:noFill/>
        </p:spPr>
        <p:txBody>
          <a:bodyPr wrap="square" rtlCol="0">
            <a:spAutoFit/>
          </a:bodyPr>
          <a:lstStyle/>
          <a:p>
            <a:r>
              <a:rPr lang="es-ES" sz="3600" dirty="0" smtClean="0">
                <a:solidFill>
                  <a:srgbClr val="000090"/>
                </a:solidFill>
                <a:latin typeface="+mj-lt"/>
              </a:rPr>
              <a:t>Mapa de Desplazamientos</a:t>
            </a:r>
            <a:endParaRPr lang="en-US" sz="3600" dirty="0">
              <a:latin typeface="+mj-lt"/>
            </a:endParaRPr>
          </a:p>
        </p:txBody>
      </p:sp>
      <p:pic>
        <p:nvPicPr>
          <p:cNvPr id="3" name="Imagen 1"/>
          <p:cNvPicPr/>
          <p:nvPr/>
        </p:nvPicPr>
        <p:blipFill>
          <a:blip r:embed="rId2" cstate="print"/>
          <a:srcRect/>
          <a:stretch>
            <a:fillRect/>
          </a:stretch>
        </p:blipFill>
        <p:spPr bwMode="auto">
          <a:xfrm>
            <a:off x="2195736" y="1268760"/>
            <a:ext cx="4896544" cy="4392488"/>
          </a:xfrm>
          <a:prstGeom prst="rect">
            <a:avLst/>
          </a:prstGeom>
          <a:noFill/>
          <a:ln w="9525">
            <a:noFill/>
            <a:miter lim="800000"/>
            <a:headEnd/>
            <a:tailEnd/>
          </a:ln>
        </p:spPr>
      </p:pic>
    </p:spTree>
    <p:extLst>
      <p:ext uri="{BB962C8B-B14F-4D97-AF65-F5344CB8AC3E}">
        <p14:creationId xmlns:p14="http://schemas.microsoft.com/office/powerpoint/2010/main" xmlns="" val="6567786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20688"/>
            <a:ext cx="7560840" cy="1200329"/>
          </a:xfrm>
          <a:prstGeom prst="rect">
            <a:avLst/>
          </a:prstGeom>
          <a:noFill/>
        </p:spPr>
        <p:txBody>
          <a:bodyPr wrap="square" rtlCol="0">
            <a:spAutoFit/>
          </a:bodyPr>
          <a:lstStyle/>
          <a:p>
            <a:pPr algn="ctr"/>
            <a:r>
              <a:rPr lang="es-ES" sz="3600" dirty="0">
                <a:solidFill>
                  <a:srgbClr val="000090"/>
                </a:solidFill>
                <a:latin typeface="+mj-lt"/>
              </a:rPr>
              <a:t>C</a:t>
            </a:r>
            <a:r>
              <a:rPr lang="es-ES" sz="3600" dirty="0" smtClean="0">
                <a:solidFill>
                  <a:srgbClr val="000090"/>
                </a:solidFill>
                <a:latin typeface="+mj-lt"/>
              </a:rPr>
              <a:t>onsolidados variables directas e indirectas</a:t>
            </a:r>
            <a:endParaRPr lang="en-US" sz="3600" dirty="0">
              <a:latin typeface="+mj-lt"/>
            </a:endParaRPr>
          </a:p>
        </p:txBody>
      </p:sp>
      <p:pic>
        <p:nvPicPr>
          <p:cNvPr id="5" name="Picture 4"/>
          <p:cNvPicPr/>
          <p:nvPr/>
        </p:nvPicPr>
        <p:blipFill rotWithShape="1">
          <a:blip r:embed="rId2" cstate="print">
            <a:extLst>
              <a:ext uri="{28A0092B-C50C-407E-A947-70E740481C1C}">
                <a14:useLocalDpi xmlns:a14="http://schemas.microsoft.com/office/drawing/2010/main" xmlns="" val="0"/>
              </a:ext>
            </a:extLst>
          </a:blip>
          <a:srcRect l="5333" t="17918" r="40296" b="11725"/>
          <a:stretch/>
        </p:blipFill>
        <p:spPr bwMode="auto">
          <a:xfrm>
            <a:off x="2052280" y="1772816"/>
            <a:ext cx="5400040" cy="3928745"/>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3280410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xmlns="" val="0"/>
              </a:ext>
            </a:extLst>
          </a:blip>
          <a:srcRect l="2667" t="17389" r="27344" b="21748"/>
          <a:stretch/>
        </p:blipFill>
        <p:spPr bwMode="auto">
          <a:xfrm>
            <a:off x="323528" y="404664"/>
            <a:ext cx="8636635" cy="499999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154810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255628"/>
            <a:ext cx="4572000" cy="2585323"/>
          </a:xfrm>
          <a:prstGeom prst="rect">
            <a:avLst/>
          </a:prstGeom>
        </p:spPr>
        <p:txBody>
          <a:bodyPr>
            <a:spAutoFit/>
          </a:bodyPr>
          <a:lstStyle/>
          <a:p>
            <a:pPr algn="just"/>
            <a:r>
              <a:rPr lang="es-ES" dirty="0" smtClean="0">
                <a:latin typeface="Times New Roman" panose="02020603050405020304" pitchFamily="18" charset="0"/>
                <a:ea typeface="Calibri" panose="020F0502020204030204" pitchFamily="34" charset="0"/>
              </a:rPr>
              <a:t>La </a:t>
            </a:r>
            <a:r>
              <a:rPr lang="es-ES" dirty="0">
                <a:latin typeface="Times New Roman" panose="02020603050405020304" pitchFamily="18" charset="0"/>
                <a:ea typeface="Calibri" panose="020F0502020204030204" pitchFamily="34" charset="0"/>
              </a:rPr>
              <a:t>administración del presidente Belisario Betancourt Cuartas, a mediados de los años ochenta, estableció la Campaña de Instrucción Nacional (Camina), para brindarles la oportunidad de educación a sectores sociales tradicionalmente excluidos de este servicio. También se creó el Programa de Universidad Abierta y a Distancia con el fin de aumentar la cobertura en educación superior.</a:t>
            </a:r>
            <a:endParaRPr lang="es-CO" dirty="0"/>
          </a:p>
        </p:txBody>
      </p:sp>
      <p:sp>
        <p:nvSpPr>
          <p:cNvPr id="3" name="Rectángulo 2"/>
          <p:cNvSpPr/>
          <p:nvPr/>
        </p:nvSpPr>
        <p:spPr>
          <a:xfrm>
            <a:off x="5580112" y="1086625"/>
            <a:ext cx="1754619" cy="923330"/>
          </a:xfrm>
          <a:prstGeom prst="rect">
            <a:avLst/>
          </a:prstGeom>
          <a:noFill/>
        </p:spPr>
        <p:txBody>
          <a:bodyPr wrap="squar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rPr>
              <a:t>8</a:t>
            </a:r>
            <a:r>
              <a:rPr lang="es-ES" sz="5400" b="1" cap="none" spc="0" dirty="0" smtClean="0">
                <a:ln w="22225">
                  <a:solidFill>
                    <a:schemeClr val="accent2"/>
                  </a:solidFill>
                  <a:prstDash val="solid"/>
                </a:ln>
                <a:solidFill>
                  <a:schemeClr val="accent2">
                    <a:lumMod val="40000"/>
                    <a:lumOff val="60000"/>
                  </a:schemeClr>
                </a:solidFill>
                <a:effectLst/>
              </a:rPr>
              <a:t>0’s</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4427984" y="2636912"/>
            <a:ext cx="4572000" cy="3139321"/>
          </a:xfrm>
          <a:prstGeom prst="rect">
            <a:avLst/>
          </a:prstGeom>
        </p:spPr>
        <p:txBody>
          <a:bodyPr>
            <a:spAutoFit/>
          </a:bodyPr>
          <a:lstStyle/>
          <a:p>
            <a:pPr algn="just"/>
            <a:r>
              <a:rPr lang="es-ES" dirty="0" smtClean="0">
                <a:latin typeface="Times New Roman" panose="02020603050405020304" pitchFamily="18" charset="0"/>
                <a:ea typeface="Calibri" panose="020F0502020204030204" pitchFamily="34" charset="0"/>
              </a:rPr>
              <a:t>Durante </a:t>
            </a:r>
            <a:r>
              <a:rPr lang="es-ES" dirty="0">
                <a:latin typeface="Times New Roman" panose="02020603050405020304" pitchFamily="18" charset="0"/>
                <a:ea typeface="Calibri" panose="020F0502020204030204" pitchFamily="34" charset="0"/>
              </a:rPr>
              <a:t>la administración del presidente Andrés Pastrana Arango se ejecutó el plan de desarrollo “Cambio para construir la paz”, el cual fijó como objetivos el aumento de la relación alumno docente, el traslado de maestros al interior de los municipios y el esquema de financiamiento del sector, considerando relevante la sustitución de subsidios a la oferta de subsidios a la demanda, y la revisión de montos de trasferencias territoriales </a:t>
            </a:r>
            <a:endParaRPr lang="es-CO" dirty="0"/>
          </a:p>
        </p:txBody>
      </p:sp>
      <p:sp>
        <p:nvSpPr>
          <p:cNvPr id="5" name="Rectángulo 4"/>
          <p:cNvSpPr/>
          <p:nvPr/>
        </p:nvSpPr>
        <p:spPr>
          <a:xfrm>
            <a:off x="1331640" y="3287047"/>
            <a:ext cx="1754619" cy="923330"/>
          </a:xfrm>
          <a:prstGeom prst="rect">
            <a:avLst/>
          </a:prstGeom>
          <a:noFill/>
        </p:spPr>
        <p:txBody>
          <a:bodyPr wrap="squar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9</a:t>
            </a:r>
            <a:r>
              <a:rPr lang="es-ES" sz="5400" b="1" cap="none" spc="0" dirty="0" smtClean="0">
                <a:ln w="22225">
                  <a:solidFill>
                    <a:schemeClr val="accent2"/>
                  </a:solidFill>
                  <a:prstDash val="solid"/>
                </a:ln>
                <a:solidFill>
                  <a:schemeClr val="accent2">
                    <a:lumMod val="40000"/>
                    <a:lumOff val="60000"/>
                  </a:schemeClr>
                </a:solidFill>
                <a:effectLst/>
              </a:rPr>
              <a:t>0’s</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19539534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xmlns="" val="0"/>
              </a:ext>
            </a:extLst>
          </a:blip>
          <a:srcRect l="3110" t="17389" r="27454" b="14635"/>
          <a:stretch/>
        </p:blipFill>
        <p:spPr bwMode="auto">
          <a:xfrm>
            <a:off x="372298" y="332656"/>
            <a:ext cx="8376166" cy="5144676"/>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xmlns="" val="4208553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231112"/>
            <a:ext cx="9144000" cy="1053872"/>
          </a:xfrm>
          <a:prstGeom prst="rect">
            <a:avLst/>
          </a:prstGeom>
        </p:spPr>
        <p:txBody>
          <a:bodyPr>
            <a:normAutofit fontScale="92500" lnSpcReduction="10000"/>
          </a:bodyPr>
          <a:lstStyle/>
          <a:p>
            <a:pPr algn="ctr" eaLnBrk="0" hangingPunct="0">
              <a:defRPr/>
            </a:pPr>
            <a:r>
              <a:rPr lang="es-ES_tradnl" sz="3600" kern="0" noProof="0" dirty="0" smtClean="0">
                <a:solidFill>
                  <a:schemeClr val="accent2"/>
                </a:solidFill>
              </a:rPr>
              <a:t>Recomendaciones para cada </a:t>
            </a:r>
          </a:p>
          <a:p>
            <a:pPr algn="ctr" eaLnBrk="0" hangingPunct="0">
              <a:defRPr/>
            </a:pPr>
            <a:r>
              <a:rPr lang="es-ES_tradnl" sz="3600" kern="0" noProof="0" dirty="0" smtClean="0">
                <a:solidFill>
                  <a:schemeClr val="accent2"/>
                </a:solidFill>
              </a:rPr>
              <a:t>Variable Estratégica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xmlns="" val="4208767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620688"/>
            <a:ext cx="7560840" cy="1200329"/>
          </a:xfrm>
          <a:prstGeom prst="rect">
            <a:avLst/>
          </a:prstGeom>
          <a:noFill/>
        </p:spPr>
        <p:txBody>
          <a:bodyPr wrap="square" rtlCol="0">
            <a:spAutoFit/>
          </a:bodyPr>
          <a:lstStyle/>
          <a:p>
            <a:pPr algn="ctr"/>
            <a:r>
              <a:rPr lang="es-ES" sz="3600" dirty="0">
                <a:solidFill>
                  <a:srgbClr val="000090"/>
                </a:solidFill>
                <a:latin typeface="+mj-lt"/>
              </a:rPr>
              <a:t>M</a:t>
            </a:r>
            <a:r>
              <a:rPr lang="es-ES" sz="3600" dirty="0" smtClean="0">
                <a:solidFill>
                  <a:srgbClr val="000090"/>
                </a:solidFill>
                <a:latin typeface="+mj-lt"/>
              </a:rPr>
              <a:t>odelos para cada una de las Variables</a:t>
            </a:r>
            <a:endParaRPr lang="en-US" sz="3600" dirty="0">
              <a:latin typeface="+mj-lt"/>
            </a:endParaRPr>
          </a:p>
        </p:txBody>
      </p:sp>
      <p:sp>
        <p:nvSpPr>
          <p:cNvPr id="5" name="Rectangle 4"/>
          <p:cNvSpPr/>
          <p:nvPr/>
        </p:nvSpPr>
        <p:spPr>
          <a:xfrm>
            <a:off x="683568" y="2060848"/>
            <a:ext cx="5616624" cy="369332"/>
          </a:xfrm>
          <a:prstGeom prst="rect">
            <a:avLst/>
          </a:prstGeom>
        </p:spPr>
        <p:txBody>
          <a:bodyPr wrap="square">
            <a:spAutoFit/>
          </a:bodyPr>
          <a:lstStyle/>
          <a:p>
            <a:pPr algn="just"/>
            <a:r>
              <a:rPr lang="es-ES" b="1" i="1" dirty="0" smtClean="0">
                <a:solidFill>
                  <a:schemeClr val="accent2"/>
                </a:solidFill>
                <a:latin typeface="+mj-lt"/>
              </a:rPr>
              <a:t>Finlandia, como modelo educativo.</a:t>
            </a:r>
          </a:p>
        </p:txBody>
      </p:sp>
      <p:pic>
        <p:nvPicPr>
          <p:cNvPr id="6" name="Picture 5"/>
          <p:cNvPicPr/>
          <p:nvPr/>
        </p:nvPicPr>
        <p:blipFill rotWithShape="1">
          <a:blip r:embed="rId2" cstate="print">
            <a:extLst>
              <a:ext uri="{28A0092B-C50C-407E-A947-70E740481C1C}">
                <a14:useLocalDpi xmlns:a14="http://schemas.microsoft.com/office/drawing/2010/main" xmlns="" val="0"/>
              </a:ext>
            </a:extLst>
          </a:blip>
          <a:srcRect l="18438" t="17402" r="38288" b="16001"/>
          <a:stretch/>
        </p:blipFill>
        <p:spPr bwMode="auto">
          <a:xfrm>
            <a:off x="755576" y="2636912"/>
            <a:ext cx="3540125" cy="2652395"/>
          </a:xfrm>
          <a:prstGeom prst="rect">
            <a:avLst/>
          </a:prstGeom>
          <a:ln>
            <a:noFill/>
          </a:ln>
          <a:extLst>
            <a:ext uri="{53640926-AAD7-44d8-BBD7-CCE9431645EC}">
              <a14:shadowObscured xmlns="" xmlns:a14="http://schemas.microsoft.com/office/drawing/2010/main"/>
            </a:ext>
          </a:extLst>
        </p:spPr>
      </p:pic>
      <p:pic>
        <p:nvPicPr>
          <p:cNvPr id="7" name="Picture 6"/>
          <p:cNvPicPr/>
          <p:nvPr/>
        </p:nvPicPr>
        <p:blipFill rotWithShape="1">
          <a:blip r:embed="rId3" cstate="print">
            <a:extLst>
              <a:ext uri="{28A0092B-C50C-407E-A947-70E740481C1C}">
                <a14:useLocalDpi xmlns:a14="http://schemas.microsoft.com/office/drawing/2010/main" xmlns="" val="0"/>
              </a:ext>
            </a:extLst>
          </a:blip>
          <a:srcRect l="20320" t="28111" r="14581" b="35411"/>
          <a:stretch/>
        </p:blipFill>
        <p:spPr bwMode="auto">
          <a:xfrm>
            <a:off x="4427984" y="2636912"/>
            <a:ext cx="3672409" cy="2376264"/>
          </a:xfrm>
          <a:prstGeom prst="rect">
            <a:avLst/>
          </a:prstGeom>
          <a:ln>
            <a:noFill/>
          </a:ln>
          <a:extLst>
            <a:ext uri="{53640926-AAD7-44d8-BBD7-CCE9431645EC}">
              <a14:shadowObscured xmlns="" xmlns:a14="http://schemas.microsoft.com/office/drawing/2010/main"/>
            </a:ext>
          </a:extLst>
        </p:spPr>
      </p:pic>
      <p:sp>
        <p:nvSpPr>
          <p:cNvPr id="2" name="Rectangle 1"/>
          <p:cNvSpPr/>
          <p:nvPr/>
        </p:nvSpPr>
        <p:spPr>
          <a:xfrm>
            <a:off x="251520" y="5157192"/>
            <a:ext cx="7884368" cy="246221"/>
          </a:xfrm>
          <a:prstGeom prst="rect">
            <a:avLst/>
          </a:prstGeom>
        </p:spPr>
        <p:txBody>
          <a:bodyPr wrap="square">
            <a:spAutoFit/>
          </a:bodyPr>
          <a:lstStyle/>
          <a:p>
            <a:r>
              <a:rPr lang="es-ES" sz="1000" i="1" dirty="0"/>
              <a:t>Fuente: </a:t>
            </a:r>
            <a:r>
              <a:rPr lang="es-ES" sz="1000" i="1" dirty="0">
                <a:hlinkClick r:id="rId4"/>
              </a:rPr>
              <a:t>http://educacionyculturaaz.com/analisis/china-corea-del-sur-o-finlandia</a:t>
            </a:r>
            <a:r>
              <a:rPr lang="es-ES" sz="1000" i="1" dirty="0" smtClean="0">
                <a:hlinkClick r:id="rId4"/>
              </a:rPr>
              <a:t>/</a:t>
            </a:r>
            <a:r>
              <a:rPr lang="es-ES" sz="1000" i="1" dirty="0" smtClean="0"/>
              <a:t> </a:t>
            </a:r>
            <a:r>
              <a:rPr lang="es-ES" sz="1000" i="1" dirty="0"/>
              <a:t>http://www2.icfes.gov.co/resultados-estudio-pisa-2012</a:t>
            </a:r>
            <a:r>
              <a:rPr lang="es-ES_tradnl" sz="1000" dirty="0"/>
              <a:t> </a:t>
            </a:r>
          </a:p>
        </p:txBody>
      </p:sp>
    </p:spTree>
    <p:extLst>
      <p:ext uri="{BB962C8B-B14F-4D97-AF65-F5344CB8AC3E}">
        <p14:creationId xmlns:p14="http://schemas.microsoft.com/office/powerpoint/2010/main" xmlns="" val="762656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4968552" cy="4524316"/>
          </a:xfrm>
          <a:prstGeom prst="rect">
            <a:avLst/>
          </a:prstGeom>
        </p:spPr>
        <p:txBody>
          <a:bodyPr wrap="square">
            <a:spAutoFit/>
          </a:bodyPr>
          <a:lstStyle/>
          <a:p>
            <a:pPr algn="just"/>
            <a:endParaRPr lang="es-ES" dirty="0" smtClean="0"/>
          </a:p>
          <a:p>
            <a:pPr marL="285750" lvl="0" indent="-285750">
              <a:buFont typeface="Arial"/>
              <a:buChar char="•"/>
            </a:pPr>
            <a:r>
              <a:rPr lang="es-ES" dirty="0" smtClean="0"/>
              <a:t>Servicios de subsidios para los estudiantes.</a:t>
            </a:r>
          </a:p>
          <a:p>
            <a:pPr lvl="0"/>
            <a:endParaRPr lang="es-ES" dirty="0" smtClean="0"/>
          </a:p>
          <a:p>
            <a:pPr marL="285750" lvl="0" indent="-285750">
              <a:buFont typeface="Arial"/>
              <a:buChar char="•"/>
            </a:pPr>
            <a:r>
              <a:rPr lang="es-ES" dirty="0" smtClean="0"/>
              <a:t>Disponibilidad de materiales, red de bibliotecas públicas.</a:t>
            </a:r>
          </a:p>
          <a:p>
            <a:pPr lvl="0"/>
            <a:endParaRPr lang="es-ES" dirty="0" smtClean="0"/>
          </a:p>
          <a:p>
            <a:pPr marL="285750" lvl="0" indent="-285750">
              <a:buFont typeface="Arial"/>
              <a:buChar char="•"/>
            </a:pPr>
            <a:r>
              <a:rPr lang="es-ES" dirty="0" smtClean="0"/>
              <a:t>Comprender las necesidades de los niños.</a:t>
            </a:r>
          </a:p>
          <a:p>
            <a:pPr lvl="0"/>
            <a:endParaRPr lang="es-ES_tradnl" dirty="0" smtClean="0"/>
          </a:p>
          <a:p>
            <a:pPr marL="285750" lvl="0" indent="-285750">
              <a:buFont typeface="Arial"/>
              <a:buChar char="•"/>
            </a:pPr>
            <a:r>
              <a:rPr lang="es-ES" dirty="0" smtClean="0"/>
              <a:t>La relación entre el hogar y la escuela es muy estrecha.</a:t>
            </a:r>
          </a:p>
          <a:p>
            <a:pPr lvl="0"/>
            <a:endParaRPr lang="es-ES_tradnl" dirty="0" smtClean="0"/>
          </a:p>
          <a:p>
            <a:pPr marL="285750" lvl="0" indent="-285750">
              <a:buFont typeface="Arial"/>
              <a:buChar char="•"/>
            </a:pPr>
            <a:r>
              <a:rPr lang="es-ES" dirty="0" smtClean="0"/>
              <a:t>Las relaciones entre maestros y alumnos son informales y cálidas.</a:t>
            </a:r>
          </a:p>
          <a:p>
            <a:pPr lvl="0"/>
            <a:endParaRPr lang="es-ES_tradnl" dirty="0" smtClean="0"/>
          </a:p>
          <a:p>
            <a:pPr marL="285750" lvl="0" indent="-285750">
              <a:buFont typeface="Arial"/>
              <a:buChar char="•"/>
            </a:pPr>
            <a:r>
              <a:rPr lang="es-ES" dirty="0" smtClean="0"/>
              <a:t>Se presta especial atención a la creación de un entorno escolar agradable y estimulante</a:t>
            </a:r>
            <a:endParaRPr lang="en-US" dirty="0"/>
          </a:p>
        </p:txBody>
      </p:sp>
      <p:sp>
        <p:nvSpPr>
          <p:cNvPr id="3" name="Rectangle 2"/>
          <p:cNvSpPr/>
          <p:nvPr/>
        </p:nvSpPr>
        <p:spPr>
          <a:xfrm>
            <a:off x="539552" y="478413"/>
            <a:ext cx="7200800" cy="646331"/>
          </a:xfrm>
          <a:prstGeom prst="rect">
            <a:avLst/>
          </a:prstGeom>
        </p:spPr>
        <p:txBody>
          <a:bodyPr wrap="square">
            <a:spAutoFit/>
          </a:bodyPr>
          <a:lstStyle/>
          <a:p>
            <a:pPr algn="just"/>
            <a:r>
              <a:rPr lang="es-ES" b="1" i="1" dirty="0"/>
              <a:t>Factores clave de éxito que marcan la diferencia frente a los modelos y métodos  educativos empleados en países Asiáticos. </a:t>
            </a:r>
          </a:p>
        </p:txBody>
      </p:sp>
      <p:pic>
        <p:nvPicPr>
          <p:cNvPr id="4" name="Picture 3"/>
          <p:cNvPicPr>
            <a:picLocks noChangeAspect="1"/>
          </p:cNvPicPr>
          <p:nvPr/>
        </p:nvPicPr>
        <p:blipFill>
          <a:blip r:embed="rId2" cstate="print"/>
          <a:stretch>
            <a:fillRect/>
          </a:stretch>
        </p:blipFill>
        <p:spPr>
          <a:xfrm>
            <a:off x="5580112" y="1844824"/>
            <a:ext cx="3254896" cy="3133328"/>
          </a:xfrm>
          <a:prstGeom prst="rect">
            <a:avLst/>
          </a:prstGeom>
        </p:spPr>
      </p:pic>
    </p:spTree>
    <p:extLst>
      <p:ext uri="{BB962C8B-B14F-4D97-AF65-F5344CB8AC3E}">
        <p14:creationId xmlns:p14="http://schemas.microsoft.com/office/powerpoint/2010/main" xmlns="" val="5794839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646331"/>
          </a:xfrm>
          <a:prstGeom prst="rect">
            <a:avLst/>
          </a:prstGeom>
        </p:spPr>
        <p:txBody>
          <a:bodyPr wrap="square">
            <a:spAutoFit/>
          </a:bodyPr>
          <a:lstStyle/>
          <a:p>
            <a:r>
              <a:rPr lang="es-ES" dirty="0"/>
              <a:t>A</a:t>
            </a:r>
            <a:r>
              <a:rPr lang="es-ES" dirty="0" smtClean="0"/>
              <a:t>cciones </a:t>
            </a:r>
            <a:r>
              <a:rPr lang="es-ES" dirty="0"/>
              <a:t>tomadas por un país con alto nivel académico como Finlandia, ante cada una de las variables estratégicas resultado de nuestro análisis:</a:t>
            </a:r>
            <a:endParaRPr lang="es-ES_tradnl" dirty="0"/>
          </a:p>
        </p:txBody>
      </p:sp>
      <p:sp>
        <p:nvSpPr>
          <p:cNvPr id="3" name="Rectangle 2"/>
          <p:cNvSpPr/>
          <p:nvPr/>
        </p:nvSpPr>
        <p:spPr>
          <a:xfrm>
            <a:off x="683568" y="1700808"/>
            <a:ext cx="7632848" cy="1754327"/>
          </a:xfrm>
          <a:prstGeom prst="rect">
            <a:avLst/>
          </a:prstGeom>
        </p:spPr>
        <p:txBody>
          <a:bodyPr wrap="square">
            <a:spAutoFit/>
          </a:bodyPr>
          <a:lstStyle/>
          <a:p>
            <a:pPr lvl="0"/>
            <a:r>
              <a:rPr lang="es-ES" b="1" dirty="0" smtClean="0"/>
              <a:t>VARIABLE No. 1_ Cobertura </a:t>
            </a:r>
            <a:r>
              <a:rPr lang="es-ES" b="1" dirty="0"/>
              <a:t>en la Educación Básica y Media</a:t>
            </a:r>
            <a:endParaRPr lang="es-ES_tradnl" dirty="0"/>
          </a:p>
          <a:p>
            <a:pPr algn="just"/>
            <a:r>
              <a:rPr lang="es-ES" dirty="0"/>
              <a:t>En Finlandia la ley establece  educación obligatoria y gratuita para todos los niños desde  los 7 hasta los 16 años (preescolar hasta la universidad, está incluye: las clases, el comedor, los libros y el material escolar) - En el año 2007 Finlandia contaba con una tasa de cobertura en su educación básica del 93% y en su educación media del 97%. </a:t>
            </a:r>
            <a:endParaRPr lang="es-ES_tradnl" dirty="0"/>
          </a:p>
        </p:txBody>
      </p:sp>
      <p:sp>
        <p:nvSpPr>
          <p:cNvPr id="4" name="Rectangle 3"/>
          <p:cNvSpPr/>
          <p:nvPr/>
        </p:nvSpPr>
        <p:spPr>
          <a:xfrm>
            <a:off x="611560" y="3645024"/>
            <a:ext cx="7488832" cy="1200329"/>
          </a:xfrm>
          <a:prstGeom prst="rect">
            <a:avLst/>
          </a:prstGeom>
        </p:spPr>
        <p:txBody>
          <a:bodyPr wrap="square">
            <a:spAutoFit/>
          </a:bodyPr>
          <a:lstStyle/>
          <a:p>
            <a:pPr lvl="0"/>
            <a:r>
              <a:rPr lang="es-ES" b="1" dirty="0"/>
              <a:t>VARIABLE No. </a:t>
            </a:r>
            <a:r>
              <a:rPr lang="es-ES" b="1" dirty="0" smtClean="0"/>
              <a:t>2_Nivel </a:t>
            </a:r>
            <a:r>
              <a:rPr lang="es-ES" b="1" dirty="0"/>
              <a:t>de Suficiencia Financiera de las Universidades Públicas</a:t>
            </a:r>
            <a:endParaRPr lang="es-ES_tradnl" dirty="0"/>
          </a:p>
          <a:p>
            <a:r>
              <a:rPr lang="es-ES" dirty="0"/>
              <a:t>Finlandia dedica del 11 al 12% de los presupuestos del estado y los ayuntamientos a financiar este modelo de educación.</a:t>
            </a:r>
            <a:endParaRPr lang="es-ES_tradnl" dirty="0"/>
          </a:p>
        </p:txBody>
      </p:sp>
    </p:spTree>
    <p:extLst>
      <p:ext uri="{BB962C8B-B14F-4D97-AF65-F5344CB8AC3E}">
        <p14:creationId xmlns:p14="http://schemas.microsoft.com/office/powerpoint/2010/main" xmlns="" val="5106608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632848" cy="2031325"/>
          </a:xfrm>
          <a:prstGeom prst="rect">
            <a:avLst/>
          </a:prstGeom>
        </p:spPr>
        <p:txBody>
          <a:bodyPr wrap="square">
            <a:spAutoFit/>
          </a:bodyPr>
          <a:lstStyle/>
          <a:p>
            <a:pPr lvl="0" algn="just"/>
            <a:r>
              <a:rPr lang="es-ES" b="1" dirty="0"/>
              <a:t>VARIABLE No. </a:t>
            </a:r>
            <a:r>
              <a:rPr lang="es-ES" b="1" dirty="0" smtClean="0"/>
              <a:t>3_Evaluación </a:t>
            </a:r>
            <a:r>
              <a:rPr lang="es-ES" b="1" dirty="0"/>
              <a:t>de la educación</a:t>
            </a:r>
            <a:endParaRPr lang="es-ES_tradnl" dirty="0"/>
          </a:p>
          <a:p>
            <a:pPr algn="just"/>
            <a:r>
              <a:rPr lang="es-ES" dirty="0"/>
              <a:t>La preparación de los maestros en Finlandia es muy amplia, teniendo en cuenta que todos los profesores  tienen estudios universitarios y deben tener un master.  También se necesita una calificación de más de un 9 sobre 10 en sus promedios de bachillerato, además  de una gran dosis de sensibilidad social (se valora su participación en actividades sociales, voluntariado…)</a:t>
            </a:r>
            <a:endParaRPr lang="es-ES_tradnl" dirty="0"/>
          </a:p>
        </p:txBody>
      </p:sp>
      <p:sp>
        <p:nvSpPr>
          <p:cNvPr id="3" name="Rectangle 2"/>
          <p:cNvSpPr/>
          <p:nvPr/>
        </p:nvSpPr>
        <p:spPr>
          <a:xfrm>
            <a:off x="683568" y="2924944"/>
            <a:ext cx="7488832" cy="1477328"/>
          </a:xfrm>
          <a:prstGeom prst="rect">
            <a:avLst/>
          </a:prstGeom>
        </p:spPr>
        <p:txBody>
          <a:bodyPr wrap="square">
            <a:spAutoFit/>
          </a:bodyPr>
          <a:lstStyle/>
          <a:p>
            <a:pPr lvl="0" algn="just"/>
            <a:r>
              <a:rPr lang="es-ES" b="1" dirty="0"/>
              <a:t>VARIABLE No. 4</a:t>
            </a:r>
            <a:r>
              <a:rPr lang="es-ES" b="1" dirty="0" smtClean="0"/>
              <a:t>_Fomento </a:t>
            </a:r>
            <a:r>
              <a:rPr lang="es-ES" b="1" dirty="0"/>
              <a:t>a la investigación en la educación superior</a:t>
            </a:r>
            <a:endParaRPr lang="es-ES_tradnl" dirty="0"/>
          </a:p>
          <a:p>
            <a:pPr algn="just"/>
            <a:r>
              <a:rPr lang="es-ES" dirty="0"/>
              <a:t>Finlandia cuenta con universidades y escuelas superiores profesionales, el estado aporta la mayor parte del financiamiento, sin embargo en su funcionamiento son muy autónomas, </a:t>
            </a:r>
            <a:endParaRPr lang="en-US" dirty="0"/>
          </a:p>
        </p:txBody>
      </p:sp>
    </p:spTree>
    <p:extLst>
      <p:ext uri="{BB962C8B-B14F-4D97-AF65-F5344CB8AC3E}">
        <p14:creationId xmlns:p14="http://schemas.microsoft.com/office/powerpoint/2010/main" xmlns="" val="3817695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96752"/>
            <a:ext cx="7704856" cy="1477328"/>
          </a:xfrm>
          <a:prstGeom prst="rect">
            <a:avLst/>
          </a:prstGeom>
        </p:spPr>
        <p:txBody>
          <a:bodyPr wrap="square">
            <a:spAutoFit/>
          </a:bodyPr>
          <a:lstStyle/>
          <a:p>
            <a:pPr lvl="0"/>
            <a:r>
              <a:rPr lang="es-ES" b="1" dirty="0"/>
              <a:t>VARIABLE No. 5</a:t>
            </a:r>
            <a:r>
              <a:rPr lang="es-ES" b="1" dirty="0" smtClean="0"/>
              <a:t>_Cobertura </a:t>
            </a:r>
            <a:r>
              <a:rPr lang="es-ES" b="1" dirty="0"/>
              <a:t>educación superior</a:t>
            </a:r>
            <a:endParaRPr lang="es-ES_tradnl" dirty="0"/>
          </a:p>
          <a:p>
            <a:pPr algn="just"/>
            <a:r>
              <a:rPr lang="es-ES" dirty="0"/>
              <a:t>Al igual que la educación básica y media, los estudios universitarios en Finlandia son gratuitos, lo que fomenta a la población a estudiar. Adicionalmente, lo adultos que ya cuenten con un trabajo también pueden acceder a la educación. </a:t>
            </a:r>
            <a:endParaRPr lang="en-US" dirty="0"/>
          </a:p>
        </p:txBody>
      </p:sp>
      <p:sp>
        <p:nvSpPr>
          <p:cNvPr id="3" name="Rectangle 2"/>
          <p:cNvSpPr/>
          <p:nvPr/>
        </p:nvSpPr>
        <p:spPr>
          <a:xfrm>
            <a:off x="683568" y="3042825"/>
            <a:ext cx="7704856" cy="1754327"/>
          </a:xfrm>
          <a:prstGeom prst="rect">
            <a:avLst/>
          </a:prstGeom>
        </p:spPr>
        <p:txBody>
          <a:bodyPr wrap="square">
            <a:spAutoFit/>
          </a:bodyPr>
          <a:lstStyle/>
          <a:p>
            <a:pPr lvl="0"/>
            <a:r>
              <a:rPr lang="es-ES" b="1" dirty="0"/>
              <a:t>VARIABLE No. 6</a:t>
            </a:r>
            <a:r>
              <a:rPr lang="es-ES" b="1" dirty="0" smtClean="0"/>
              <a:t>_Niveles </a:t>
            </a:r>
            <a:r>
              <a:rPr lang="es-ES" b="1" dirty="0"/>
              <a:t>de acreditación de alta calidad de los programas</a:t>
            </a:r>
            <a:endParaRPr lang="es-ES_tradnl" dirty="0"/>
          </a:p>
          <a:p>
            <a:pPr algn="just"/>
            <a:r>
              <a:rPr lang="es-ES" dirty="0" smtClean="0"/>
              <a:t>El sistema </a:t>
            </a:r>
            <a:r>
              <a:rPr lang="es-ES" dirty="0"/>
              <a:t>educativo de Finlandia esta basado en una confianza mutua, en la que los profesores de los centros tienen una alta cualificación e intentan realizar su trabajo con los mayores niveles de calidad posibles –comprometiéndose con procesos de desarrollo </a:t>
            </a:r>
            <a:r>
              <a:rPr lang="es-ES" dirty="0" smtClean="0"/>
              <a:t>profesional</a:t>
            </a:r>
            <a:r>
              <a:rPr lang="es-ES" dirty="0"/>
              <a:t>.</a:t>
            </a:r>
            <a:endParaRPr lang="en-US" dirty="0"/>
          </a:p>
        </p:txBody>
      </p:sp>
    </p:spTree>
    <p:extLst>
      <p:ext uri="{BB962C8B-B14F-4D97-AF65-F5344CB8AC3E}">
        <p14:creationId xmlns:p14="http://schemas.microsoft.com/office/powerpoint/2010/main" xmlns="" val="956916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416824" cy="1754327"/>
          </a:xfrm>
          <a:prstGeom prst="rect">
            <a:avLst/>
          </a:prstGeom>
        </p:spPr>
        <p:txBody>
          <a:bodyPr wrap="square">
            <a:spAutoFit/>
          </a:bodyPr>
          <a:lstStyle/>
          <a:p>
            <a:pPr lvl="0"/>
            <a:r>
              <a:rPr lang="es-ES" b="1" dirty="0"/>
              <a:t>VARIABLE No. </a:t>
            </a:r>
            <a:r>
              <a:rPr lang="es-ES" b="1" dirty="0" smtClean="0"/>
              <a:t>7_Cobertura </a:t>
            </a:r>
            <a:r>
              <a:rPr lang="es-ES" b="1" dirty="0"/>
              <a:t>de universidades públicas en América Latina y el Caribe</a:t>
            </a:r>
            <a:endParaRPr lang="es-ES_tradnl" dirty="0"/>
          </a:p>
          <a:p>
            <a:pPr algn="just"/>
            <a:r>
              <a:rPr lang="es-ES" dirty="0"/>
              <a:t>Como lo vimos en las Variables No. 1 y No. 5 precedentes, un gran porcentaje de instituciones universitarias son gratuitas  y aquellos institutos que son municipales o privados, cuentan con subvenciones otorgados por el Estado de un 57%.</a:t>
            </a:r>
            <a:endParaRPr lang="es-ES_tradnl" dirty="0"/>
          </a:p>
        </p:txBody>
      </p:sp>
      <p:sp>
        <p:nvSpPr>
          <p:cNvPr id="3" name="Rectangle 2"/>
          <p:cNvSpPr/>
          <p:nvPr/>
        </p:nvSpPr>
        <p:spPr>
          <a:xfrm>
            <a:off x="899592" y="3042825"/>
            <a:ext cx="7272808" cy="1754327"/>
          </a:xfrm>
          <a:prstGeom prst="rect">
            <a:avLst/>
          </a:prstGeom>
        </p:spPr>
        <p:txBody>
          <a:bodyPr wrap="square">
            <a:spAutoFit/>
          </a:bodyPr>
          <a:lstStyle/>
          <a:p>
            <a:pPr lvl="0"/>
            <a:r>
              <a:rPr lang="es-ES" b="1" dirty="0"/>
              <a:t>VARIABLE No. </a:t>
            </a:r>
            <a:r>
              <a:rPr lang="es-ES" b="1" dirty="0" smtClean="0"/>
              <a:t>8_ Tasa </a:t>
            </a:r>
            <a:r>
              <a:rPr lang="es-ES" b="1" dirty="0"/>
              <a:t>de deserción</a:t>
            </a:r>
            <a:endParaRPr lang="es-ES_tradnl" dirty="0"/>
          </a:p>
          <a:p>
            <a:pPr algn="just"/>
            <a:r>
              <a:rPr lang="es-ES" dirty="0"/>
              <a:t>En Finlandia, el estudiante que una vez haya culminado la escuela primaria cuenta con alternativas escolares, las cuales van desde institutos o centros de trabajo, mediante un contrato de aprendizaje. Este país cuenta con 75 títulos profesionales básicos, que se pueden obtener en 3 </a:t>
            </a:r>
            <a:r>
              <a:rPr lang="es-ES" dirty="0" smtClean="0"/>
              <a:t>años</a:t>
            </a:r>
            <a:r>
              <a:rPr lang="es-ES" dirty="0"/>
              <a:t>.</a:t>
            </a:r>
            <a:endParaRPr lang="en-US" dirty="0"/>
          </a:p>
        </p:txBody>
      </p:sp>
    </p:spTree>
    <p:extLst>
      <p:ext uri="{BB962C8B-B14F-4D97-AF65-F5344CB8AC3E}">
        <p14:creationId xmlns:p14="http://schemas.microsoft.com/office/powerpoint/2010/main" xmlns="" val="4060375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36712"/>
            <a:ext cx="6696744" cy="1477328"/>
          </a:xfrm>
          <a:prstGeom prst="rect">
            <a:avLst/>
          </a:prstGeom>
        </p:spPr>
        <p:txBody>
          <a:bodyPr wrap="square">
            <a:spAutoFit/>
          </a:bodyPr>
          <a:lstStyle/>
          <a:p>
            <a:pPr lvl="0" algn="just"/>
            <a:r>
              <a:rPr lang="es-ES" b="1" dirty="0"/>
              <a:t>VARIABLE No. </a:t>
            </a:r>
            <a:r>
              <a:rPr lang="es-ES" b="1" dirty="0" smtClean="0"/>
              <a:t>9_ Articulación </a:t>
            </a:r>
            <a:r>
              <a:rPr lang="es-ES" b="1" dirty="0"/>
              <a:t>con el sector productivo</a:t>
            </a:r>
            <a:endParaRPr lang="es-ES_tradnl" dirty="0"/>
          </a:p>
          <a:p>
            <a:pPr algn="just"/>
            <a:r>
              <a:rPr lang="es-ES" dirty="0"/>
              <a:t>Finlandia cuenta con 29 escuelas superiores profesionales, las cuales se caracterizan por su estrecha vinculación con el ámbito laboral. Estas escuelas se crearon con esa finalidad y son por naturaleza polifacéticas y regionales. </a:t>
            </a:r>
            <a:endParaRPr lang="es-ES_tradnl" dirty="0"/>
          </a:p>
        </p:txBody>
      </p:sp>
      <p:sp>
        <p:nvSpPr>
          <p:cNvPr id="3" name="Rectangle 2"/>
          <p:cNvSpPr/>
          <p:nvPr/>
        </p:nvSpPr>
        <p:spPr>
          <a:xfrm>
            <a:off x="611560" y="2636912"/>
            <a:ext cx="3816424" cy="3139321"/>
          </a:xfrm>
          <a:prstGeom prst="rect">
            <a:avLst/>
          </a:prstGeom>
        </p:spPr>
        <p:txBody>
          <a:bodyPr wrap="square">
            <a:spAutoFit/>
          </a:bodyPr>
          <a:lstStyle/>
          <a:p>
            <a:pPr lvl="0"/>
            <a:r>
              <a:rPr lang="es-ES" b="1" dirty="0"/>
              <a:t>VARIABLE No. </a:t>
            </a:r>
            <a:r>
              <a:rPr lang="es-ES" b="1" dirty="0" smtClean="0"/>
              <a:t>10_ Acceso </a:t>
            </a:r>
            <a:r>
              <a:rPr lang="es-ES" b="1" dirty="0"/>
              <a:t>equitativo a la educación superior para sectores vulnerables de la población</a:t>
            </a:r>
            <a:endParaRPr lang="es-ES_tradnl" dirty="0"/>
          </a:p>
          <a:p>
            <a:pPr algn="just"/>
            <a:r>
              <a:rPr lang="es-ES" dirty="0"/>
              <a:t>Uno de los factores de éxito que ha tenido el modelo educativo Finlandés es la capacidad de ofrecer oportunidades iguales a su población estudiantil, sin importar sexo, situación económica o ambiente cultural</a:t>
            </a:r>
            <a:r>
              <a:rPr lang="es-ES" dirty="0" smtClean="0"/>
              <a:t>.</a:t>
            </a:r>
            <a:endParaRPr lang="es-ES_tradnl" dirty="0"/>
          </a:p>
        </p:txBody>
      </p:sp>
      <p:pic>
        <p:nvPicPr>
          <p:cNvPr id="4" name="Picture 3"/>
          <p:cNvPicPr>
            <a:picLocks noChangeAspect="1"/>
          </p:cNvPicPr>
          <p:nvPr/>
        </p:nvPicPr>
        <p:blipFill>
          <a:blip r:embed="rId2" cstate="print"/>
          <a:stretch>
            <a:fillRect/>
          </a:stretch>
        </p:blipFill>
        <p:spPr>
          <a:xfrm>
            <a:off x="4860032" y="2924944"/>
            <a:ext cx="2886968" cy="2612256"/>
          </a:xfrm>
          <a:prstGeom prst="rect">
            <a:avLst/>
          </a:prstGeom>
        </p:spPr>
      </p:pic>
    </p:spTree>
    <p:extLst>
      <p:ext uri="{BB962C8B-B14F-4D97-AF65-F5344CB8AC3E}">
        <p14:creationId xmlns:p14="http://schemas.microsoft.com/office/powerpoint/2010/main" xmlns="" val="587348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2276872"/>
            <a:ext cx="6264696" cy="1107996"/>
          </a:xfrm>
          <a:prstGeom prst="rect">
            <a:avLst/>
          </a:prstGeom>
        </p:spPr>
        <p:txBody>
          <a:bodyPr wrap="square">
            <a:spAutoFit/>
          </a:bodyPr>
          <a:lstStyle/>
          <a:p>
            <a:pPr algn="ctr" eaLnBrk="0" hangingPunct="0">
              <a:defRPr/>
            </a:pPr>
            <a:r>
              <a:rPr lang="es-ES_tradnl" sz="3300" kern="0" dirty="0">
                <a:solidFill>
                  <a:schemeClr val="accent2"/>
                </a:solidFill>
              </a:rPr>
              <a:t>Recomendaciones para cada </a:t>
            </a:r>
          </a:p>
          <a:p>
            <a:pPr algn="ctr" eaLnBrk="0" hangingPunct="0">
              <a:defRPr/>
            </a:pPr>
            <a:r>
              <a:rPr lang="es-ES_tradnl" sz="3300" kern="0" dirty="0">
                <a:solidFill>
                  <a:schemeClr val="accent2"/>
                </a:solidFill>
              </a:rPr>
              <a:t>Variable Estratégica</a:t>
            </a:r>
            <a:endParaRPr lang="en-US" sz="3300" kern="0" dirty="0">
              <a:solidFill>
                <a:schemeClr val="accent2"/>
              </a:solidFill>
            </a:endParaRPr>
          </a:p>
        </p:txBody>
      </p:sp>
    </p:spTree>
    <p:extLst>
      <p:ext uri="{BB962C8B-B14F-4D97-AF65-F5344CB8AC3E}">
        <p14:creationId xmlns:p14="http://schemas.microsoft.com/office/powerpoint/2010/main" xmlns="" val="2987514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txBox="1">
            <a:spLocks/>
          </p:cNvSpPr>
          <p:nvPr/>
        </p:nvSpPr>
        <p:spPr>
          <a:xfrm>
            <a:off x="395536" y="670671"/>
            <a:ext cx="8208912" cy="1186693"/>
          </a:xfrm>
          <a:prstGeom prst="rect">
            <a:avLst/>
          </a:prstGeom>
        </p:spPr>
        <p:txBody>
          <a:bodyPr>
            <a:normAutofit lnSpcReduction="10000"/>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Marco </a:t>
            </a:r>
            <a:r>
              <a:rPr kumimoji="0" lang="en-US" sz="3600" b="0" i="0" u="none" strike="noStrike" kern="0" cap="none" spc="0" normalizeH="0" baseline="0" noProof="0" dirty="0" err="1" smtClean="0">
                <a:ln>
                  <a:noFill/>
                </a:ln>
                <a:solidFill>
                  <a:schemeClr val="accent2"/>
                </a:solidFill>
                <a:effectLst/>
                <a:uLnTx/>
                <a:uFillTx/>
                <a:latin typeface="+mj-lt"/>
                <a:ea typeface="+mj-ea"/>
                <a:cs typeface="+mj-cs"/>
              </a:rPr>
              <a:t>Político</a:t>
            </a:r>
            <a:r>
              <a:rPr kumimoji="0" lang="en-US" sz="3600" b="0" i="0" u="none" strike="noStrike" kern="0" cap="none" spc="0" normalizeH="0" baseline="0" noProof="0" dirty="0" smtClean="0">
                <a:ln>
                  <a:noFill/>
                </a:ln>
                <a:solidFill>
                  <a:schemeClr val="accent2"/>
                </a:solidFill>
                <a:effectLst/>
                <a:uLnTx/>
                <a:uFillTx/>
                <a:latin typeface="+mj-lt"/>
                <a:ea typeface="+mj-ea"/>
                <a:cs typeface="+mj-cs"/>
              </a:rPr>
              <a:t> y </a:t>
            </a:r>
            <a:r>
              <a:rPr kumimoji="0" lang="en-US" sz="3600" b="0" i="0" u="none" strike="noStrike" kern="0" cap="none" spc="0" normalizeH="0" noProof="0" dirty="0" smtClean="0">
                <a:ln>
                  <a:noFill/>
                </a:ln>
                <a:solidFill>
                  <a:schemeClr val="accent2"/>
                </a:solidFill>
                <a:effectLst/>
                <a:uLnTx/>
                <a:uFillTx/>
                <a:latin typeface="+mj-lt"/>
                <a:ea typeface="+mj-ea"/>
                <a:cs typeface="+mj-cs"/>
              </a:rPr>
              <a:t> Legal de la </a:t>
            </a:r>
            <a:r>
              <a:rPr kumimoji="0" lang="en-US" sz="3600" b="0" i="0" u="none" strike="noStrike" kern="0" cap="none" spc="0" normalizeH="0" noProof="0" dirty="0" err="1" smtClean="0">
                <a:ln>
                  <a:noFill/>
                </a:ln>
                <a:solidFill>
                  <a:schemeClr val="accent2"/>
                </a:solidFill>
                <a:effectLst/>
                <a:uLnTx/>
                <a:uFillTx/>
                <a:latin typeface="+mj-lt"/>
                <a:ea typeface="+mj-ea"/>
                <a:cs typeface="+mj-cs"/>
              </a:rPr>
              <a:t>Educación</a:t>
            </a:r>
            <a:r>
              <a:rPr kumimoji="0" lang="en-US" sz="3600" b="0" i="0" u="none" strike="noStrike" kern="0" cap="none" spc="0" normalizeH="0" noProof="0" dirty="0" smtClean="0">
                <a:ln>
                  <a:noFill/>
                </a:ln>
                <a:solidFill>
                  <a:schemeClr val="accent2"/>
                </a:solidFill>
                <a:effectLst/>
                <a:uLnTx/>
                <a:uFillTx/>
                <a:latin typeface="+mj-lt"/>
                <a:ea typeface="+mj-ea"/>
                <a:cs typeface="+mj-cs"/>
              </a:rPr>
              <a:t> Superior en Colombia</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pic>
        <p:nvPicPr>
          <p:cNvPr id="4" name="Imagen 3"/>
          <p:cNvPicPr>
            <a:picLocks noChangeAspect="1"/>
          </p:cNvPicPr>
          <p:nvPr/>
        </p:nvPicPr>
        <p:blipFill>
          <a:blip r:embed="rId3" cstate="print"/>
          <a:stretch>
            <a:fillRect/>
          </a:stretch>
        </p:blipFill>
        <p:spPr>
          <a:xfrm>
            <a:off x="6444208" y="3569026"/>
            <a:ext cx="2447925" cy="1866900"/>
          </a:xfrm>
          <a:prstGeom prst="rect">
            <a:avLst/>
          </a:prstGeom>
        </p:spPr>
      </p:pic>
      <p:sp>
        <p:nvSpPr>
          <p:cNvPr id="6" name="CuadroTexto 5"/>
          <p:cNvSpPr txBox="1"/>
          <p:nvPr/>
        </p:nvSpPr>
        <p:spPr>
          <a:xfrm>
            <a:off x="395536" y="2276872"/>
            <a:ext cx="5904656" cy="1815882"/>
          </a:xfrm>
          <a:prstGeom prst="rect">
            <a:avLst/>
          </a:prstGeom>
          <a:noFill/>
        </p:spPr>
        <p:txBody>
          <a:bodyPr wrap="square" rtlCol="0">
            <a:spAutoFit/>
          </a:bodyPr>
          <a:lstStyle/>
          <a:p>
            <a:pPr marL="285750" indent="-285750">
              <a:buFont typeface="Arial" panose="020B0604020202020204" pitchFamily="34" charset="0"/>
              <a:buChar char="•"/>
            </a:pPr>
            <a:r>
              <a:rPr lang="es-CO" sz="2800" dirty="0" smtClean="0"/>
              <a:t>Ley 30 de 1992</a:t>
            </a:r>
          </a:p>
          <a:p>
            <a:pPr marL="285750" indent="-285750">
              <a:buFont typeface="Arial" panose="020B0604020202020204" pitchFamily="34" charset="0"/>
              <a:buChar char="•"/>
            </a:pPr>
            <a:r>
              <a:rPr lang="es-CO" sz="2800" dirty="0" smtClean="0"/>
              <a:t>Ley 751 de 2001</a:t>
            </a:r>
          </a:p>
          <a:p>
            <a:pPr marL="285750" indent="-285750">
              <a:buFont typeface="Arial" panose="020B0604020202020204" pitchFamily="34" charset="0"/>
              <a:buChar char="•"/>
            </a:pPr>
            <a:r>
              <a:rPr lang="es-CO" sz="2800" dirty="0" smtClean="0"/>
              <a:t>Ley 715 de 2001</a:t>
            </a:r>
          </a:p>
          <a:p>
            <a:pPr marL="285750" indent="-285750">
              <a:buFont typeface="Arial" panose="020B0604020202020204" pitchFamily="34" charset="0"/>
              <a:buChar char="•"/>
            </a:pPr>
            <a:r>
              <a:rPr lang="es-CO" sz="2800" dirty="0" err="1" smtClean="0"/>
              <a:t>Conpes</a:t>
            </a:r>
            <a:r>
              <a:rPr lang="es-CO" sz="2800" dirty="0" smtClean="0"/>
              <a:t> 3674</a:t>
            </a:r>
            <a:endParaRPr lang="es-CO" sz="2800" dirty="0"/>
          </a:p>
        </p:txBody>
      </p:sp>
    </p:spTree>
    <p:extLst>
      <p:ext uri="{BB962C8B-B14F-4D97-AF65-F5344CB8AC3E}">
        <p14:creationId xmlns:p14="http://schemas.microsoft.com/office/powerpoint/2010/main" xmlns="" val="1843111505"/>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2539"/>
            <a:ext cx="8136904" cy="5570757"/>
          </a:xfrm>
          <a:prstGeom prst="rect">
            <a:avLst/>
          </a:prstGeom>
        </p:spPr>
        <p:txBody>
          <a:bodyPr wrap="square">
            <a:spAutoFit/>
          </a:bodyPr>
          <a:lstStyle/>
          <a:p>
            <a:pPr marL="342900" lvl="0" indent="-342900">
              <a:buAutoNum type="arabicPeriod"/>
            </a:pPr>
            <a:r>
              <a:rPr lang="es-ES" b="1" dirty="0" smtClean="0"/>
              <a:t>Cobertura </a:t>
            </a:r>
            <a:r>
              <a:rPr lang="es-ES" b="1" dirty="0"/>
              <a:t>en la Educación Básica y </a:t>
            </a:r>
            <a:r>
              <a:rPr lang="es-ES" b="1" dirty="0" smtClean="0"/>
              <a:t>Media</a:t>
            </a:r>
          </a:p>
          <a:p>
            <a:pPr lvl="0"/>
            <a:endParaRPr lang="es-ES_tradnl" dirty="0"/>
          </a:p>
          <a:p>
            <a:r>
              <a:rPr lang="es-ES" i="1" dirty="0"/>
              <a:t>Objetivo: </a:t>
            </a:r>
            <a:r>
              <a:rPr lang="es-ES" dirty="0"/>
              <a:t>Lograr  el 100% de cobertura en la educación Básica y Media al 2020</a:t>
            </a:r>
            <a:r>
              <a:rPr lang="es-ES" dirty="0" smtClean="0"/>
              <a:t>.</a:t>
            </a:r>
          </a:p>
          <a:p>
            <a:endParaRPr lang="es-ES_tradnl" dirty="0"/>
          </a:p>
          <a:p>
            <a:r>
              <a:rPr lang="es-ES" i="1" u="sng" dirty="0"/>
              <a:t>Indicador:</a:t>
            </a:r>
            <a:endParaRPr lang="es-ES_tradnl" dirty="0"/>
          </a:p>
          <a:p>
            <a:r>
              <a:rPr lang="es-ES" dirty="0"/>
              <a:t>Número de población con rango de edad desde  7 a 17 años  / No. de población con acceso a educación en una institución pública o privada x 100</a:t>
            </a:r>
            <a:r>
              <a:rPr lang="es-ES" dirty="0" smtClean="0"/>
              <a:t>.</a:t>
            </a:r>
          </a:p>
          <a:p>
            <a:endParaRPr lang="es-ES_tradnl" dirty="0"/>
          </a:p>
          <a:p>
            <a:r>
              <a:rPr lang="es-ES" i="1" u="sng" dirty="0"/>
              <a:t>Proyectos: </a:t>
            </a:r>
            <a:endParaRPr lang="es-ES_tradnl" dirty="0"/>
          </a:p>
          <a:p>
            <a:pPr marL="285750" indent="-285750">
              <a:buFontTx/>
              <a:buChar char="-"/>
            </a:pPr>
            <a:r>
              <a:rPr lang="es-ES" dirty="0" smtClean="0"/>
              <a:t>Instaurar </a:t>
            </a:r>
            <a:r>
              <a:rPr lang="es-ES" dirty="0"/>
              <a:t>un programa de educación obligatoria en edades desde los 7 a los 17 años de edad</a:t>
            </a:r>
            <a:r>
              <a:rPr lang="es-ES" dirty="0" smtClean="0"/>
              <a:t>.</a:t>
            </a:r>
          </a:p>
          <a:p>
            <a:endParaRPr lang="es-ES_tradnl" dirty="0"/>
          </a:p>
          <a:p>
            <a:pPr marL="285750" indent="-285750">
              <a:buFontTx/>
              <a:buChar char="-"/>
            </a:pPr>
            <a:r>
              <a:rPr lang="es-ES" dirty="0" smtClean="0"/>
              <a:t>Garantizar </a:t>
            </a:r>
            <a:r>
              <a:rPr lang="es-ES" dirty="0"/>
              <a:t>los recursos para cubrir todos los gastos de matriculas, útiles escolares, transporte y alimentación de los niños</a:t>
            </a:r>
            <a:r>
              <a:rPr lang="es-ES" dirty="0" smtClean="0"/>
              <a:t>.</a:t>
            </a:r>
          </a:p>
          <a:p>
            <a:endParaRPr lang="es-ES_tradnl" dirty="0"/>
          </a:p>
          <a:p>
            <a:pPr marL="285750" indent="-285750">
              <a:buFontTx/>
              <a:buChar char="-"/>
            </a:pPr>
            <a:r>
              <a:rPr lang="es-ES" dirty="0" smtClean="0"/>
              <a:t>Aumentando </a:t>
            </a:r>
            <a:r>
              <a:rPr lang="es-ES" dirty="0"/>
              <a:t>el presupuesto nacional que se destina a la educación</a:t>
            </a:r>
            <a:r>
              <a:rPr lang="es-ES" dirty="0" smtClean="0"/>
              <a:t>.</a:t>
            </a:r>
          </a:p>
          <a:p>
            <a:pPr marL="285750" indent="-285750">
              <a:buFontTx/>
              <a:buChar char="-"/>
            </a:pPr>
            <a:endParaRPr lang="es-ES_tradnl" dirty="0"/>
          </a:p>
          <a:p>
            <a:r>
              <a:rPr lang="es-ES" sz="1400" i="1" dirty="0"/>
              <a:t>*Las anteriores recomendaciones, según modelo Finlandés expuesto anteriormente.</a:t>
            </a:r>
            <a:endParaRPr lang="es-ES_tradnl" sz="1400" dirty="0"/>
          </a:p>
          <a:p>
            <a:pPr marL="342900" indent="-342900" algn="just">
              <a:buAutoNum type="arabicPeriod"/>
            </a:pPr>
            <a:endParaRPr lang="es-ES" i="1" dirty="0" smtClean="0"/>
          </a:p>
        </p:txBody>
      </p:sp>
    </p:spTree>
    <p:extLst>
      <p:ext uri="{BB962C8B-B14F-4D97-AF65-F5344CB8AC3E}">
        <p14:creationId xmlns:p14="http://schemas.microsoft.com/office/powerpoint/2010/main" xmlns="" val="2149698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920880" cy="5078314"/>
          </a:xfrm>
          <a:prstGeom prst="rect">
            <a:avLst/>
          </a:prstGeom>
        </p:spPr>
        <p:txBody>
          <a:bodyPr wrap="square">
            <a:spAutoFit/>
          </a:bodyPr>
          <a:lstStyle/>
          <a:p>
            <a:r>
              <a:rPr lang="es-ES" b="1" dirty="0"/>
              <a:t>2. Nivel de Suficiencia Financiera de las Universidades Públicas</a:t>
            </a:r>
            <a:endParaRPr lang="es-ES_tradnl" dirty="0"/>
          </a:p>
          <a:p>
            <a:r>
              <a:rPr lang="es-ES" i="1" dirty="0"/>
              <a:t> </a:t>
            </a:r>
            <a:endParaRPr lang="es-ES_tradnl" dirty="0"/>
          </a:p>
          <a:p>
            <a:r>
              <a:rPr lang="es-ES" i="1" u="sng" dirty="0"/>
              <a:t>Objetivo:</a:t>
            </a:r>
            <a:r>
              <a:rPr lang="es-ES" i="1" dirty="0"/>
              <a:t>  </a:t>
            </a:r>
            <a:r>
              <a:rPr lang="es-ES" dirty="0" smtClean="0"/>
              <a:t>Lograr </a:t>
            </a:r>
            <a:r>
              <a:rPr lang="es-ES" dirty="0"/>
              <a:t>que el presupuesto se destine realmente a la necesidades de las entidades públicas, para que estás puedan disponer de los recurso para un mejoramiento en los programas académico y en capacitación de los profesores</a:t>
            </a:r>
            <a:r>
              <a:rPr lang="es-ES" dirty="0" smtClean="0"/>
              <a:t>.</a:t>
            </a:r>
          </a:p>
          <a:p>
            <a:endParaRPr lang="es-ES_tradnl" dirty="0"/>
          </a:p>
          <a:p>
            <a:r>
              <a:rPr lang="es-ES" i="1" u="sng" dirty="0"/>
              <a:t>Indicadores:</a:t>
            </a:r>
            <a:endParaRPr lang="es-ES_tradnl" dirty="0"/>
          </a:p>
          <a:p>
            <a:pPr marL="285750" indent="-285750">
              <a:buFont typeface="Arial"/>
              <a:buChar char="•"/>
            </a:pPr>
            <a:r>
              <a:rPr lang="es-ES" dirty="0"/>
              <a:t>Valor total presupuesto asignado/ Valor total de presupuesto ejecutado x 100.</a:t>
            </a:r>
            <a:endParaRPr lang="es-ES_tradnl" dirty="0"/>
          </a:p>
          <a:p>
            <a:pPr marL="285750" indent="-285750">
              <a:buFont typeface="Arial"/>
              <a:buChar char="•"/>
            </a:pPr>
            <a:r>
              <a:rPr lang="es-ES" dirty="0"/>
              <a:t>Número de aulas con nueva tecnología construidas en el año.</a:t>
            </a:r>
            <a:endParaRPr lang="es-ES_tradnl" dirty="0"/>
          </a:p>
          <a:p>
            <a:endParaRPr lang="es-ES" i="1" u="sng" dirty="0" smtClean="0"/>
          </a:p>
          <a:p>
            <a:r>
              <a:rPr lang="es-ES" i="1" u="sng" dirty="0" smtClean="0"/>
              <a:t>Proyectos</a:t>
            </a:r>
            <a:r>
              <a:rPr lang="es-ES" i="1" u="sng" dirty="0"/>
              <a:t>: </a:t>
            </a:r>
            <a:endParaRPr lang="es-ES_tradnl" dirty="0"/>
          </a:p>
          <a:p>
            <a:r>
              <a:rPr lang="es-ES" dirty="0"/>
              <a:t>Crear un ente o un área  de control de recursos públicos destinados a las universidades públicas, el cual se encargue de vigilar de cerca la ejecución de los programas y cuidar que lo recursos sean invertidos en infraestructura y en nueva tecnología  para los estudiantes.</a:t>
            </a:r>
            <a:endParaRPr lang="es-ES_tradnl" dirty="0"/>
          </a:p>
          <a:p>
            <a:r>
              <a:rPr lang="es-ES" dirty="0" smtClean="0"/>
              <a:t>.</a:t>
            </a:r>
            <a:endParaRPr lang="es-ES_tradnl" dirty="0"/>
          </a:p>
        </p:txBody>
      </p:sp>
    </p:spTree>
    <p:extLst>
      <p:ext uri="{BB962C8B-B14F-4D97-AF65-F5344CB8AC3E}">
        <p14:creationId xmlns:p14="http://schemas.microsoft.com/office/powerpoint/2010/main" xmlns="" val="6192556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704856" cy="5632312"/>
          </a:xfrm>
          <a:prstGeom prst="rect">
            <a:avLst/>
          </a:prstGeom>
        </p:spPr>
        <p:txBody>
          <a:bodyPr wrap="square">
            <a:spAutoFit/>
          </a:bodyPr>
          <a:lstStyle/>
          <a:p>
            <a:r>
              <a:rPr lang="es-ES" b="1" dirty="0"/>
              <a:t>3. Evaluación de la </a:t>
            </a:r>
            <a:r>
              <a:rPr lang="es-ES" b="1" dirty="0" smtClean="0"/>
              <a:t>educación</a:t>
            </a:r>
            <a:r>
              <a:rPr lang="es-ES" b="1" dirty="0"/>
              <a:t>3. Evaluación de la educación</a:t>
            </a:r>
            <a:endParaRPr lang="es-ES_tradnl" dirty="0"/>
          </a:p>
          <a:p>
            <a:endParaRPr lang="es-ES" i="1" u="sng" dirty="0" smtClean="0"/>
          </a:p>
          <a:p>
            <a:r>
              <a:rPr lang="es-ES" i="1" u="sng" dirty="0" smtClean="0"/>
              <a:t>Objetivo</a:t>
            </a:r>
            <a:r>
              <a:rPr lang="es-ES" i="1" u="sng" dirty="0"/>
              <a:t>: </a:t>
            </a:r>
            <a:r>
              <a:rPr lang="es-ES_tradnl" dirty="0"/>
              <a:t> </a:t>
            </a:r>
            <a:r>
              <a:rPr lang="es-ES" dirty="0" smtClean="0"/>
              <a:t>Ser </a:t>
            </a:r>
            <a:r>
              <a:rPr lang="es-ES" dirty="0"/>
              <a:t>reconocidos como con los mejores resultados académicos en América Latina en el 2020</a:t>
            </a:r>
            <a:r>
              <a:rPr lang="es-ES" dirty="0" smtClean="0"/>
              <a:t>.</a:t>
            </a:r>
          </a:p>
          <a:p>
            <a:endParaRPr lang="es-ES_tradnl" dirty="0"/>
          </a:p>
          <a:p>
            <a:r>
              <a:rPr lang="es-ES" i="1" u="sng" dirty="0"/>
              <a:t>Indicador:</a:t>
            </a:r>
            <a:r>
              <a:rPr lang="es-ES" u="sng" dirty="0"/>
              <a:t> </a:t>
            </a:r>
            <a:endParaRPr lang="es-ES_tradnl" dirty="0"/>
          </a:p>
          <a:p>
            <a:r>
              <a:rPr lang="es-ES" dirty="0"/>
              <a:t>Número de estudiantes Colombianos con puntajes en los resultados en las pruebas PISA en los niveles 5 y 6, equivalentes a un desempeño superior o por encima del promedio de los resultados obtenidos por los países pertenecientes a la OCDE;  superior  al 80%</a:t>
            </a:r>
            <a:r>
              <a:rPr lang="es-ES" dirty="0" smtClean="0"/>
              <a:t>.</a:t>
            </a:r>
          </a:p>
          <a:p>
            <a:endParaRPr lang="es-ES_tradnl" dirty="0"/>
          </a:p>
          <a:p>
            <a:r>
              <a:rPr lang="es-ES" i="1" u="sng" dirty="0"/>
              <a:t>Proyectos: </a:t>
            </a:r>
            <a:endParaRPr lang="es-ES_tradnl" dirty="0"/>
          </a:p>
          <a:p>
            <a:r>
              <a:rPr lang="es-ES" dirty="0"/>
              <a:t>- Crear una ley que sancione y regule el currículo de los docentes en Colombia, donde se les exija un titulo universitario, para poder ejercer como docentes.</a:t>
            </a:r>
            <a:endParaRPr lang="es-ES_tradnl" dirty="0"/>
          </a:p>
          <a:p>
            <a:r>
              <a:rPr lang="es-ES" dirty="0"/>
              <a:t>- Fomentar el nivel de formación de los docentes por medio de becas para  Especializaciones, Magísteres y Doctorados.</a:t>
            </a:r>
            <a:endParaRPr lang="es-ES_tradnl" dirty="0"/>
          </a:p>
          <a:p>
            <a:r>
              <a:rPr lang="es-ES" dirty="0"/>
              <a:t>- Igualar </a:t>
            </a:r>
            <a:r>
              <a:rPr lang="es-ES" dirty="0" smtClean="0"/>
              <a:t>por decreto, el </a:t>
            </a:r>
            <a:r>
              <a:rPr lang="es-ES" dirty="0"/>
              <a:t>nivel salarial de los docentes con títulos en pedagogía al salario de una Ingeniería.</a:t>
            </a:r>
            <a:endParaRPr lang="es-ES_tradnl" dirty="0"/>
          </a:p>
          <a:p>
            <a:endParaRPr lang="es-ES_tradnl" dirty="0"/>
          </a:p>
        </p:txBody>
      </p:sp>
    </p:spTree>
    <p:extLst>
      <p:ext uri="{BB962C8B-B14F-4D97-AF65-F5344CB8AC3E}">
        <p14:creationId xmlns:p14="http://schemas.microsoft.com/office/powerpoint/2010/main" xmlns="" val="182008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064896" cy="5078314"/>
          </a:xfrm>
          <a:prstGeom prst="rect">
            <a:avLst/>
          </a:prstGeom>
        </p:spPr>
        <p:txBody>
          <a:bodyPr wrap="square">
            <a:spAutoFit/>
          </a:bodyPr>
          <a:lstStyle/>
          <a:p>
            <a:r>
              <a:rPr lang="es-ES" dirty="0"/>
              <a:t> </a:t>
            </a:r>
            <a:endParaRPr lang="es-ES_tradnl" dirty="0"/>
          </a:p>
          <a:p>
            <a:r>
              <a:rPr lang="es-ES" b="1" dirty="0"/>
              <a:t>4. Fomento a la investigación en la educación superior</a:t>
            </a:r>
            <a:endParaRPr lang="es-ES_tradnl" dirty="0"/>
          </a:p>
          <a:p>
            <a:endParaRPr lang="es-ES" i="1" u="sng" dirty="0" smtClean="0"/>
          </a:p>
          <a:p>
            <a:r>
              <a:rPr lang="es-ES" i="1" u="sng" dirty="0" smtClean="0"/>
              <a:t>Objetivo:</a:t>
            </a:r>
            <a:r>
              <a:rPr lang="es-ES_tradnl" dirty="0"/>
              <a:t> </a:t>
            </a:r>
            <a:r>
              <a:rPr lang="es-ES" dirty="0" smtClean="0"/>
              <a:t>Aumentar </a:t>
            </a:r>
            <a:r>
              <a:rPr lang="es-ES" dirty="0"/>
              <a:t>en un 20% el número de estudiantes que opten por un título de Doctorado en Colombia al 2020. </a:t>
            </a:r>
            <a:endParaRPr lang="es-ES_tradnl" dirty="0"/>
          </a:p>
          <a:p>
            <a:endParaRPr lang="es-ES" i="1" u="sng" dirty="0" smtClean="0"/>
          </a:p>
          <a:p>
            <a:r>
              <a:rPr lang="es-ES" i="1" u="sng" dirty="0" smtClean="0"/>
              <a:t>Indicador</a:t>
            </a:r>
            <a:r>
              <a:rPr lang="es-ES" i="1" u="sng" dirty="0"/>
              <a:t>:</a:t>
            </a:r>
            <a:endParaRPr lang="es-ES_tradnl" dirty="0"/>
          </a:p>
          <a:p>
            <a:r>
              <a:rPr lang="es-ES" dirty="0"/>
              <a:t>Número total de estudiantes con opción de titulo de doctor / Número total de estudiantes graduados en Colombia x 100.</a:t>
            </a:r>
            <a:endParaRPr lang="es-ES_tradnl" dirty="0"/>
          </a:p>
          <a:p>
            <a:endParaRPr lang="es-ES" i="1" u="sng" dirty="0" smtClean="0"/>
          </a:p>
          <a:p>
            <a:r>
              <a:rPr lang="es-ES" i="1" u="sng" dirty="0" smtClean="0"/>
              <a:t>Proyectos</a:t>
            </a:r>
            <a:r>
              <a:rPr lang="es-ES" i="1" u="sng" dirty="0"/>
              <a:t>:</a:t>
            </a:r>
            <a:endParaRPr lang="es-ES_tradnl" dirty="0"/>
          </a:p>
          <a:p>
            <a:r>
              <a:rPr lang="es-ES" dirty="0"/>
              <a:t>- Aumentar el número de alianzas estratégicas con países de desarrollados, con el fin de obtener becas en las  mejores instituciones a nivel mundial.</a:t>
            </a:r>
            <a:endParaRPr lang="es-ES_tradnl" dirty="0"/>
          </a:p>
          <a:p>
            <a:r>
              <a:rPr lang="es-ES" dirty="0"/>
              <a:t>- Incrementar el presupuesto de la nación destinado a investigación y desarrollo de un 10 a un 15% para la creación de becas en Magísteres y Doctorados.</a:t>
            </a:r>
            <a:endParaRPr lang="es-ES_tradnl" dirty="0"/>
          </a:p>
          <a:p>
            <a:r>
              <a:rPr lang="es-ES" b="1" dirty="0"/>
              <a:t> </a:t>
            </a:r>
            <a:endParaRPr lang="es-ES_tradnl" dirty="0"/>
          </a:p>
          <a:p>
            <a:r>
              <a:rPr lang="es-ES" b="1" dirty="0"/>
              <a:t> </a:t>
            </a:r>
            <a:endParaRPr lang="es-ES_tradnl" dirty="0"/>
          </a:p>
        </p:txBody>
      </p:sp>
    </p:spTree>
    <p:extLst>
      <p:ext uri="{BB962C8B-B14F-4D97-AF65-F5344CB8AC3E}">
        <p14:creationId xmlns:p14="http://schemas.microsoft.com/office/powerpoint/2010/main" xmlns="" val="40036675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898842"/>
            <a:ext cx="7848872" cy="3693319"/>
          </a:xfrm>
          <a:prstGeom prst="rect">
            <a:avLst/>
          </a:prstGeom>
        </p:spPr>
        <p:txBody>
          <a:bodyPr wrap="square">
            <a:spAutoFit/>
          </a:bodyPr>
          <a:lstStyle/>
          <a:p>
            <a:r>
              <a:rPr lang="es-ES" b="1" dirty="0"/>
              <a:t>5. Cobertura educación superior</a:t>
            </a:r>
            <a:endParaRPr lang="es-ES_tradnl" dirty="0"/>
          </a:p>
          <a:p>
            <a:r>
              <a:rPr lang="es-ES" b="1" dirty="0"/>
              <a:t> </a:t>
            </a:r>
            <a:endParaRPr lang="es-ES_tradnl" b="1" dirty="0"/>
          </a:p>
          <a:p>
            <a:r>
              <a:rPr lang="es-ES" i="1" u="sng" dirty="0" smtClean="0"/>
              <a:t>Objetivo:</a:t>
            </a:r>
            <a:r>
              <a:rPr lang="es-ES_tradnl" dirty="0"/>
              <a:t> </a:t>
            </a:r>
            <a:r>
              <a:rPr lang="es-ES" dirty="0" smtClean="0"/>
              <a:t>Lograr  </a:t>
            </a:r>
            <a:r>
              <a:rPr lang="es-ES" dirty="0"/>
              <a:t>el 100% de cobertura en la educación superior al 2018.</a:t>
            </a:r>
            <a:endParaRPr lang="es-ES_tradnl" dirty="0"/>
          </a:p>
          <a:p>
            <a:endParaRPr lang="es-ES" u="sng" dirty="0" smtClean="0"/>
          </a:p>
          <a:p>
            <a:r>
              <a:rPr lang="es-ES" u="sng" dirty="0" smtClean="0"/>
              <a:t>Indicador</a:t>
            </a:r>
            <a:r>
              <a:rPr lang="es-ES" u="sng" dirty="0"/>
              <a:t>:</a:t>
            </a:r>
            <a:endParaRPr lang="es-ES_tradnl" dirty="0"/>
          </a:p>
          <a:p>
            <a:r>
              <a:rPr lang="es-ES" dirty="0"/>
              <a:t>Número de población con acceso a educación en una institución pública o privada /</a:t>
            </a:r>
            <a:endParaRPr lang="es-ES_tradnl" dirty="0"/>
          </a:p>
          <a:p>
            <a:r>
              <a:rPr lang="es-ES" dirty="0"/>
              <a:t>Número de población con rango de edad entre los 17 y los 23 años x100.</a:t>
            </a:r>
            <a:endParaRPr lang="es-ES_tradnl" dirty="0"/>
          </a:p>
          <a:p>
            <a:r>
              <a:rPr lang="es-ES" dirty="0"/>
              <a:t> </a:t>
            </a:r>
            <a:endParaRPr lang="es-ES_tradnl" dirty="0"/>
          </a:p>
          <a:p>
            <a:r>
              <a:rPr lang="es-ES" u="sng" dirty="0"/>
              <a:t>Proyectos: </a:t>
            </a:r>
            <a:endParaRPr lang="es-ES_tradnl" dirty="0"/>
          </a:p>
          <a:p>
            <a:pPr algn="just"/>
            <a:r>
              <a:rPr lang="es-ES" dirty="0"/>
              <a:t>Tomando el modelo educativo de Japón, se debe instaurar una infraestructura suficiente y capaz de atender la demanda actual de los estudiantes que deseen acceder a la educación </a:t>
            </a:r>
            <a:r>
              <a:rPr lang="es-ES" dirty="0" smtClean="0"/>
              <a:t>superior.</a:t>
            </a:r>
            <a:endParaRPr lang="es-ES_tradnl" dirty="0"/>
          </a:p>
        </p:txBody>
      </p:sp>
    </p:spTree>
    <p:extLst>
      <p:ext uri="{BB962C8B-B14F-4D97-AF65-F5344CB8AC3E}">
        <p14:creationId xmlns:p14="http://schemas.microsoft.com/office/powerpoint/2010/main" xmlns="" val="13883532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280920" cy="5078314"/>
          </a:xfrm>
          <a:prstGeom prst="rect">
            <a:avLst/>
          </a:prstGeom>
        </p:spPr>
        <p:txBody>
          <a:bodyPr wrap="square">
            <a:spAutoFit/>
          </a:bodyPr>
          <a:lstStyle/>
          <a:p>
            <a:r>
              <a:rPr lang="es-ES" b="1" dirty="0"/>
              <a:t>6. Niveles de acreditación de alta calidad de los programas</a:t>
            </a:r>
            <a:endParaRPr lang="es-ES_tradnl" dirty="0"/>
          </a:p>
          <a:p>
            <a:r>
              <a:rPr lang="es-ES" b="1" dirty="0"/>
              <a:t> </a:t>
            </a:r>
            <a:endParaRPr lang="es-ES_tradnl" b="1" dirty="0"/>
          </a:p>
          <a:p>
            <a:r>
              <a:rPr lang="es-ES" i="1" u="sng" dirty="0"/>
              <a:t>Objetivo: </a:t>
            </a:r>
            <a:r>
              <a:rPr lang="es-ES" dirty="0" smtClean="0"/>
              <a:t>Lograr </a:t>
            </a:r>
            <a:r>
              <a:rPr lang="es-ES" dirty="0"/>
              <a:t>contar con el 80% de los programas de pregrado registrados en el Ministerio de Educación de Colombia, acreditados como programas de Alta Calidad.</a:t>
            </a:r>
            <a:endParaRPr lang="es-ES_tradnl" dirty="0"/>
          </a:p>
          <a:p>
            <a:endParaRPr lang="es-ES" i="1" u="sng" dirty="0" smtClean="0"/>
          </a:p>
          <a:p>
            <a:r>
              <a:rPr lang="es-ES" i="1" u="sng" dirty="0" smtClean="0"/>
              <a:t>Indicador</a:t>
            </a:r>
            <a:r>
              <a:rPr lang="es-ES" i="1" u="sng" dirty="0"/>
              <a:t>:</a:t>
            </a:r>
            <a:endParaRPr lang="es-ES_tradnl" dirty="0"/>
          </a:p>
          <a:p>
            <a:r>
              <a:rPr lang="es-ES" dirty="0"/>
              <a:t>Número total de programas de pregrado registrados como programas de alta calidad/ Número total de programas de pregrado registrados  en el Ministerio de Educación de Colombia x100.</a:t>
            </a:r>
            <a:endParaRPr lang="es-ES_tradnl" dirty="0"/>
          </a:p>
          <a:p>
            <a:endParaRPr lang="es-ES" i="1" u="sng" dirty="0" smtClean="0"/>
          </a:p>
          <a:p>
            <a:r>
              <a:rPr lang="es-ES" i="1" u="sng" dirty="0" smtClean="0"/>
              <a:t>Proyecto</a:t>
            </a:r>
            <a:r>
              <a:rPr lang="es-ES" i="1" u="sng" dirty="0"/>
              <a:t>:</a:t>
            </a:r>
            <a:endParaRPr lang="es-ES_tradnl" dirty="0"/>
          </a:p>
          <a:p>
            <a:r>
              <a:rPr lang="es-ES" dirty="0" smtClean="0"/>
              <a:t>Implementar </a:t>
            </a:r>
            <a:r>
              <a:rPr lang="es-ES" dirty="0"/>
              <a:t>medidas drásticas para exigir mayores niveles académicos en los docentes que deseen ingresar a las instituciones educativas, así mismo se debe enfatizar y priorizar el nivel educativo en los profesores que dicten clases a la población infantil en los primeros años escolares,  ya que se trata de una etapa decisiva, para que el resto del proceso educativo sea bueno.</a:t>
            </a:r>
            <a:endParaRPr lang="es-ES_tradnl" dirty="0"/>
          </a:p>
          <a:p>
            <a:endParaRPr lang="es-ES_tradnl" dirty="0"/>
          </a:p>
        </p:txBody>
      </p:sp>
    </p:spTree>
    <p:extLst>
      <p:ext uri="{BB962C8B-B14F-4D97-AF65-F5344CB8AC3E}">
        <p14:creationId xmlns:p14="http://schemas.microsoft.com/office/powerpoint/2010/main" xmlns="" val="576178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09875"/>
            <a:ext cx="7992888" cy="4524316"/>
          </a:xfrm>
          <a:prstGeom prst="rect">
            <a:avLst/>
          </a:prstGeom>
        </p:spPr>
        <p:txBody>
          <a:bodyPr wrap="square">
            <a:spAutoFit/>
          </a:bodyPr>
          <a:lstStyle/>
          <a:p>
            <a:r>
              <a:rPr lang="es-ES_tradnl" b="1" dirty="0"/>
              <a:t>7. Cobertura de universidades públicas en América Latina y el Caribe</a:t>
            </a:r>
            <a:endParaRPr lang="es-ES_tradnl" dirty="0"/>
          </a:p>
          <a:p>
            <a:endParaRPr lang="es-ES_tradnl" i="1" u="sng" dirty="0" smtClean="0"/>
          </a:p>
          <a:p>
            <a:r>
              <a:rPr lang="es-ES_tradnl" i="1" u="sng" dirty="0" smtClean="0"/>
              <a:t>Objetivo</a:t>
            </a:r>
            <a:r>
              <a:rPr lang="es-ES_tradnl" i="1" u="sng" dirty="0"/>
              <a:t>: </a:t>
            </a:r>
            <a:r>
              <a:rPr lang="es-ES_tradnl" dirty="0"/>
              <a:t> </a:t>
            </a:r>
            <a:r>
              <a:rPr lang="es-ES_tradnl" dirty="0" smtClean="0"/>
              <a:t>Lograr  </a:t>
            </a:r>
            <a:r>
              <a:rPr lang="es-ES_tradnl" dirty="0"/>
              <a:t>el 90% de cobertura en la educación Básica, Media y Superior al 2020.</a:t>
            </a:r>
          </a:p>
          <a:p>
            <a:endParaRPr lang="es-ES_tradnl" i="1" u="sng" dirty="0" smtClean="0"/>
          </a:p>
          <a:p>
            <a:r>
              <a:rPr lang="es-ES_tradnl" i="1" u="sng" dirty="0" smtClean="0"/>
              <a:t>Indicador</a:t>
            </a:r>
            <a:r>
              <a:rPr lang="es-ES_tradnl" i="1" u="sng" dirty="0"/>
              <a:t>:</a:t>
            </a:r>
            <a:endParaRPr lang="es-ES_tradnl" dirty="0"/>
          </a:p>
          <a:p>
            <a:r>
              <a:rPr lang="es-ES_tradnl" dirty="0"/>
              <a:t>Número de estudiantes en América Latina sin acceso a educación básica, media y superior / Total de población estudiantil en América Latina x 100.</a:t>
            </a:r>
          </a:p>
          <a:p>
            <a:endParaRPr lang="es-ES_tradnl" i="1" u="sng" dirty="0" smtClean="0"/>
          </a:p>
          <a:p>
            <a:r>
              <a:rPr lang="es-ES_tradnl" i="1" u="sng" dirty="0" smtClean="0"/>
              <a:t>Proyectos</a:t>
            </a:r>
            <a:r>
              <a:rPr lang="es-ES_tradnl" i="1" u="sng" dirty="0"/>
              <a:t>:</a:t>
            </a:r>
            <a:endParaRPr lang="es-ES_tradnl" dirty="0"/>
          </a:p>
          <a:p>
            <a:r>
              <a:rPr lang="es-ES_tradnl" dirty="0"/>
              <a:t>Por medio de una creación de red de universidades publicas a nivel latino américa, donde se revisen las experiencias y resultados obtenidos a partir de los modelos actuales de </a:t>
            </a:r>
            <a:r>
              <a:rPr lang="es-ES_tradnl" dirty="0" smtClean="0"/>
              <a:t>cobertura.</a:t>
            </a:r>
          </a:p>
          <a:p>
            <a:endParaRPr lang="es-ES_tradnl" dirty="0"/>
          </a:p>
          <a:p>
            <a:r>
              <a:rPr lang="es-ES_tradnl" dirty="0" smtClean="0"/>
              <a:t>Creación </a:t>
            </a:r>
            <a:r>
              <a:rPr lang="es-ES_tradnl" dirty="0"/>
              <a:t>de convenios entre países, que faciliten la movilidad de los profesores a países dentro de América </a:t>
            </a:r>
            <a:r>
              <a:rPr lang="es-ES_tradnl" dirty="0" smtClean="0"/>
              <a:t>Latina.</a:t>
            </a:r>
            <a:endParaRPr lang="es-ES_tradnl" dirty="0"/>
          </a:p>
        </p:txBody>
      </p:sp>
    </p:spTree>
    <p:extLst>
      <p:ext uri="{BB962C8B-B14F-4D97-AF65-F5344CB8AC3E}">
        <p14:creationId xmlns:p14="http://schemas.microsoft.com/office/powerpoint/2010/main" xmlns="" val="27113780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704856" cy="5909311"/>
          </a:xfrm>
          <a:prstGeom prst="rect">
            <a:avLst/>
          </a:prstGeom>
        </p:spPr>
        <p:txBody>
          <a:bodyPr wrap="square">
            <a:spAutoFit/>
          </a:bodyPr>
          <a:lstStyle/>
          <a:p>
            <a:r>
              <a:rPr lang="es-ES_tradnl" b="1" dirty="0"/>
              <a:t>8. Tasa de deserción</a:t>
            </a:r>
            <a:endParaRPr lang="es-ES_tradnl" dirty="0"/>
          </a:p>
          <a:p>
            <a:endParaRPr lang="es-ES_tradnl" i="1" u="sng" dirty="0" smtClean="0"/>
          </a:p>
          <a:p>
            <a:r>
              <a:rPr lang="es-ES_tradnl" i="1" u="sng" dirty="0" smtClean="0"/>
              <a:t>Objetivos</a:t>
            </a:r>
            <a:r>
              <a:rPr lang="es-ES_tradnl" i="1" u="sng" dirty="0"/>
              <a:t>: </a:t>
            </a:r>
            <a:r>
              <a:rPr lang="es-ES_tradnl" dirty="0" smtClean="0"/>
              <a:t>Reducir </a:t>
            </a:r>
            <a:r>
              <a:rPr lang="es-ES_tradnl" dirty="0"/>
              <a:t>la tasa de deserción en Colombia al 2% para el año 2020</a:t>
            </a:r>
            <a:r>
              <a:rPr lang="es-ES_tradnl" dirty="0" smtClean="0"/>
              <a:t>.</a:t>
            </a:r>
          </a:p>
          <a:p>
            <a:endParaRPr lang="es-ES_tradnl" dirty="0"/>
          </a:p>
          <a:p>
            <a:r>
              <a:rPr lang="es-ES_tradnl" i="1" u="sng" dirty="0"/>
              <a:t>Indicador</a:t>
            </a:r>
            <a:r>
              <a:rPr lang="es-ES_tradnl" i="1" u="sng" dirty="0" smtClean="0"/>
              <a:t>:</a:t>
            </a:r>
          </a:p>
          <a:p>
            <a:endParaRPr lang="es-ES_tradnl" dirty="0"/>
          </a:p>
          <a:p>
            <a:r>
              <a:rPr lang="es-ES_tradnl" dirty="0"/>
              <a:t>Número de estudiantes que finalizan los estudios en el año / Número total de estudiantes matriculados en el año x 100.</a:t>
            </a:r>
          </a:p>
          <a:p>
            <a:endParaRPr lang="es-ES_tradnl" i="1" u="sng" dirty="0" smtClean="0"/>
          </a:p>
          <a:p>
            <a:r>
              <a:rPr lang="es-ES_tradnl" i="1" u="sng" dirty="0" smtClean="0"/>
              <a:t>Proyectos:</a:t>
            </a:r>
          </a:p>
          <a:p>
            <a:endParaRPr lang="es-ES_tradnl" dirty="0"/>
          </a:p>
          <a:p>
            <a:pPr marL="285750" indent="-285750">
              <a:buFontTx/>
              <a:buChar char="-"/>
            </a:pPr>
            <a:r>
              <a:rPr lang="es-ES_tradnl" dirty="0" smtClean="0"/>
              <a:t>Fortalecer </a:t>
            </a:r>
            <a:r>
              <a:rPr lang="es-ES_tradnl" dirty="0"/>
              <a:t>la educación desde la primera infancia, asignando docentes con acreditados para la educación en edades tempranas</a:t>
            </a:r>
            <a:r>
              <a:rPr lang="es-ES_tradnl" dirty="0" smtClean="0"/>
              <a:t>.</a:t>
            </a:r>
          </a:p>
          <a:p>
            <a:endParaRPr lang="es-ES_tradnl" dirty="0"/>
          </a:p>
          <a:p>
            <a:r>
              <a:rPr lang="es-ES_tradnl" dirty="0" smtClean="0"/>
              <a:t>-  </a:t>
            </a:r>
            <a:r>
              <a:rPr lang="es-ES_tradnl" dirty="0"/>
              <a:t>Optimizar y controlar que recursos del presupuesto nacional destinados para el apoyo alimentario y de útiles escolares para toda la población estudiantil en Colombia, no se desvíen y puedan llegar estos beneficios a la población estudiantil.</a:t>
            </a:r>
          </a:p>
          <a:p>
            <a:endParaRPr lang="es-ES_tradnl" dirty="0" smtClean="0"/>
          </a:p>
          <a:p>
            <a:endParaRPr lang="es-ES_tradnl" dirty="0"/>
          </a:p>
        </p:txBody>
      </p:sp>
    </p:spTree>
    <p:extLst>
      <p:ext uri="{BB962C8B-B14F-4D97-AF65-F5344CB8AC3E}">
        <p14:creationId xmlns:p14="http://schemas.microsoft.com/office/powerpoint/2010/main" xmlns="" val="29237125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98842"/>
            <a:ext cx="7704856" cy="4801315"/>
          </a:xfrm>
          <a:prstGeom prst="rect">
            <a:avLst/>
          </a:prstGeom>
        </p:spPr>
        <p:txBody>
          <a:bodyPr wrap="square">
            <a:spAutoFit/>
          </a:bodyPr>
          <a:lstStyle/>
          <a:p>
            <a:r>
              <a:rPr lang="es-ES_tradnl" b="1" dirty="0"/>
              <a:t>9. Articulación con el sector productivo</a:t>
            </a:r>
            <a:endParaRPr lang="es-ES_tradnl" dirty="0"/>
          </a:p>
          <a:p>
            <a:endParaRPr lang="es-ES_tradnl" i="1" u="sng" dirty="0" smtClean="0"/>
          </a:p>
          <a:p>
            <a:r>
              <a:rPr lang="es-ES_tradnl" i="1" u="sng" dirty="0" smtClean="0"/>
              <a:t>Objetivo</a:t>
            </a:r>
            <a:r>
              <a:rPr lang="es-ES_tradnl" i="1" u="sng" dirty="0"/>
              <a:t>: </a:t>
            </a:r>
            <a:r>
              <a:rPr lang="es-ES_tradnl" dirty="0" smtClean="0"/>
              <a:t>Satisfacer </a:t>
            </a:r>
            <a:r>
              <a:rPr lang="es-ES_tradnl" dirty="0"/>
              <a:t>las necesidades y demanda laborar que apalanque el desarrollo dela economía Colombiana.</a:t>
            </a:r>
          </a:p>
          <a:p>
            <a:endParaRPr lang="es-ES_tradnl" i="1" u="sng" dirty="0" smtClean="0"/>
          </a:p>
          <a:p>
            <a:r>
              <a:rPr lang="es-ES_tradnl" i="1" u="sng" dirty="0" smtClean="0"/>
              <a:t>Indicador</a:t>
            </a:r>
            <a:r>
              <a:rPr lang="es-ES_tradnl" i="1" u="sng" dirty="0"/>
              <a:t>:</a:t>
            </a:r>
            <a:endParaRPr lang="es-ES_tradnl" dirty="0"/>
          </a:p>
          <a:p>
            <a:pPr marL="285750" indent="-285750">
              <a:buFont typeface="Arial"/>
              <a:buChar char="•"/>
            </a:pPr>
            <a:r>
              <a:rPr lang="es-ES_tradnl" dirty="0" smtClean="0"/>
              <a:t>Número </a:t>
            </a:r>
            <a:r>
              <a:rPr lang="es-ES_tradnl" dirty="0"/>
              <a:t>de programas técnicos en  innovación y tecnología.</a:t>
            </a:r>
          </a:p>
          <a:p>
            <a:pPr marL="285750" indent="-285750">
              <a:buFont typeface="Arial"/>
              <a:buChar char="•"/>
            </a:pPr>
            <a:r>
              <a:rPr lang="es-ES_tradnl" dirty="0" smtClean="0"/>
              <a:t>Número </a:t>
            </a:r>
            <a:r>
              <a:rPr lang="es-ES_tradnl" dirty="0"/>
              <a:t>de programas académicos enfocados a mejorar la productividad en los sectores mineros, agricultura y energético.</a:t>
            </a:r>
          </a:p>
          <a:p>
            <a:endParaRPr lang="es-ES_tradnl" i="1" u="sng" dirty="0" smtClean="0"/>
          </a:p>
          <a:p>
            <a:r>
              <a:rPr lang="es-ES_tradnl" i="1" u="sng" dirty="0" smtClean="0"/>
              <a:t>Proyecto</a:t>
            </a:r>
            <a:r>
              <a:rPr lang="es-ES_tradnl" i="1" dirty="0"/>
              <a:t>:</a:t>
            </a:r>
            <a:endParaRPr lang="es-ES_tradnl" dirty="0"/>
          </a:p>
          <a:p>
            <a:r>
              <a:rPr lang="es-ES_tradnl" dirty="0"/>
              <a:t>Evaluar detalladamente los programas académicos actuales y crear,  fortalecer  y promocionar aquellos programas  que presenten mayores oportunidades, frente a las necesidades y retos actuales del sistema productivo a la luz de los tratados de libre comercio vigentes firmados con las diferentes economías del mundo. </a:t>
            </a:r>
          </a:p>
          <a:p>
            <a:endParaRPr lang="es-ES_tradnl" dirty="0"/>
          </a:p>
        </p:txBody>
      </p:sp>
    </p:spTree>
    <p:extLst>
      <p:ext uri="{BB962C8B-B14F-4D97-AF65-F5344CB8AC3E}">
        <p14:creationId xmlns:p14="http://schemas.microsoft.com/office/powerpoint/2010/main" xmlns="" val="7786557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32876"/>
            <a:ext cx="7776864" cy="4524316"/>
          </a:xfrm>
          <a:prstGeom prst="rect">
            <a:avLst/>
          </a:prstGeom>
        </p:spPr>
        <p:txBody>
          <a:bodyPr wrap="square">
            <a:spAutoFit/>
          </a:bodyPr>
          <a:lstStyle/>
          <a:p>
            <a:r>
              <a:rPr lang="es-ES_tradnl" b="1" dirty="0"/>
              <a:t>10. Acceso equitativo a la educación superior para sectores vulnerables de la población</a:t>
            </a:r>
            <a:endParaRPr lang="es-ES_tradnl" dirty="0"/>
          </a:p>
          <a:p>
            <a:r>
              <a:rPr lang="es-ES_tradnl" b="1" dirty="0"/>
              <a:t> </a:t>
            </a:r>
            <a:endParaRPr lang="es-ES_tradnl" dirty="0"/>
          </a:p>
          <a:p>
            <a:r>
              <a:rPr lang="es-ES_tradnl" i="1" u="sng" dirty="0"/>
              <a:t>Objetivo:</a:t>
            </a:r>
            <a:r>
              <a:rPr lang="es-ES_tradnl" u="sng" dirty="0"/>
              <a:t> </a:t>
            </a:r>
            <a:endParaRPr lang="es-ES_tradnl" dirty="0"/>
          </a:p>
          <a:p>
            <a:pPr algn="just"/>
            <a:r>
              <a:rPr lang="es-ES_tradnl" dirty="0"/>
              <a:t>Lograr el 100% de educación </a:t>
            </a:r>
            <a:r>
              <a:rPr lang="es-ES_tradnl" dirty="0" smtClean="0"/>
              <a:t>básica, </a:t>
            </a:r>
            <a:r>
              <a:rPr lang="es-ES_tradnl" dirty="0"/>
              <a:t>media y superior en la </a:t>
            </a:r>
            <a:r>
              <a:rPr lang="es-ES_tradnl" dirty="0" smtClean="0"/>
              <a:t>población </a:t>
            </a:r>
            <a:r>
              <a:rPr lang="es-ES_tradnl" dirty="0"/>
              <a:t>perteneciente a los sectores vulnerables de la población.</a:t>
            </a:r>
          </a:p>
          <a:p>
            <a:endParaRPr lang="es-ES_tradnl" dirty="0"/>
          </a:p>
          <a:p>
            <a:r>
              <a:rPr lang="es-ES_tradnl" i="1" u="sng" dirty="0"/>
              <a:t>Indicador: </a:t>
            </a:r>
            <a:endParaRPr lang="es-ES_tradnl" dirty="0"/>
          </a:p>
          <a:p>
            <a:r>
              <a:rPr lang="es-ES_tradnl" dirty="0"/>
              <a:t>Población </a:t>
            </a:r>
            <a:r>
              <a:rPr lang="es-ES_tradnl" dirty="0" smtClean="0"/>
              <a:t>vulnerable </a:t>
            </a:r>
            <a:r>
              <a:rPr lang="es-ES_tradnl" dirty="0"/>
              <a:t>con acceso a educación en Colombia / Total población vulnerable x100</a:t>
            </a:r>
            <a:r>
              <a:rPr lang="es-ES_tradnl" dirty="0" smtClean="0"/>
              <a:t>.</a:t>
            </a:r>
          </a:p>
          <a:p>
            <a:endParaRPr lang="es-ES_tradnl" dirty="0"/>
          </a:p>
          <a:p>
            <a:r>
              <a:rPr lang="es-ES_tradnl" i="1" u="sng" dirty="0"/>
              <a:t>Proyectos:</a:t>
            </a:r>
            <a:endParaRPr lang="es-ES_tradnl" dirty="0"/>
          </a:p>
          <a:p>
            <a:r>
              <a:rPr lang="es-ES_tradnl" dirty="0"/>
              <a:t>- Creación de una infraestructura administrativa especial para asegurar el ingreso de estudiantes pertenecientes a sectores vulnerables al sistema de educación gratuito.</a:t>
            </a:r>
          </a:p>
          <a:p>
            <a:endParaRPr lang="es-ES_tradnl" dirty="0"/>
          </a:p>
        </p:txBody>
      </p:sp>
    </p:spTree>
    <p:extLst>
      <p:ext uri="{BB962C8B-B14F-4D97-AF65-F5344CB8AC3E}">
        <p14:creationId xmlns:p14="http://schemas.microsoft.com/office/powerpoint/2010/main" xmlns="" val="166352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5536" y="670671"/>
            <a:ext cx="8208912" cy="1186693"/>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accent2"/>
                </a:solidFill>
                <a:effectLst/>
                <a:uLnTx/>
                <a:uFillTx/>
                <a:latin typeface="+mj-lt"/>
                <a:ea typeface="+mj-ea"/>
                <a:cs typeface="+mj-cs"/>
              </a:rPr>
              <a:t>Ley</a:t>
            </a:r>
            <a:r>
              <a:rPr kumimoji="0" lang="en-US" sz="3600" b="0" i="0" u="none" strike="noStrike" kern="0" cap="none" spc="0" normalizeH="0" noProof="0" dirty="0" smtClean="0">
                <a:ln>
                  <a:noFill/>
                </a:ln>
                <a:solidFill>
                  <a:schemeClr val="accent2"/>
                </a:solidFill>
                <a:effectLst/>
                <a:uLnTx/>
                <a:uFillTx/>
                <a:latin typeface="+mj-lt"/>
                <a:ea typeface="+mj-ea"/>
                <a:cs typeface="+mj-cs"/>
              </a:rPr>
              <a:t> 30 de 1992</a:t>
            </a:r>
            <a:endParaRPr kumimoji="0" lang="en-US" sz="3600" b="0" i="0" u="none" strike="noStrike" kern="0" cap="none" spc="0" normalizeH="0" baseline="0" noProof="0" dirty="0">
              <a:ln>
                <a:noFill/>
              </a:ln>
              <a:solidFill>
                <a:schemeClr val="accent2"/>
              </a:solidFill>
              <a:effectLst/>
              <a:uLnTx/>
              <a:uFillTx/>
              <a:latin typeface="+mj-lt"/>
              <a:ea typeface="+mj-ea"/>
              <a:cs typeface="+mj-cs"/>
            </a:endParaRPr>
          </a:p>
        </p:txBody>
      </p:sp>
      <p:sp>
        <p:nvSpPr>
          <p:cNvPr id="3" name="Rectángulo 2"/>
          <p:cNvSpPr/>
          <p:nvPr/>
        </p:nvSpPr>
        <p:spPr>
          <a:xfrm>
            <a:off x="395536" y="1628800"/>
            <a:ext cx="7560840" cy="369332"/>
          </a:xfrm>
          <a:prstGeom prst="rect">
            <a:avLst/>
          </a:prstGeom>
        </p:spPr>
        <p:txBody>
          <a:bodyPr wrap="square">
            <a:spAutoFit/>
          </a:bodyPr>
          <a:lstStyle/>
          <a:p>
            <a:r>
              <a:rPr lang="es-ES" dirty="0">
                <a:latin typeface="Times New Roman" panose="02020603050405020304" pitchFamily="18" charset="0"/>
                <a:ea typeface="Calibri" panose="020F0502020204030204" pitchFamily="34" charset="0"/>
              </a:rPr>
              <a:t>Por el cual se organiza el servicio público de la educación superior</a:t>
            </a:r>
            <a:endParaRPr lang="es-CO" dirty="0"/>
          </a:p>
        </p:txBody>
      </p:sp>
      <p:sp>
        <p:nvSpPr>
          <p:cNvPr id="4" name="Rectángulo 3"/>
          <p:cNvSpPr/>
          <p:nvPr/>
        </p:nvSpPr>
        <p:spPr>
          <a:xfrm>
            <a:off x="544854" y="2523105"/>
            <a:ext cx="8001101" cy="707886"/>
          </a:xfrm>
          <a:prstGeom prst="rect">
            <a:avLst/>
          </a:prstGeom>
          <a:noFill/>
        </p:spPr>
        <p:txBody>
          <a:bodyPr wrap="none" lIns="91440" tIns="45720" rIns="91440" bIns="45720">
            <a:spAutoFit/>
          </a:bodyPr>
          <a:lstStyle/>
          <a:p>
            <a:pPr algn="ctr"/>
            <a:r>
              <a:rPr lang="es-ES" sz="4000" b="1" cap="none" spc="0" dirty="0" smtClean="0">
                <a:ln w="6600">
                  <a:solidFill>
                    <a:schemeClr val="accent2"/>
                  </a:solidFill>
                  <a:prstDash val="solid"/>
                </a:ln>
                <a:solidFill>
                  <a:srgbClr val="002060"/>
                </a:solidFill>
                <a:effectLst>
                  <a:outerShdw dist="38100" dir="2700000" algn="tl" rotWithShape="0">
                    <a:schemeClr val="accent2"/>
                  </a:outerShdw>
                </a:effectLst>
              </a:rPr>
              <a:t>Calidad – Acceso - Financiación</a:t>
            </a:r>
            <a:endParaRPr lang="es-ES" sz="4000" b="1" cap="none" spc="0" dirty="0">
              <a:ln w="6600">
                <a:solidFill>
                  <a:schemeClr val="accent2"/>
                </a:solidFill>
                <a:prstDash val="solid"/>
              </a:ln>
              <a:solidFill>
                <a:srgbClr val="002060"/>
              </a:solidFill>
              <a:effectLst>
                <a:outerShdw dist="38100" dir="2700000" algn="tl" rotWithShape="0">
                  <a:schemeClr val="accent2"/>
                </a:outerShdw>
              </a:effectLst>
            </a:endParaRPr>
          </a:p>
        </p:txBody>
      </p:sp>
      <p:sp>
        <p:nvSpPr>
          <p:cNvPr id="5" name="Rectángulo 4"/>
          <p:cNvSpPr/>
          <p:nvPr/>
        </p:nvSpPr>
        <p:spPr>
          <a:xfrm>
            <a:off x="1475656" y="3609890"/>
            <a:ext cx="1467068" cy="646331"/>
          </a:xfrm>
          <a:prstGeom prst="rect">
            <a:avLst/>
          </a:prstGeom>
          <a:noFill/>
        </p:spPr>
        <p:txBody>
          <a:bodyPr wrap="none" lIns="91440" tIns="45720" rIns="91440" bIns="45720">
            <a:spAutoFit/>
          </a:bodyPr>
          <a:lstStyle/>
          <a:p>
            <a:pPr algn="ctr"/>
            <a:r>
              <a:rPr lang="es-E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CESU</a:t>
            </a:r>
            <a:endParaRPr lang="es-E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Rectángulo 5"/>
          <p:cNvSpPr/>
          <p:nvPr/>
        </p:nvSpPr>
        <p:spPr>
          <a:xfrm>
            <a:off x="3727985" y="3933056"/>
            <a:ext cx="1544012" cy="646331"/>
          </a:xfrm>
          <a:prstGeom prst="rect">
            <a:avLst/>
          </a:prstGeom>
          <a:noFill/>
        </p:spPr>
        <p:txBody>
          <a:bodyPr wrap="none" lIns="91440" tIns="45720" rIns="91440" bIns="45720">
            <a:spAutoFit/>
          </a:bodyPr>
          <a:lstStyle/>
          <a:p>
            <a:pPr algn="ctr"/>
            <a:r>
              <a:rPr lang="es-E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ICFES</a:t>
            </a:r>
            <a:endParaRPr lang="es-E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ángulo 6"/>
          <p:cNvSpPr/>
          <p:nvPr/>
        </p:nvSpPr>
        <p:spPr>
          <a:xfrm>
            <a:off x="5796136" y="3573566"/>
            <a:ext cx="2390398" cy="646331"/>
          </a:xfrm>
          <a:prstGeom prst="rect">
            <a:avLst/>
          </a:prstGeom>
          <a:noFill/>
        </p:spPr>
        <p:txBody>
          <a:bodyPr wrap="none" lIns="91440" tIns="45720" rIns="91440" bIns="45720">
            <a:spAutoFit/>
          </a:bodyPr>
          <a:lstStyle/>
          <a:p>
            <a:pPr algn="ctr"/>
            <a:r>
              <a:rPr lang="es-E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FODESEP</a:t>
            </a:r>
            <a:endParaRPr lang="es-E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16380701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2708920"/>
            <a:ext cx="3490659" cy="584776"/>
          </a:xfrm>
          <a:prstGeom prst="rect">
            <a:avLst/>
          </a:prstGeom>
          <a:noFill/>
        </p:spPr>
        <p:txBody>
          <a:bodyPr wrap="none" rtlCol="0">
            <a:spAutoFit/>
          </a:bodyPr>
          <a:lstStyle/>
          <a:p>
            <a:r>
              <a:rPr lang="en-US" sz="3200" b="1" dirty="0" smtClean="0">
                <a:solidFill>
                  <a:srgbClr val="333399"/>
                </a:solidFill>
              </a:rPr>
              <a:t>CONCLUSIONES</a:t>
            </a:r>
            <a:endParaRPr lang="en-US" sz="3200" b="1" dirty="0">
              <a:solidFill>
                <a:srgbClr val="333399"/>
              </a:solidFill>
            </a:endParaRPr>
          </a:p>
        </p:txBody>
      </p:sp>
    </p:spTree>
    <p:extLst>
      <p:ext uri="{BB962C8B-B14F-4D97-AF65-F5344CB8AC3E}">
        <p14:creationId xmlns:p14="http://schemas.microsoft.com/office/powerpoint/2010/main" xmlns="" val="364655854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8B5A6E99B66C54FBF1295E808E38F30" ma:contentTypeVersion="0" ma:contentTypeDescription="Crear nuevo documento." ma:contentTypeScope="" ma:versionID="b31d4b0693854fb26a9a24e55ca915b3">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9CC6A2-F4B6-46F6-86E0-9B612066E861}">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25F74C06-96D8-4C29-B607-9550B5D03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DA8924C-EEC9-4330-999D-8CE07C2641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1633</TotalTime>
  <Words>4318</Words>
  <Application>Microsoft Office PowerPoint</Application>
  <PresentationFormat>Presentación en pantalla (4:3)</PresentationFormat>
  <Paragraphs>473</Paragraphs>
  <Slides>90</Slides>
  <Notes>6</Notes>
  <HiddenSlides>0</HiddenSlides>
  <MMClips>0</MMClips>
  <ScaleCrop>false</ScaleCrop>
  <HeadingPairs>
    <vt:vector size="4" baseType="variant">
      <vt:variant>
        <vt:lpstr>Tema</vt:lpstr>
      </vt:variant>
      <vt:variant>
        <vt:i4>2</vt:i4>
      </vt:variant>
      <vt:variant>
        <vt:lpstr>Títulos de diapositiva</vt:lpstr>
      </vt:variant>
      <vt:variant>
        <vt:i4>90</vt:i4>
      </vt:variant>
    </vt:vector>
  </HeadingPairs>
  <TitlesOfParts>
    <vt:vector size="92" baseType="lpstr">
      <vt:lpstr>Diseño predeterminado</vt:lpstr>
      <vt:lpstr>1_Diseño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C797541</cp:lastModifiedBy>
  <cp:revision>92</cp:revision>
  <dcterms:created xsi:type="dcterms:W3CDTF">2010-09-16T15:51:51Z</dcterms:created>
  <dcterms:modified xsi:type="dcterms:W3CDTF">2014-08-14T19:26:16Z</dcterms:modified>
</cp:coreProperties>
</file>