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7463413" cy="21067713"/>
  <p:notesSz cx="6997700" cy="9271000"/>
  <p:defaultTextStyle>
    <a:defPPr>
      <a:defRPr lang="en-US"/>
    </a:defPPr>
    <a:lvl1pPr algn="l" rtl="0" fontAlgn="base">
      <a:spcBef>
        <a:spcPct val="0"/>
      </a:spcBef>
      <a:spcAft>
        <a:spcPct val="0"/>
      </a:spcAft>
      <a:defRPr sz="62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62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62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62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6200" kern="1200">
        <a:solidFill>
          <a:schemeClr val="tx1"/>
        </a:solidFill>
        <a:latin typeface="Arial" charset="0"/>
        <a:ea typeface="ＭＳ Ｐゴシック" pitchFamily="34" charset="-128"/>
        <a:cs typeface="Arial" charset="0"/>
      </a:defRPr>
    </a:lvl5pPr>
    <a:lvl6pPr marL="2286000" algn="l" defTabSz="914400" rtl="0" eaLnBrk="1" latinLnBrk="0" hangingPunct="1">
      <a:defRPr sz="6200" kern="1200">
        <a:solidFill>
          <a:schemeClr val="tx1"/>
        </a:solidFill>
        <a:latin typeface="Arial" charset="0"/>
        <a:ea typeface="ＭＳ Ｐゴシック" pitchFamily="34" charset="-128"/>
        <a:cs typeface="Arial" charset="0"/>
      </a:defRPr>
    </a:lvl6pPr>
    <a:lvl7pPr marL="2743200" algn="l" defTabSz="914400" rtl="0" eaLnBrk="1" latinLnBrk="0" hangingPunct="1">
      <a:defRPr sz="6200" kern="1200">
        <a:solidFill>
          <a:schemeClr val="tx1"/>
        </a:solidFill>
        <a:latin typeface="Arial" charset="0"/>
        <a:ea typeface="ＭＳ Ｐゴシック" pitchFamily="34" charset="-128"/>
        <a:cs typeface="Arial" charset="0"/>
      </a:defRPr>
    </a:lvl7pPr>
    <a:lvl8pPr marL="3200400" algn="l" defTabSz="914400" rtl="0" eaLnBrk="1" latinLnBrk="0" hangingPunct="1">
      <a:defRPr sz="6200" kern="1200">
        <a:solidFill>
          <a:schemeClr val="tx1"/>
        </a:solidFill>
        <a:latin typeface="Arial" charset="0"/>
        <a:ea typeface="ＭＳ Ｐゴシック" pitchFamily="34" charset="-128"/>
        <a:cs typeface="Arial" charset="0"/>
      </a:defRPr>
    </a:lvl8pPr>
    <a:lvl9pPr marL="3657600" algn="l" defTabSz="914400" rtl="0" eaLnBrk="1" latinLnBrk="0" hangingPunct="1">
      <a:defRPr sz="62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26"/>
    <a:srgbClr val="FF1A4E"/>
    <a:srgbClr val="FF0000"/>
    <a:srgbClr val="2472D2"/>
    <a:srgbClr val="3681BD"/>
    <a:srgbClr val="E7A614"/>
    <a:srgbClr val="DDE4F1"/>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6" autoAdjust="0"/>
  </p:normalViewPr>
  <p:slideViewPr>
    <p:cSldViewPr snapToGrid="0">
      <p:cViewPr varScale="1">
        <p:scale>
          <a:sx n="23" d="100"/>
          <a:sy n="23" d="100"/>
        </p:scale>
        <p:origin x="-744" y="-108"/>
      </p:cViewPr>
      <p:guideLst>
        <p:guide orient="horz" pos="6636"/>
        <p:guide pos="118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p:cViewPr varScale="1">
        <p:scale>
          <a:sx n="59" d="100"/>
          <a:sy n="59" d="100"/>
        </p:scale>
        <p:origin x="-2778" y="-90"/>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ea typeface="ＭＳ Ｐゴシック" charset="-128"/>
                <a:cs typeface="+mn-cs"/>
              </a:defRPr>
            </a:lvl1pPr>
          </a:lstStyle>
          <a:p>
            <a:pPr>
              <a:defRPr/>
            </a:pPr>
            <a:endParaRPr lang="en-US"/>
          </a:p>
        </p:txBody>
      </p:sp>
      <p:sp>
        <p:nvSpPr>
          <p:cNvPr id="1638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128"/>
                <a:cs typeface="+mn-cs"/>
              </a:defRPr>
            </a:lvl1pPr>
          </a:lstStyle>
          <a:p>
            <a:pPr>
              <a:defRPr/>
            </a:pPr>
            <a:fld id="{D2116B46-9CA2-4E6B-8989-78BFC5E27C32}" type="datetime1">
              <a:rPr lang="en-US"/>
              <a:pPr>
                <a:defRPr/>
              </a:pPr>
              <a:t>1/13/2014</a:t>
            </a:fld>
            <a:endParaRPr lang="en-US"/>
          </a:p>
        </p:txBody>
      </p:sp>
      <p:sp>
        <p:nvSpPr>
          <p:cNvPr id="16388"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ea typeface="ＭＳ Ｐゴシック" charset="-128"/>
                <a:cs typeface="+mn-cs"/>
              </a:defRPr>
            </a:lvl1pPr>
          </a:lstStyle>
          <a:p>
            <a:pPr>
              <a:defRPr/>
            </a:pPr>
            <a:endParaRPr lang="en-US"/>
          </a:p>
        </p:txBody>
      </p:sp>
      <p:sp>
        <p:nvSpPr>
          <p:cNvPr id="16389"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ea typeface="ＭＳ Ｐゴシック" charset="-128"/>
                <a:cs typeface="+mn-cs"/>
              </a:defRPr>
            </a:lvl1pPr>
          </a:lstStyle>
          <a:p>
            <a:pPr>
              <a:defRPr/>
            </a:pPr>
            <a:fld id="{DCB85D6F-DCC1-4325-8342-D4B9D7B387CF}" type="slidenum">
              <a:rPr lang="en-US"/>
              <a:pPr>
                <a:defRPr/>
              </a:pPr>
              <a:t>‹Nº›</a:t>
            </a:fld>
            <a:endParaRPr lang="en-US"/>
          </a:p>
        </p:txBody>
      </p:sp>
    </p:spTree>
    <p:extLst>
      <p:ext uri="{BB962C8B-B14F-4D97-AF65-F5344CB8AC3E}">
        <p14:creationId xmlns:p14="http://schemas.microsoft.com/office/powerpoint/2010/main" val="2944559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407988" y="695325"/>
            <a:ext cx="6181725" cy="34766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cs typeface="+mn-cs"/>
              </a:defRPr>
            </a:lvl1pPr>
          </a:lstStyle>
          <a:p>
            <a:pPr>
              <a:defRPr/>
            </a:pPr>
            <a:fld id="{86E7B642-BC0B-4B4A-9E1A-595707A98F80}" type="slidenum">
              <a:rPr lang="en-US"/>
              <a:pPr>
                <a:defRPr/>
              </a:pPr>
              <a:t>‹Nº›</a:t>
            </a:fld>
            <a:endParaRPr lang="en-US"/>
          </a:p>
        </p:txBody>
      </p:sp>
    </p:spTree>
    <p:extLst>
      <p:ext uri="{BB962C8B-B14F-4D97-AF65-F5344CB8AC3E}">
        <p14:creationId xmlns:p14="http://schemas.microsoft.com/office/powerpoint/2010/main" val="3531800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9038AC53-B9F1-47CE-9E95-B9021C7D9F12}" type="slidenum">
              <a:rPr lang="en-US" smtClean="0">
                <a:ea typeface="ＭＳ Ｐゴシック" pitchFamily="34" charset="-128"/>
              </a:rPr>
              <a:pPr/>
              <a:t>1</a:t>
            </a:fld>
            <a:endParaRPr lang="en-US" smtClean="0">
              <a:ea typeface="ＭＳ Ｐゴシック" pitchFamily="34"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s-CO"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09396" y="6544037"/>
            <a:ext cx="31844624" cy="4517122"/>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5618790" y="11938980"/>
            <a:ext cx="26225834" cy="5382752"/>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73533" y="844293"/>
            <a:ext cx="33716349" cy="3511286"/>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873533" y="4916410"/>
            <a:ext cx="33716349" cy="1390341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161697" y="844294"/>
            <a:ext cx="8428184" cy="1797552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73533" y="844294"/>
            <a:ext cx="25114723" cy="1797552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73533" y="844293"/>
            <a:ext cx="33716349" cy="3511286"/>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873533" y="4916410"/>
            <a:ext cx="33716349" cy="1390341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59350" y="13537653"/>
            <a:ext cx="31844624" cy="4184891"/>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959350" y="8929090"/>
            <a:ext cx="31844624" cy="460856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73533" y="844293"/>
            <a:ext cx="33716349" cy="3511286"/>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73533" y="4916410"/>
            <a:ext cx="16771453" cy="139034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818428" y="4916410"/>
            <a:ext cx="16771454" cy="139034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73533" y="844293"/>
            <a:ext cx="33716349" cy="3511286"/>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73533" y="4715242"/>
            <a:ext cx="16552845" cy="196595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73533" y="6681196"/>
            <a:ext cx="16552845" cy="1213862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031616" y="4715242"/>
            <a:ext cx="16558265" cy="1965954"/>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031616" y="6681196"/>
            <a:ext cx="16558265" cy="12138624"/>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73533" y="844293"/>
            <a:ext cx="33716349" cy="3511286"/>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73533" y="838198"/>
            <a:ext cx="12325203" cy="3570722"/>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4646793" y="838198"/>
            <a:ext cx="20943089" cy="1798162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73533" y="4408919"/>
            <a:ext cx="12325203" cy="1441090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42367" y="14747705"/>
            <a:ext cx="22478770" cy="1740403"/>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342367" y="1882135"/>
            <a:ext cx="22478770" cy="1264154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342367" y="16488107"/>
            <a:ext cx="22478770" cy="247344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322263" y="500063"/>
            <a:ext cx="36509325" cy="20262850"/>
          </a:xfrm>
          <a:prstGeom prst="rect">
            <a:avLst/>
          </a:prstGeom>
          <a:solidFill>
            <a:schemeClr val="bg2"/>
          </a:solidFill>
          <a:ln w="152400">
            <a:solidFill>
              <a:srgbClr val="800000"/>
            </a:solidFill>
            <a:miter lim="800000"/>
            <a:headEnd/>
            <a:tailEnd/>
          </a:ln>
          <a:effectLst>
            <a:outerShdw dist="254000" dir="18900000" rotWithShape="0">
              <a:srgbClr val="83868B"/>
            </a:outerShdw>
          </a:effectLst>
        </p:spPr>
        <p:txBody>
          <a:bodyPr wrap="none" anchor="ctr"/>
          <a:lstStyle/>
          <a:p>
            <a:pPr algn="ctr" defTabSz="3135313">
              <a:defRPr/>
            </a:pPr>
            <a:endParaRPr lang="en-US">
              <a:solidFill>
                <a:schemeClr val="bg1"/>
              </a:solidFill>
              <a:ea typeface="+mn-ea"/>
              <a:cs typeface="+mn-cs"/>
            </a:endParaRPr>
          </a:p>
        </p:txBody>
      </p:sp>
      <p:sp>
        <p:nvSpPr>
          <p:cNvPr id="1039" name="Line 15"/>
          <p:cNvSpPr>
            <a:spLocks noChangeShapeType="1"/>
          </p:cNvSpPr>
          <p:nvPr userDrawn="1"/>
        </p:nvSpPr>
        <p:spPr bwMode="auto">
          <a:xfrm flipH="1">
            <a:off x="314325" y="4144963"/>
            <a:ext cx="36509325" cy="0"/>
          </a:xfrm>
          <a:prstGeom prst="line">
            <a:avLst/>
          </a:prstGeom>
          <a:noFill/>
          <a:ln w="63500">
            <a:solidFill>
              <a:srgbClr val="800000"/>
            </a:solidFill>
            <a:round/>
            <a:headEnd/>
            <a:tailEnd/>
          </a:ln>
        </p:spPr>
        <p:txBody>
          <a:bodyPr/>
          <a:lstStyle/>
          <a:p>
            <a:pPr algn="ctr">
              <a:defRPr/>
            </a:pPr>
            <a:endParaRPr lang="en-US">
              <a:latin typeface="Arial" pitchFamily="-110" charset="0"/>
              <a:ea typeface="+mn-ea"/>
              <a:cs typeface="+mn-cs"/>
            </a:endParaRPr>
          </a:p>
        </p:txBody>
      </p:sp>
      <p:sp>
        <p:nvSpPr>
          <p:cNvPr id="1038" name="Line 14"/>
          <p:cNvSpPr>
            <a:spLocks noChangeShapeType="1"/>
          </p:cNvSpPr>
          <p:nvPr userDrawn="1"/>
        </p:nvSpPr>
        <p:spPr bwMode="auto">
          <a:xfrm>
            <a:off x="407988" y="3998913"/>
            <a:ext cx="36358512" cy="0"/>
          </a:xfrm>
          <a:prstGeom prst="line">
            <a:avLst/>
          </a:prstGeom>
          <a:noFill/>
          <a:ln w="88900">
            <a:solidFill>
              <a:schemeClr val="bg2"/>
            </a:solidFill>
            <a:round/>
            <a:headEnd/>
            <a:tailEnd/>
          </a:ln>
          <a:effectLst/>
        </p:spPr>
        <p:txBody>
          <a:bodyPr/>
          <a:lstStyle/>
          <a:p>
            <a:pPr algn="ctr">
              <a:defRPr/>
            </a:pPr>
            <a:endParaRPr lang="en-US">
              <a:ea typeface="+mn-ea"/>
              <a:cs typeface="+mn-cs"/>
            </a:endParaRPr>
          </a:p>
        </p:txBody>
      </p:sp>
      <p:sp>
        <p:nvSpPr>
          <p:cNvPr id="7" name="Text Box 13"/>
          <p:cNvSpPr txBox="1">
            <a:spLocks noChangeArrowheads="1"/>
          </p:cNvSpPr>
          <p:nvPr userDrawn="1"/>
        </p:nvSpPr>
        <p:spPr bwMode="auto">
          <a:xfrm>
            <a:off x="29483050" y="2792413"/>
            <a:ext cx="7026275" cy="600075"/>
          </a:xfrm>
          <a:prstGeom prst="rect">
            <a:avLst/>
          </a:prstGeom>
          <a:noFill/>
          <a:ln w="9525">
            <a:noFill/>
            <a:miter lim="800000"/>
            <a:headEnd/>
            <a:tailEnd/>
          </a:ln>
        </p:spPr>
        <p:txBody>
          <a:bodyPr>
            <a:spAutoFit/>
          </a:bodyPr>
          <a:lstStyle/>
          <a:p>
            <a:pPr algn="ctr">
              <a:lnSpc>
                <a:spcPct val="90000"/>
              </a:lnSpc>
              <a:spcAft>
                <a:spcPts val="600"/>
              </a:spcAft>
              <a:defRPr/>
            </a:pPr>
            <a:r>
              <a:rPr lang="en-US" sz="3600" dirty="0">
                <a:solidFill>
                  <a:srgbClr val="4D4D4D"/>
                </a:solidFill>
                <a:ea typeface="ＭＳ Ｐゴシック" charset="-128"/>
                <a:cs typeface="+mn-cs"/>
              </a:rPr>
              <a:t>Research Expo 2014</a:t>
            </a:r>
          </a:p>
        </p:txBody>
      </p:sp>
      <p:pic>
        <p:nvPicPr>
          <p:cNvPr id="1030" name="Picture 7" descr="MIT_SCALE_4color.jpg"/>
          <p:cNvPicPr>
            <a:picLocks noChangeAspect="1"/>
          </p:cNvPicPr>
          <p:nvPr userDrawn="1"/>
        </p:nvPicPr>
        <p:blipFill>
          <a:blip r:embed="rId13"/>
          <a:srcRect/>
          <a:stretch>
            <a:fillRect/>
          </a:stretch>
        </p:blipFill>
        <p:spPr bwMode="auto">
          <a:xfrm>
            <a:off x="29444950" y="1266825"/>
            <a:ext cx="6996113" cy="149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5313" rtl="0" eaLnBrk="0" fontAlgn="base" hangingPunct="0">
        <a:spcBef>
          <a:spcPct val="0"/>
        </a:spcBef>
        <a:spcAft>
          <a:spcPct val="0"/>
        </a:spcAft>
        <a:defRPr sz="15100">
          <a:solidFill>
            <a:schemeClr val="tx2"/>
          </a:solidFill>
          <a:latin typeface="+mj-lt"/>
          <a:ea typeface="ＭＳ Ｐゴシック" pitchFamily="-110" charset="-128"/>
          <a:cs typeface="ＭＳ Ｐゴシック" pitchFamily="-110" charset="-128"/>
        </a:defRPr>
      </a:lvl1pPr>
      <a:lvl2pPr algn="ctr" defTabSz="3135313" rtl="0" eaLnBrk="0" fontAlgn="base" hangingPunct="0">
        <a:spcBef>
          <a:spcPct val="0"/>
        </a:spcBef>
        <a:spcAft>
          <a:spcPct val="0"/>
        </a:spcAft>
        <a:defRPr sz="15100">
          <a:solidFill>
            <a:schemeClr val="tx2"/>
          </a:solidFill>
          <a:latin typeface="Arial" charset="0"/>
          <a:ea typeface="ＭＳ Ｐゴシック" pitchFamily="-110" charset="-128"/>
          <a:cs typeface="ＭＳ Ｐゴシック" pitchFamily="-110" charset="-128"/>
        </a:defRPr>
      </a:lvl2pPr>
      <a:lvl3pPr algn="ctr" defTabSz="3135313" rtl="0" eaLnBrk="0" fontAlgn="base" hangingPunct="0">
        <a:spcBef>
          <a:spcPct val="0"/>
        </a:spcBef>
        <a:spcAft>
          <a:spcPct val="0"/>
        </a:spcAft>
        <a:defRPr sz="15100">
          <a:solidFill>
            <a:schemeClr val="tx2"/>
          </a:solidFill>
          <a:latin typeface="Arial" charset="0"/>
          <a:ea typeface="ＭＳ Ｐゴシック" pitchFamily="-110" charset="-128"/>
          <a:cs typeface="ＭＳ Ｐゴシック" pitchFamily="-110" charset="-128"/>
        </a:defRPr>
      </a:lvl3pPr>
      <a:lvl4pPr algn="ctr" defTabSz="3135313" rtl="0" eaLnBrk="0" fontAlgn="base" hangingPunct="0">
        <a:spcBef>
          <a:spcPct val="0"/>
        </a:spcBef>
        <a:spcAft>
          <a:spcPct val="0"/>
        </a:spcAft>
        <a:defRPr sz="15100">
          <a:solidFill>
            <a:schemeClr val="tx2"/>
          </a:solidFill>
          <a:latin typeface="Arial" charset="0"/>
          <a:ea typeface="ＭＳ Ｐゴシック" pitchFamily="-110" charset="-128"/>
          <a:cs typeface="ＭＳ Ｐゴシック" pitchFamily="-110" charset="-128"/>
        </a:defRPr>
      </a:lvl4pPr>
      <a:lvl5pPr algn="ctr" defTabSz="3135313" rtl="0" eaLnBrk="0" fontAlgn="base" hangingPunct="0">
        <a:spcBef>
          <a:spcPct val="0"/>
        </a:spcBef>
        <a:spcAft>
          <a:spcPct val="0"/>
        </a:spcAft>
        <a:defRPr sz="15100">
          <a:solidFill>
            <a:schemeClr val="tx2"/>
          </a:solidFill>
          <a:latin typeface="Arial" charset="0"/>
          <a:ea typeface="ＭＳ Ｐゴシック" pitchFamily="-110" charset="-128"/>
          <a:cs typeface="ＭＳ Ｐゴシック" pitchFamily="-110" charset="-128"/>
        </a:defRPr>
      </a:lvl5pPr>
      <a:lvl6pPr marL="457200" algn="ctr" defTabSz="3135313" rtl="0" fontAlgn="base">
        <a:spcBef>
          <a:spcPct val="0"/>
        </a:spcBef>
        <a:spcAft>
          <a:spcPct val="0"/>
        </a:spcAft>
        <a:defRPr sz="15100">
          <a:solidFill>
            <a:schemeClr val="tx2"/>
          </a:solidFill>
          <a:latin typeface="Arial" charset="0"/>
        </a:defRPr>
      </a:lvl6pPr>
      <a:lvl7pPr marL="914400" algn="ctr" defTabSz="3135313" rtl="0" fontAlgn="base">
        <a:spcBef>
          <a:spcPct val="0"/>
        </a:spcBef>
        <a:spcAft>
          <a:spcPct val="0"/>
        </a:spcAft>
        <a:defRPr sz="15100">
          <a:solidFill>
            <a:schemeClr val="tx2"/>
          </a:solidFill>
          <a:latin typeface="Arial" charset="0"/>
        </a:defRPr>
      </a:lvl7pPr>
      <a:lvl8pPr marL="1371600" algn="ctr" defTabSz="3135313" rtl="0" fontAlgn="base">
        <a:spcBef>
          <a:spcPct val="0"/>
        </a:spcBef>
        <a:spcAft>
          <a:spcPct val="0"/>
        </a:spcAft>
        <a:defRPr sz="15100">
          <a:solidFill>
            <a:schemeClr val="tx2"/>
          </a:solidFill>
          <a:latin typeface="Arial" charset="0"/>
        </a:defRPr>
      </a:lvl8pPr>
      <a:lvl9pPr marL="1828800" algn="ctr" defTabSz="3135313" rtl="0" fontAlgn="base">
        <a:spcBef>
          <a:spcPct val="0"/>
        </a:spcBef>
        <a:spcAft>
          <a:spcPct val="0"/>
        </a:spcAft>
        <a:defRPr sz="15100">
          <a:solidFill>
            <a:schemeClr val="tx2"/>
          </a:solidFill>
          <a:latin typeface="Arial" charset="0"/>
        </a:defRPr>
      </a:lvl9pPr>
    </p:titleStyle>
    <p:bodyStyle>
      <a:lvl1pPr marL="1176338" indent="-1176338" algn="l" defTabSz="3135313" rtl="0" eaLnBrk="0" fontAlgn="base" hangingPunct="0">
        <a:spcBef>
          <a:spcPct val="20000"/>
        </a:spcBef>
        <a:spcAft>
          <a:spcPct val="0"/>
        </a:spcAft>
        <a:buChar char="•"/>
        <a:defRPr sz="11000">
          <a:solidFill>
            <a:schemeClr val="tx1"/>
          </a:solidFill>
          <a:latin typeface="+mn-lt"/>
          <a:ea typeface="ＭＳ Ｐゴシック" pitchFamily="-110" charset="-128"/>
          <a:cs typeface="ＭＳ Ｐゴシック" pitchFamily="-110" charset="-128"/>
        </a:defRPr>
      </a:lvl1pPr>
      <a:lvl2pPr marL="2547938" indent="-981075" algn="l" defTabSz="3135313" rtl="0" eaLnBrk="0" fontAlgn="base" hangingPunct="0">
        <a:spcBef>
          <a:spcPct val="20000"/>
        </a:spcBef>
        <a:spcAft>
          <a:spcPct val="0"/>
        </a:spcAft>
        <a:buChar char="–"/>
        <a:defRPr sz="9600">
          <a:solidFill>
            <a:schemeClr val="tx1"/>
          </a:solidFill>
          <a:latin typeface="+mn-lt"/>
          <a:ea typeface="ＭＳ Ｐゴシック" pitchFamily="-110" charset="-128"/>
        </a:defRPr>
      </a:lvl2pPr>
      <a:lvl3pPr marL="3919538" indent="-784225" algn="l" defTabSz="3135313" rtl="0" eaLnBrk="0" fontAlgn="base" hangingPunct="0">
        <a:spcBef>
          <a:spcPct val="20000"/>
        </a:spcBef>
        <a:spcAft>
          <a:spcPct val="0"/>
        </a:spcAft>
        <a:buChar char="•"/>
        <a:defRPr sz="8200">
          <a:solidFill>
            <a:schemeClr val="tx1"/>
          </a:solidFill>
          <a:latin typeface="+mn-lt"/>
          <a:ea typeface="ＭＳ Ｐゴシック" pitchFamily="-110" charset="-128"/>
        </a:defRPr>
      </a:lvl3pPr>
      <a:lvl4pPr marL="5486400" indent="-784225" algn="l" defTabSz="3135313" rtl="0" eaLnBrk="0" fontAlgn="base" hangingPunct="0">
        <a:spcBef>
          <a:spcPct val="20000"/>
        </a:spcBef>
        <a:spcAft>
          <a:spcPct val="0"/>
        </a:spcAft>
        <a:buChar char="–"/>
        <a:defRPr sz="6900">
          <a:solidFill>
            <a:schemeClr val="tx1"/>
          </a:solidFill>
          <a:latin typeface="+mn-lt"/>
          <a:ea typeface="ＭＳ Ｐゴシック" pitchFamily="-110" charset="-128"/>
        </a:defRPr>
      </a:lvl4pPr>
      <a:lvl5pPr marL="7053263" indent="-782638" algn="l" defTabSz="3135313" rtl="0" eaLnBrk="0" fontAlgn="base" hangingPunct="0">
        <a:spcBef>
          <a:spcPct val="20000"/>
        </a:spcBef>
        <a:spcAft>
          <a:spcPct val="0"/>
        </a:spcAft>
        <a:buChar char="»"/>
        <a:defRPr sz="6900">
          <a:solidFill>
            <a:schemeClr val="tx1"/>
          </a:solidFill>
          <a:latin typeface="+mn-lt"/>
          <a:ea typeface="ＭＳ Ｐゴシック" pitchFamily="-110" charset="-128"/>
        </a:defRPr>
      </a:lvl5pPr>
      <a:lvl6pPr marL="7510463" indent="-782638" algn="l" defTabSz="3135313" rtl="0" fontAlgn="base">
        <a:spcBef>
          <a:spcPct val="20000"/>
        </a:spcBef>
        <a:spcAft>
          <a:spcPct val="0"/>
        </a:spcAft>
        <a:buChar char="»"/>
        <a:defRPr sz="6900">
          <a:solidFill>
            <a:schemeClr val="tx1"/>
          </a:solidFill>
          <a:latin typeface="+mn-lt"/>
        </a:defRPr>
      </a:lvl6pPr>
      <a:lvl7pPr marL="7967663" indent="-782638" algn="l" defTabSz="3135313" rtl="0" fontAlgn="base">
        <a:spcBef>
          <a:spcPct val="20000"/>
        </a:spcBef>
        <a:spcAft>
          <a:spcPct val="0"/>
        </a:spcAft>
        <a:buChar char="»"/>
        <a:defRPr sz="6900">
          <a:solidFill>
            <a:schemeClr val="tx1"/>
          </a:solidFill>
          <a:latin typeface="+mn-lt"/>
        </a:defRPr>
      </a:lvl7pPr>
      <a:lvl8pPr marL="8424863" indent="-782638" algn="l" defTabSz="3135313" rtl="0" fontAlgn="base">
        <a:spcBef>
          <a:spcPct val="20000"/>
        </a:spcBef>
        <a:spcAft>
          <a:spcPct val="0"/>
        </a:spcAft>
        <a:buChar char="»"/>
        <a:defRPr sz="6900">
          <a:solidFill>
            <a:schemeClr val="tx1"/>
          </a:solidFill>
          <a:latin typeface="+mn-lt"/>
        </a:defRPr>
      </a:lvl8pPr>
      <a:lvl9pPr marL="8882063" indent="-782638" algn="l" defTabSz="3135313" rtl="0" fontAlgn="base">
        <a:spcBef>
          <a:spcPct val="20000"/>
        </a:spcBef>
        <a:spcAft>
          <a:spcPct val="0"/>
        </a:spcAft>
        <a:buChar char="»"/>
        <a:defRPr sz="6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408"/>
          <p:cNvSpPr txBox="1">
            <a:spLocks noChangeArrowheads="1"/>
          </p:cNvSpPr>
          <p:nvPr/>
        </p:nvSpPr>
        <p:spPr bwMode="auto">
          <a:xfrm>
            <a:off x="28548550" y="19726275"/>
            <a:ext cx="5476346" cy="682625"/>
          </a:xfrm>
          <a:prstGeom prst="rect">
            <a:avLst/>
          </a:prstGeom>
          <a:solidFill>
            <a:schemeClr val="bg2"/>
          </a:solidFill>
          <a:ln w="9525">
            <a:noFill/>
            <a:miter lim="800000"/>
            <a:headEnd/>
            <a:tailEnd/>
          </a:ln>
        </p:spPr>
        <p:txBody>
          <a:bodyPr anchor="ctr"/>
          <a:lstStyle/>
          <a:p>
            <a:pPr algn="ctr" eaLnBrk="0" hangingPunct="0"/>
            <a:r>
              <a:rPr lang="en-US" sz="3200" dirty="0" smtClean="0">
                <a:solidFill>
                  <a:schemeClr val="bg1"/>
                </a:solidFill>
              </a:rPr>
              <a:t>Ronald Rojas Sánchez</a:t>
            </a:r>
            <a:endParaRPr lang="en-US" sz="3200" dirty="0">
              <a:solidFill>
                <a:schemeClr val="bg1"/>
              </a:solidFill>
            </a:endParaRPr>
          </a:p>
        </p:txBody>
      </p:sp>
      <p:sp>
        <p:nvSpPr>
          <p:cNvPr id="15363" name="Rectangle 334"/>
          <p:cNvSpPr>
            <a:spLocks noChangeArrowheads="1"/>
          </p:cNvSpPr>
          <p:nvPr/>
        </p:nvSpPr>
        <p:spPr bwMode="auto">
          <a:xfrm>
            <a:off x="7189076" y="708025"/>
            <a:ext cx="22301966" cy="3106738"/>
          </a:xfrm>
          <a:prstGeom prst="rect">
            <a:avLst/>
          </a:prstGeom>
          <a:noFill/>
          <a:ln w="9525">
            <a:noFill/>
            <a:miter lim="800000"/>
            <a:headEnd/>
            <a:tailEnd/>
          </a:ln>
        </p:spPr>
        <p:txBody>
          <a:bodyPr anchor="ctr"/>
          <a:lstStyle/>
          <a:p>
            <a:pPr defTabSz="3135313"/>
            <a:r>
              <a:rPr lang="en-US" sz="6400" dirty="0" smtClean="0">
                <a:solidFill>
                  <a:srgbClr val="0070C0"/>
                </a:solidFill>
                <a:latin typeface="Arial Black" charset="0"/>
              </a:rPr>
              <a:t>Improve </a:t>
            </a:r>
            <a:r>
              <a:rPr lang="en-US" sz="6400" dirty="0">
                <a:solidFill>
                  <a:srgbClr val="0070C0"/>
                </a:solidFill>
                <a:latin typeface="Arial Black" charset="0"/>
              </a:rPr>
              <a:t>the </a:t>
            </a:r>
            <a:r>
              <a:rPr lang="en-US" sz="6400" dirty="0" smtClean="0">
                <a:solidFill>
                  <a:srgbClr val="0070C0"/>
                </a:solidFill>
                <a:latin typeface="Arial Black" charset="0"/>
              </a:rPr>
              <a:t>delivery performance of newspapers</a:t>
            </a:r>
            <a:endParaRPr lang="en-US" sz="6400" b="1" dirty="0">
              <a:solidFill>
                <a:srgbClr val="0070C0"/>
              </a:solidFill>
              <a:latin typeface="Arial Black" pitchFamily="34" charset="0"/>
            </a:endParaRPr>
          </a:p>
        </p:txBody>
      </p:sp>
      <p:sp>
        <p:nvSpPr>
          <p:cNvPr id="15364" name="Text Box 341"/>
          <p:cNvSpPr txBox="1">
            <a:spLocks noChangeArrowheads="1"/>
          </p:cNvSpPr>
          <p:nvPr/>
        </p:nvSpPr>
        <p:spPr bwMode="auto">
          <a:xfrm>
            <a:off x="617538" y="2702166"/>
            <a:ext cx="8272462" cy="869469"/>
          </a:xfrm>
          <a:prstGeom prst="rect">
            <a:avLst/>
          </a:prstGeom>
          <a:noFill/>
          <a:ln w="9525">
            <a:noFill/>
            <a:miter lim="800000"/>
            <a:headEnd/>
            <a:tailEnd/>
          </a:ln>
        </p:spPr>
        <p:txBody>
          <a:bodyPr anchor="ctr">
            <a:spAutoFit/>
          </a:bodyPr>
          <a:lstStyle/>
          <a:p>
            <a:pPr>
              <a:spcAft>
                <a:spcPts val="300"/>
              </a:spcAft>
            </a:pPr>
            <a:r>
              <a:rPr lang="en-US" sz="2400" dirty="0">
                <a:solidFill>
                  <a:srgbClr val="4D4D4D"/>
                </a:solidFill>
              </a:rPr>
              <a:t>Student: </a:t>
            </a:r>
            <a:r>
              <a:rPr lang="en-US" sz="2400" dirty="0" smtClean="0">
                <a:solidFill>
                  <a:srgbClr val="4D4D4D"/>
                </a:solidFill>
              </a:rPr>
              <a:t>Ronald Rojas Sánchez, </a:t>
            </a:r>
            <a:r>
              <a:rPr lang="en-US" sz="2400" dirty="0">
                <a:solidFill>
                  <a:srgbClr val="4D4D4D"/>
                </a:solidFill>
              </a:rPr>
              <a:t>GCLOG 2014</a:t>
            </a:r>
          </a:p>
          <a:p>
            <a:pPr>
              <a:spcAft>
                <a:spcPts val="300"/>
              </a:spcAft>
            </a:pPr>
            <a:r>
              <a:rPr lang="en-US" sz="2400" dirty="0">
                <a:solidFill>
                  <a:srgbClr val="4D4D4D"/>
                </a:solidFill>
              </a:rPr>
              <a:t>Advisor: Roberto Perez-Franco</a:t>
            </a:r>
          </a:p>
        </p:txBody>
      </p:sp>
      <p:sp>
        <p:nvSpPr>
          <p:cNvPr id="15365" name="Line 351"/>
          <p:cNvSpPr>
            <a:spLocks noChangeShapeType="1"/>
          </p:cNvSpPr>
          <p:nvPr/>
        </p:nvSpPr>
        <p:spPr bwMode="auto">
          <a:xfrm>
            <a:off x="11766550" y="4368800"/>
            <a:ext cx="0" cy="16035338"/>
          </a:xfrm>
          <a:prstGeom prst="line">
            <a:avLst/>
          </a:prstGeom>
          <a:noFill/>
          <a:ln w="12700">
            <a:solidFill>
              <a:srgbClr val="800000"/>
            </a:solidFill>
            <a:round/>
            <a:headEnd/>
            <a:tailEnd/>
          </a:ln>
        </p:spPr>
        <p:txBody>
          <a:bodyPr wrap="none" anchor="ctr"/>
          <a:lstStyle/>
          <a:p>
            <a:endParaRPr lang="es-CO"/>
          </a:p>
        </p:txBody>
      </p:sp>
      <p:sp>
        <p:nvSpPr>
          <p:cNvPr id="15366" name="Line 352"/>
          <p:cNvSpPr>
            <a:spLocks noChangeShapeType="1"/>
          </p:cNvSpPr>
          <p:nvPr/>
        </p:nvSpPr>
        <p:spPr bwMode="auto">
          <a:xfrm>
            <a:off x="25357138" y="12386469"/>
            <a:ext cx="0" cy="8017668"/>
          </a:xfrm>
          <a:prstGeom prst="line">
            <a:avLst/>
          </a:prstGeom>
          <a:noFill/>
          <a:ln w="12700">
            <a:solidFill>
              <a:srgbClr val="800000"/>
            </a:solidFill>
            <a:round/>
            <a:headEnd/>
            <a:tailEnd/>
          </a:ln>
        </p:spPr>
        <p:txBody>
          <a:bodyPr wrap="none" anchor="ctr"/>
          <a:lstStyle/>
          <a:p>
            <a:endParaRPr lang="es-CO"/>
          </a:p>
        </p:txBody>
      </p:sp>
      <p:sp>
        <p:nvSpPr>
          <p:cNvPr id="15367" name="Text Box 354"/>
          <p:cNvSpPr txBox="1">
            <a:spLocks noChangeArrowheads="1"/>
          </p:cNvSpPr>
          <p:nvPr/>
        </p:nvSpPr>
        <p:spPr bwMode="auto">
          <a:xfrm>
            <a:off x="546100" y="5495396"/>
            <a:ext cx="10688638" cy="4436371"/>
          </a:xfrm>
          <a:prstGeom prst="rect">
            <a:avLst/>
          </a:prstGeom>
          <a:noFill/>
          <a:ln w="9525">
            <a:noFill/>
            <a:miter lim="800000"/>
            <a:headEnd/>
            <a:tailEnd/>
          </a:ln>
        </p:spPr>
        <p:txBody>
          <a:bodyPr lIns="65306" tIns="32653" rIns="65306" bIns="32653">
            <a:spAutoFit/>
          </a:bodyPr>
          <a:lstStyle/>
          <a:p>
            <a:pPr marL="342900" indent="-342900" defTabSz="652463" eaLnBrk="0" hangingPunct="0">
              <a:buFontTx/>
              <a:buChar char="-"/>
            </a:pPr>
            <a:r>
              <a:rPr lang="en-US" sz="2600" b="1" dirty="0" smtClean="0">
                <a:solidFill>
                  <a:srgbClr val="4D4D4D"/>
                </a:solidFill>
              </a:rPr>
              <a:t>In Colombia, the main Newspaper is El Tiempo, and have 4 production </a:t>
            </a:r>
            <a:r>
              <a:rPr lang="en-US" sz="2600" b="1" dirty="0" smtClean="0">
                <a:solidFill>
                  <a:srgbClr val="4D4D4D"/>
                </a:solidFill>
              </a:rPr>
              <a:t>plants </a:t>
            </a:r>
            <a:r>
              <a:rPr lang="en-US" sz="2600" b="1" dirty="0" smtClean="0">
                <a:solidFill>
                  <a:srgbClr val="4D4D4D"/>
                </a:solidFill>
              </a:rPr>
              <a:t>in the principal markets. The next market (the 5</a:t>
            </a:r>
            <a:r>
              <a:rPr lang="en-US" sz="2600" b="1" baseline="30000" dirty="0" smtClean="0">
                <a:solidFill>
                  <a:srgbClr val="4D4D4D"/>
                </a:solidFill>
              </a:rPr>
              <a:t>th</a:t>
            </a:r>
            <a:r>
              <a:rPr lang="en-US" sz="2600" b="1" dirty="0" smtClean="0">
                <a:solidFill>
                  <a:srgbClr val="4D4D4D"/>
                </a:solidFill>
              </a:rPr>
              <a:t>) is the  </a:t>
            </a:r>
            <a:r>
              <a:rPr lang="en-US" sz="2600" b="1" dirty="0" err="1">
                <a:solidFill>
                  <a:srgbClr val="4D4D4D"/>
                </a:solidFill>
              </a:rPr>
              <a:t>Cafetal</a:t>
            </a:r>
            <a:r>
              <a:rPr lang="en-US" sz="2600" b="1" dirty="0">
                <a:solidFill>
                  <a:srgbClr val="4D4D4D"/>
                </a:solidFill>
              </a:rPr>
              <a:t> </a:t>
            </a:r>
            <a:r>
              <a:rPr lang="en-US" sz="2600" b="1" dirty="0" smtClean="0">
                <a:solidFill>
                  <a:srgbClr val="4D4D4D"/>
                </a:solidFill>
              </a:rPr>
              <a:t>Zone</a:t>
            </a:r>
            <a:r>
              <a:rPr lang="en-US" sz="2600" b="1" dirty="0">
                <a:solidFill>
                  <a:srgbClr val="4D4D4D"/>
                </a:solidFill>
              </a:rPr>
              <a:t>  </a:t>
            </a:r>
            <a:r>
              <a:rPr lang="en-US" sz="2600" b="1" dirty="0" smtClean="0">
                <a:solidFill>
                  <a:srgbClr val="4D4D4D"/>
                </a:solidFill>
              </a:rPr>
              <a:t>and </a:t>
            </a:r>
            <a:r>
              <a:rPr lang="en-US" sz="2600" b="1" dirty="0" smtClean="0">
                <a:solidFill>
                  <a:srgbClr val="4D4D4D"/>
                </a:solidFill>
              </a:rPr>
              <a:t>there </a:t>
            </a:r>
            <a:r>
              <a:rPr lang="en-US" sz="2600" b="1" dirty="0" smtClean="0">
                <a:solidFill>
                  <a:srgbClr val="4D4D4D"/>
                </a:solidFill>
              </a:rPr>
              <a:t>is no Production Plant.</a:t>
            </a:r>
          </a:p>
          <a:p>
            <a:pPr marL="342900" indent="-342900" defTabSz="652463" eaLnBrk="0" hangingPunct="0">
              <a:buFontTx/>
              <a:buChar char="-"/>
            </a:pPr>
            <a:endParaRPr lang="en-US" sz="2600" b="1" dirty="0" smtClean="0">
              <a:solidFill>
                <a:srgbClr val="4D4D4D"/>
              </a:solidFill>
            </a:endParaRPr>
          </a:p>
          <a:p>
            <a:pPr marL="342900" indent="-342900" defTabSz="652463" eaLnBrk="0" hangingPunct="0">
              <a:buFontTx/>
              <a:buChar char="-"/>
            </a:pPr>
            <a:r>
              <a:rPr lang="en-US" sz="2600" b="1" dirty="0" smtClean="0">
                <a:solidFill>
                  <a:srgbClr val="4D4D4D"/>
                </a:solidFill>
              </a:rPr>
              <a:t>In </a:t>
            </a:r>
            <a:r>
              <a:rPr lang="en-US" sz="2600" b="1" dirty="0">
                <a:solidFill>
                  <a:srgbClr val="4D4D4D"/>
                </a:solidFill>
              </a:rPr>
              <a:t>the Colombian </a:t>
            </a:r>
            <a:r>
              <a:rPr lang="en-US" sz="2600" b="1" dirty="0" err="1">
                <a:solidFill>
                  <a:srgbClr val="4D4D4D"/>
                </a:solidFill>
              </a:rPr>
              <a:t>Cafetal</a:t>
            </a:r>
            <a:r>
              <a:rPr lang="en-US" sz="2600" b="1" dirty="0">
                <a:solidFill>
                  <a:srgbClr val="4D4D4D"/>
                </a:solidFill>
              </a:rPr>
              <a:t> Zone, the newspapers to delivery El Tiempo Casa Editorial, arrive very late to his </a:t>
            </a:r>
            <a:r>
              <a:rPr lang="en-US" sz="2600" b="1" dirty="0" err="1">
                <a:solidFill>
                  <a:srgbClr val="4D4D4D"/>
                </a:solidFill>
              </a:rPr>
              <a:t>subscriptors</a:t>
            </a:r>
            <a:r>
              <a:rPr lang="en-US" sz="2600" b="1" dirty="0" smtClean="0">
                <a:solidFill>
                  <a:srgbClr val="4D4D4D"/>
                </a:solidFill>
              </a:rPr>
              <a:t>.</a:t>
            </a:r>
          </a:p>
          <a:p>
            <a:pPr marL="342900" indent="-342900" defTabSz="652463" eaLnBrk="0" hangingPunct="0">
              <a:buFontTx/>
              <a:buChar char="-"/>
            </a:pPr>
            <a:endParaRPr lang="en-US" sz="2600" b="1" dirty="0">
              <a:solidFill>
                <a:srgbClr val="4D4D4D"/>
              </a:solidFill>
            </a:endParaRPr>
          </a:p>
          <a:p>
            <a:pPr marL="342900" indent="-342900" defTabSz="652463" eaLnBrk="0" hangingPunct="0">
              <a:buFontTx/>
              <a:buChar char="-"/>
            </a:pPr>
            <a:r>
              <a:rPr lang="en-US" sz="2600" b="1" dirty="0" smtClean="0">
                <a:solidFill>
                  <a:srgbClr val="4D4D4D"/>
                </a:solidFill>
              </a:rPr>
              <a:t>It </a:t>
            </a:r>
            <a:r>
              <a:rPr lang="en-US" sz="2600" b="1" dirty="0">
                <a:solidFill>
                  <a:srgbClr val="4D4D4D"/>
                </a:solidFill>
              </a:rPr>
              <a:t>is thought that if the arrival time of the newspaper to this area is improved, the level of sales in the region to improve, and clearly will improve service to current customers.</a:t>
            </a:r>
          </a:p>
          <a:p>
            <a:pPr defTabSz="652463"/>
            <a:endParaRPr lang="en-US" sz="2400" b="1" dirty="0">
              <a:solidFill>
                <a:srgbClr val="4D4D4D"/>
              </a:solidFill>
            </a:endParaRPr>
          </a:p>
        </p:txBody>
      </p:sp>
      <p:sp>
        <p:nvSpPr>
          <p:cNvPr id="15368" name="Text Box 356"/>
          <p:cNvSpPr txBox="1">
            <a:spLocks noChangeArrowheads="1"/>
          </p:cNvSpPr>
          <p:nvPr/>
        </p:nvSpPr>
        <p:spPr bwMode="auto">
          <a:xfrm>
            <a:off x="546100" y="10934479"/>
            <a:ext cx="10966450" cy="1635604"/>
          </a:xfrm>
          <a:prstGeom prst="rect">
            <a:avLst/>
          </a:prstGeom>
          <a:noFill/>
          <a:ln w="9525">
            <a:noFill/>
            <a:miter lim="800000"/>
            <a:headEnd/>
            <a:tailEnd/>
          </a:ln>
        </p:spPr>
        <p:txBody>
          <a:bodyPr lIns="65306" tIns="32653" rIns="65306" bIns="32653">
            <a:spAutoFit/>
          </a:bodyPr>
          <a:lstStyle/>
          <a:p>
            <a:pPr marL="342900" indent="-342900" defTabSz="652463" eaLnBrk="0" hangingPunct="0">
              <a:buFontTx/>
              <a:buChar char="-"/>
            </a:pPr>
            <a:endParaRPr lang="en-US" sz="2600" b="1" dirty="0" smtClean="0">
              <a:solidFill>
                <a:srgbClr val="4D4D4D"/>
              </a:solidFill>
            </a:endParaRPr>
          </a:p>
          <a:p>
            <a:pPr marL="342900" indent="-342900" defTabSz="652463" eaLnBrk="0" hangingPunct="0">
              <a:buFontTx/>
              <a:buChar char="-"/>
            </a:pPr>
            <a:r>
              <a:rPr lang="en-US" sz="2600" b="1" dirty="0">
                <a:solidFill>
                  <a:srgbClr val="4D4D4D"/>
                </a:solidFill>
              </a:rPr>
              <a:t>What can be done to improve the time of the arrival of the newspaper to the readers?</a:t>
            </a:r>
          </a:p>
          <a:p>
            <a:pPr defTabSz="652463" eaLnBrk="0" hangingPunct="0"/>
            <a:endParaRPr lang="en-US" sz="2400" b="1" dirty="0">
              <a:solidFill>
                <a:srgbClr val="4D4D4D"/>
              </a:solidFill>
            </a:endParaRPr>
          </a:p>
        </p:txBody>
      </p:sp>
      <p:sp>
        <p:nvSpPr>
          <p:cNvPr id="15369" name="Text Box 358"/>
          <p:cNvSpPr txBox="1">
            <a:spLocks noChangeArrowheads="1"/>
          </p:cNvSpPr>
          <p:nvPr/>
        </p:nvSpPr>
        <p:spPr bwMode="auto">
          <a:xfrm>
            <a:off x="12265023" y="13468666"/>
            <a:ext cx="12760325" cy="2866710"/>
          </a:xfrm>
          <a:prstGeom prst="rect">
            <a:avLst/>
          </a:prstGeom>
          <a:noFill/>
          <a:ln w="9525">
            <a:noFill/>
            <a:miter lim="800000"/>
            <a:headEnd/>
            <a:tailEnd/>
          </a:ln>
        </p:spPr>
        <p:txBody>
          <a:bodyPr lIns="65306" tIns="32653" rIns="65306" bIns="32653">
            <a:spAutoFit/>
          </a:bodyPr>
          <a:lstStyle/>
          <a:p>
            <a:pPr defTabSz="652463" eaLnBrk="0" hangingPunct="0"/>
            <a:r>
              <a:rPr lang="en-US" sz="2600" b="1" dirty="0">
                <a:solidFill>
                  <a:srgbClr val="4D4D4D"/>
                </a:solidFill>
              </a:rPr>
              <a:t>1. There will be designed a list of the information that it will have to obtain. </a:t>
            </a:r>
          </a:p>
          <a:p>
            <a:pPr defTabSz="652463" eaLnBrk="0" hangingPunct="0"/>
            <a:r>
              <a:rPr lang="en-US" sz="2600" b="1" dirty="0">
                <a:solidFill>
                  <a:srgbClr val="4D4D4D"/>
                </a:solidFill>
              </a:rPr>
              <a:t>2. An Excel model will be designed, that there allows to work the information that is obtained.</a:t>
            </a:r>
          </a:p>
          <a:p>
            <a:pPr defTabSz="652463" eaLnBrk="0" hangingPunct="0"/>
            <a:r>
              <a:rPr lang="en-US" sz="2600" b="1" dirty="0">
                <a:solidFill>
                  <a:srgbClr val="4D4D4D"/>
                </a:solidFill>
              </a:rPr>
              <a:t>3. The principals scenarios are concluded in a 11 options of the model.  </a:t>
            </a:r>
          </a:p>
          <a:p>
            <a:pPr defTabSz="652463" eaLnBrk="0" hangingPunct="0"/>
            <a:r>
              <a:rPr lang="en-US" sz="2600" b="1" dirty="0">
                <a:solidFill>
                  <a:srgbClr val="4D4D4D"/>
                </a:solidFill>
              </a:rPr>
              <a:t>4. The Solver Tool of </a:t>
            </a:r>
            <a:r>
              <a:rPr lang="en-US" sz="2600" b="1" dirty="0" smtClean="0">
                <a:solidFill>
                  <a:srgbClr val="4D4D4D"/>
                </a:solidFill>
              </a:rPr>
              <a:t>Excel </a:t>
            </a:r>
            <a:r>
              <a:rPr lang="en-US" sz="2600" b="1" dirty="0">
                <a:solidFill>
                  <a:srgbClr val="4D4D4D"/>
                </a:solidFill>
              </a:rPr>
              <a:t>chose the better option, </a:t>
            </a:r>
            <a:r>
              <a:rPr lang="en-US" sz="2600" b="1" dirty="0" smtClean="0">
                <a:solidFill>
                  <a:srgbClr val="4D4D4D"/>
                </a:solidFill>
              </a:rPr>
              <a:t>analyzing </a:t>
            </a:r>
            <a:r>
              <a:rPr lang="en-US" sz="2600" b="1" dirty="0">
                <a:solidFill>
                  <a:srgbClr val="4D4D4D"/>
                </a:solidFill>
              </a:rPr>
              <a:t>the variables of Time, Cost and Reliability.</a:t>
            </a:r>
          </a:p>
          <a:p>
            <a:pPr defTabSz="652463" eaLnBrk="0" hangingPunct="0"/>
            <a:r>
              <a:rPr lang="en-US" sz="2600" b="1" dirty="0">
                <a:solidFill>
                  <a:srgbClr val="4D4D4D"/>
                </a:solidFill>
              </a:rPr>
              <a:t>5. The results of the project will appear</a:t>
            </a:r>
            <a:r>
              <a:rPr lang="en-US" sz="2600" b="1" dirty="0" smtClean="0">
                <a:solidFill>
                  <a:srgbClr val="4D4D4D"/>
                </a:solidFill>
              </a:rPr>
              <a:t>.</a:t>
            </a:r>
            <a:endParaRPr lang="en-US" sz="2400" b="1" dirty="0">
              <a:solidFill>
                <a:srgbClr val="4D4D4D"/>
              </a:solidFill>
            </a:endParaRPr>
          </a:p>
        </p:txBody>
      </p:sp>
      <p:sp>
        <p:nvSpPr>
          <p:cNvPr id="15372" name="Text Box 384"/>
          <p:cNvSpPr txBox="1">
            <a:spLocks noChangeArrowheads="1"/>
          </p:cNvSpPr>
          <p:nvPr/>
        </p:nvSpPr>
        <p:spPr bwMode="auto">
          <a:xfrm>
            <a:off x="25611350" y="15630536"/>
            <a:ext cx="9509923" cy="4467149"/>
          </a:xfrm>
          <a:prstGeom prst="rect">
            <a:avLst/>
          </a:prstGeom>
          <a:noFill/>
          <a:ln w="9525">
            <a:noFill/>
            <a:miter lim="800000"/>
            <a:headEnd/>
            <a:tailEnd/>
          </a:ln>
        </p:spPr>
        <p:txBody>
          <a:bodyPr wrap="square" lIns="65306" tIns="32653" rIns="65306" bIns="32653">
            <a:spAutoFit/>
          </a:bodyPr>
          <a:lstStyle/>
          <a:p>
            <a:pPr marL="457200" indent="-457200" defTabSz="652463" eaLnBrk="0" hangingPunct="0">
              <a:buFontTx/>
              <a:buChar char="-"/>
            </a:pPr>
            <a:r>
              <a:rPr lang="en-US" sz="2600" b="1" dirty="0" smtClean="0">
                <a:solidFill>
                  <a:srgbClr val="4D4D4D"/>
                </a:solidFill>
              </a:rPr>
              <a:t>Improvement </a:t>
            </a:r>
            <a:r>
              <a:rPr lang="en-US" sz="2600" b="1" dirty="0">
                <a:solidFill>
                  <a:srgbClr val="4D4D4D"/>
                </a:solidFill>
              </a:rPr>
              <a:t>of the travel time to Manizales in a 22</a:t>
            </a:r>
            <a:r>
              <a:rPr lang="en-US" sz="2600" b="1" dirty="0" smtClean="0">
                <a:solidFill>
                  <a:srgbClr val="4D4D4D"/>
                </a:solidFill>
              </a:rPr>
              <a:t>%. The </a:t>
            </a:r>
            <a:r>
              <a:rPr lang="en-US" sz="2600" b="1" dirty="0">
                <a:solidFill>
                  <a:srgbClr val="4D4D4D"/>
                </a:solidFill>
              </a:rPr>
              <a:t>time to arrive to Manizales will be from 300 minutes to 235 minutes. </a:t>
            </a:r>
          </a:p>
          <a:p>
            <a:pPr marL="457200" indent="-457200" defTabSz="652463" eaLnBrk="0" hangingPunct="0">
              <a:buFontTx/>
              <a:buChar char="-"/>
            </a:pPr>
            <a:endParaRPr lang="en-US" sz="2600" b="1" dirty="0" smtClean="0">
              <a:solidFill>
                <a:srgbClr val="4D4D4D"/>
              </a:solidFill>
            </a:endParaRPr>
          </a:p>
          <a:p>
            <a:pPr marL="457200" indent="-457200" defTabSz="652463" eaLnBrk="0" hangingPunct="0">
              <a:buFontTx/>
              <a:buChar char="-"/>
            </a:pPr>
            <a:r>
              <a:rPr lang="en-US" sz="2600" b="1" dirty="0" smtClean="0">
                <a:solidFill>
                  <a:srgbClr val="4D4D4D"/>
                </a:solidFill>
              </a:rPr>
              <a:t>It </a:t>
            </a:r>
            <a:r>
              <a:rPr lang="en-US" sz="2600" b="1" dirty="0">
                <a:solidFill>
                  <a:srgbClr val="4D4D4D"/>
                </a:solidFill>
              </a:rPr>
              <a:t>means that the newspaper goes from 5,15 am to 4.10 am, with a spare of one hour, five 5 minutes. </a:t>
            </a:r>
            <a:endParaRPr lang="en-US" sz="2600" b="1" dirty="0" smtClean="0">
              <a:solidFill>
                <a:srgbClr val="4D4D4D"/>
              </a:solidFill>
            </a:endParaRPr>
          </a:p>
          <a:p>
            <a:pPr marL="457200" indent="-457200" defTabSz="652463" eaLnBrk="0" hangingPunct="0">
              <a:buFontTx/>
              <a:buChar char="-"/>
            </a:pPr>
            <a:endParaRPr lang="en-US" sz="2600" b="1" dirty="0">
              <a:solidFill>
                <a:srgbClr val="4D4D4D"/>
              </a:solidFill>
            </a:endParaRPr>
          </a:p>
          <a:p>
            <a:pPr lvl="1" indent="-457200" defTabSz="652463" eaLnBrk="0" hangingPunct="0">
              <a:buFontTx/>
              <a:buChar char="-"/>
            </a:pPr>
            <a:r>
              <a:rPr lang="en-US" sz="2600" b="1" dirty="0" smtClean="0">
                <a:solidFill>
                  <a:srgbClr val="4D4D4D"/>
                </a:solidFill>
              </a:rPr>
              <a:t>The </a:t>
            </a:r>
            <a:r>
              <a:rPr lang="en-US" sz="2600" b="1" dirty="0">
                <a:solidFill>
                  <a:srgbClr val="4D4D4D"/>
                </a:solidFill>
              </a:rPr>
              <a:t>clients and subscripts will notice the difference. It is expected that the quantities of newspaper sold are higher.</a:t>
            </a:r>
            <a:endParaRPr lang="es-MX" sz="2600" b="1" dirty="0">
              <a:solidFill>
                <a:srgbClr val="4D4D4D"/>
              </a:solidFill>
            </a:endParaRPr>
          </a:p>
          <a:p>
            <a:pPr marL="457200" indent="-457200" defTabSz="652463" eaLnBrk="0" hangingPunct="0">
              <a:buFontTx/>
              <a:buChar char="-"/>
            </a:pPr>
            <a:endParaRPr lang="es-MX" sz="2600" b="1" dirty="0">
              <a:solidFill>
                <a:srgbClr val="4D4D4D"/>
              </a:solidFill>
            </a:endParaRPr>
          </a:p>
        </p:txBody>
      </p:sp>
      <p:sp>
        <p:nvSpPr>
          <p:cNvPr id="15374" name="Text Box 409"/>
          <p:cNvSpPr txBox="1">
            <a:spLocks noChangeArrowheads="1"/>
          </p:cNvSpPr>
          <p:nvPr/>
        </p:nvSpPr>
        <p:spPr bwMode="auto">
          <a:xfrm>
            <a:off x="25611138" y="5268913"/>
            <a:ext cx="10966450" cy="431800"/>
          </a:xfrm>
          <a:prstGeom prst="rect">
            <a:avLst/>
          </a:prstGeom>
          <a:noFill/>
          <a:ln w="9525">
            <a:noFill/>
            <a:miter lim="800000"/>
            <a:headEnd/>
            <a:tailEnd/>
          </a:ln>
        </p:spPr>
        <p:txBody>
          <a:bodyPr lIns="65306" tIns="32653" rIns="65306" bIns="32653">
            <a:spAutoFit/>
          </a:bodyPr>
          <a:lstStyle/>
          <a:p>
            <a:pPr defTabSz="652463" eaLnBrk="0" hangingPunct="0"/>
            <a:endParaRPr lang="es-CO" sz="2400">
              <a:solidFill>
                <a:srgbClr val="4D4D4D"/>
              </a:solidFill>
            </a:endParaRPr>
          </a:p>
        </p:txBody>
      </p:sp>
      <p:sp>
        <p:nvSpPr>
          <p:cNvPr id="2" name="Text Box 408"/>
          <p:cNvSpPr txBox="1">
            <a:spLocks noChangeArrowheads="1"/>
          </p:cNvSpPr>
          <p:nvPr/>
        </p:nvSpPr>
        <p:spPr bwMode="auto">
          <a:xfrm>
            <a:off x="12265021" y="12386469"/>
            <a:ext cx="12730158" cy="820738"/>
          </a:xfrm>
          <a:prstGeom prst="rect">
            <a:avLst/>
          </a:prstGeom>
          <a:solidFill>
            <a:schemeClr val="bg1">
              <a:lumMod val="50000"/>
            </a:schemeClr>
          </a:solidFill>
          <a:ln w="9525">
            <a:noFill/>
            <a:miter lim="800000"/>
            <a:headEnd/>
            <a:tailEnd/>
          </a:ln>
        </p:spPr>
        <p:txBody>
          <a:bodyPr anchor="ctr"/>
          <a:lstStyle/>
          <a:p>
            <a:pPr eaLnBrk="0" hangingPunct="0">
              <a:defRPr/>
            </a:pPr>
            <a:r>
              <a:rPr lang="en-US" sz="3600" dirty="0">
                <a:solidFill>
                  <a:schemeClr val="bg2"/>
                </a:solidFill>
                <a:latin typeface="Arial Black" charset="0"/>
                <a:ea typeface="+mn-ea"/>
                <a:cs typeface="+mn-cs"/>
              </a:rPr>
              <a:t>Methodology</a:t>
            </a:r>
          </a:p>
        </p:txBody>
      </p:sp>
      <p:sp>
        <p:nvSpPr>
          <p:cNvPr id="14354" name="Text Box 408"/>
          <p:cNvSpPr txBox="1">
            <a:spLocks noChangeArrowheads="1"/>
          </p:cNvSpPr>
          <p:nvPr/>
        </p:nvSpPr>
        <p:spPr bwMode="auto">
          <a:xfrm>
            <a:off x="590550" y="15841762"/>
            <a:ext cx="10848976" cy="822325"/>
          </a:xfrm>
          <a:prstGeom prst="rect">
            <a:avLst/>
          </a:prstGeom>
          <a:solidFill>
            <a:schemeClr val="bg1">
              <a:lumMod val="50000"/>
            </a:schemeClr>
          </a:solidFill>
          <a:ln w="9525">
            <a:noFill/>
            <a:miter lim="800000"/>
            <a:headEnd/>
            <a:tailEnd/>
          </a:ln>
        </p:spPr>
        <p:txBody>
          <a:bodyPr anchor="ctr"/>
          <a:lstStyle/>
          <a:p>
            <a:pPr eaLnBrk="0" hangingPunct="0">
              <a:defRPr/>
            </a:pPr>
            <a:r>
              <a:rPr lang="en-US" sz="3600" dirty="0">
                <a:solidFill>
                  <a:schemeClr val="bg2"/>
                </a:solidFill>
                <a:latin typeface="Arial Black" charset="0"/>
                <a:ea typeface="+mn-ea"/>
                <a:cs typeface="+mn-cs"/>
              </a:rPr>
              <a:t>The Problem</a:t>
            </a:r>
          </a:p>
        </p:txBody>
      </p:sp>
      <p:sp>
        <p:nvSpPr>
          <p:cNvPr id="14355" name="Text Box 408"/>
          <p:cNvSpPr txBox="1">
            <a:spLocks noChangeArrowheads="1"/>
          </p:cNvSpPr>
          <p:nvPr/>
        </p:nvSpPr>
        <p:spPr bwMode="auto">
          <a:xfrm>
            <a:off x="590550" y="4378325"/>
            <a:ext cx="10885488" cy="822325"/>
          </a:xfrm>
          <a:prstGeom prst="rect">
            <a:avLst/>
          </a:prstGeom>
          <a:solidFill>
            <a:schemeClr val="bg1">
              <a:lumMod val="50000"/>
            </a:schemeClr>
          </a:solidFill>
          <a:ln w="9525">
            <a:noFill/>
            <a:miter lim="800000"/>
            <a:headEnd/>
            <a:tailEnd/>
          </a:ln>
        </p:spPr>
        <p:txBody>
          <a:bodyPr anchor="ctr"/>
          <a:lstStyle/>
          <a:p>
            <a:pPr eaLnBrk="0" hangingPunct="0">
              <a:defRPr/>
            </a:pPr>
            <a:r>
              <a:rPr lang="en-US" sz="3600">
                <a:solidFill>
                  <a:schemeClr val="bg2"/>
                </a:solidFill>
                <a:latin typeface="Arial Black" charset="0"/>
                <a:ea typeface="+mn-ea"/>
                <a:cs typeface="+mn-cs"/>
              </a:rPr>
              <a:t>Motivation / Background</a:t>
            </a:r>
          </a:p>
        </p:txBody>
      </p:sp>
      <p:sp>
        <p:nvSpPr>
          <p:cNvPr id="14356" name="Text Box 408"/>
          <p:cNvSpPr txBox="1">
            <a:spLocks noChangeArrowheads="1"/>
          </p:cNvSpPr>
          <p:nvPr/>
        </p:nvSpPr>
        <p:spPr bwMode="auto">
          <a:xfrm>
            <a:off x="627062" y="10110567"/>
            <a:ext cx="10885488" cy="823912"/>
          </a:xfrm>
          <a:prstGeom prst="rect">
            <a:avLst/>
          </a:prstGeom>
          <a:solidFill>
            <a:schemeClr val="bg1">
              <a:lumMod val="50000"/>
            </a:schemeClr>
          </a:solidFill>
          <a:ln w="9525">
            <a:noFill/>
            <a:miter lim="800000"/>
            <a:headEnd/>
            <a:tailEnd/>
          </a:ln>
        </p:spPr>
        <p:txBody>
          <a:bodyPr anchor="ctr"/>
          <a:lstStyle/>
          <a:p>
            <a:pPr eaLnBrk="0" hangingPunct="0">
              <a:defRPr/>
            </a:pPr>
            <a:r>
              <a:rPr lang="en-US" sz="3600" dirty="0">
                <a:solidFill>
                  <a:schemeClr val="bg2"/>
                </a:solidFill>
                <a:latin typeface="Arial Black" charset="0"/>
                <a:ea typeface="+mn-ea"/>
                <a:cs typeface="+mn-cs"/>
              </a:rPr>
              <a:t>Key Question / Hypothesis</a:t>
            </a:r>
          </a:p>
        </p:txBody>
      </p:sp>
      <p:sp>
        <p:nvSpPr>
          <p:cNvPr id="14357" name="Text Box 408"/>
          <p:cNvSpPr txBox="1">
            <a:spLocks noChangeArrowheads="1"/>
          </p:cNvSpPr>
          <p:nvPr/>
        </p:nvSpPr>
        <p:spPr bwMode="auto">
          <a:xfrm>
            <a:off x="627062" y="13020933"/>
            <a:ext cx="10885488" cy="822325"/>
          </a:xfrm>
          <a:prstGeom prst="rect">
            <a:avLst/>
          </a:prstGeom>
          <a:solidFill>
            <a:schemeClr val="bg1">
              <a:lumMod val="50000"/>
            </a:schemeClr>
          </a:solidFill>
          <a:ln w="9525">
            <a:noFill/>
            <a:miter lim="800000"/>
            <a:headEnd/>
            <a:tailEnd/>
          </a:ln>
        </p:spPr>
        <p:txBody>
          <a:bodyPr anchor="ctr"/>
          <a:lstStyle/>
          <a:p>
            <a:pPr eaLnBrk="0" hangingPunct="0">
              <a:defRPr/>
            </a:pPr>
            <a:r>
              <a:rPr lang="en-US" sz="3600">
                <a:solidFill>
                  <a:schemeClr val="bg2"/>
                </a:solidFill>
                <a:latin typeface="Arial Black" charset="0"/>
                <a:ea typeface="+mn-ea"/>
                <a:cs typeface="+mn-cs"/>
              </a:rPr>
              <a:t>Relevant Literature</a:t>
            </a:r>
          </a:p>
        </p:txBody>
      </p:sp>
      <p:sp>
        <p:nvSpPr>
          <p:cNvPr id="15381" name="Text Box 358"/>
          <p:cNvSpPr txBox="1">
            <a:spLocks noChangeArrowheads="1"/>
          </p:cNvSpPr>
          <p:nvPr/>
        </p:nvSpPr>
        <p:spPr bwMode="auto">
          <a:xfrm>
            <a:off x="806450" y="13958888"/>
            <a:ext cx="10428288" cy="1235495"/>
          </a:xfrm>
          <a:prstGeom prst="rect">
            <a:avLst/>
          </a:prstGeom>
          <a:noFill/>
          <a:ln w="9525">
            <a:noFill/>
            <a:miter lim="800000"/>
            <a:headEnd/>
            <a:tailEnd/>
          </a:ln>
        </p:spPr>
        <p:txBody>
          <a:bodyPr lIns="65306" tIns="32653" rIns="65306" bIns="32653">
            <a:spAutoFit/>
          </a:bodyPr>
          <a:lstStyle/>
          <a:p>
            <a:pPr defTabSz="652463" eaLnBrk="0" hangingPunct="0">
              <a:spcBef>
                <a:spcPct val="20000"/>
              </a:spcBef>
              <a:buClr>
                <a:srgbClr val="FF9900"/>
              </a:buClr>
            </a:pPr>
            <a:r>
              <a:rPr lang="en-US" sz="2600" b="1" dirty="0" smtClean="0">
                <a:solidFill>
                  <a:srgbClr val="4D4D4D"/>
                </a:solidFill>
              </a:rPr>
              <a:t>- Supply </a:t>
            </a:r>
            <a:r>
              <a:rPr lang="en-US" sz="2600" b="1" dirty="0" smtClean="0">
                <a:solidFill>
                  <a:srgbClr val="4D4D4D"/>
                </a:solidFill>
              </a:rPr>
              <a:t>Chain </a:t>
            </a:r>
            <a:r>
              <a:rPr lang="en-US" sz="2600" b="1" dirty="0" smtClean="0">
                <a:solidFill>
                  <a:srgbClr val="4D4D4D"/>
                </a:solidFill>
              </a:rPr>
              <a:t>Management, Strategy, Planning, and Operation. By Sunil Chopra and Peter </a:t>
            </a:r>
            <a:r>
              <a:rPr lang="en-US" sz="2600" b="1" dirty="0" err="1" smtClean="0">
                <a:solidFill>
                  <a:srgbClr val="4D4D4D"/>
                </a:solidFill>
              </a:rPr>
              <a:t>Meindl</a:t>
            </a:r>
            <a:endParaRPr lang="en-US" sz="2600" b="1" dirty="0">
              <a:solidFill>
                <a:srgbClr val="4D4D4D"/>
              </a:solidFill>
            </a:endParaRPr>
          </a:p>
          <a:p>
            <a:pPr defTabSz="652463"/>
            <a:endParaRPr lang="en-US" sz="2400" b="1" dirty="0">
              <a:solidFill>
                <a:srgbClr val="4D4D4D"/>
              </a:solidFill>
            </a:endParaRPr>
          </a:p>
        </p:txBody>
      </p:sp>
      <p:sp>
        <p:nvSpPr>
          <p:cNvPr id="14359" name="Text Box 408"/>
          <p:cNvSpPr txBox="1">
            <a:spLocks noChangeArrowheads="1"/>
          </p:cNvSpPr>
          <p:nvPr/>
        </p:nvSpPr>
        <p:spPr bwMode="auto">
          <a:xfrm>
            <a:off x="12265021" y="16906815"/>
            <a:ext cx="12730160" cy="822325"/>
          </a:xfrm>
          <a:prstGeom prst="rect">
            <a:avLst/>
          </a:prstGeom>
          <a:solidFill>
            <a:schemeClr val="bg1">
              <a:lumMod val="50000"/>
            </a:schemeClr>
          </a:solidFill>
          <a:ln w="9525">
            <a:noFill/>
            <a:miter lim="800000"/>
            <a:headEnd/>
            <a:tailEnd/>
          </a:ln>
        </p:spPr>
        <p:txBody>
          <a:bodyPr anchor="ctr"/>
          <a:lstStyle/>
          <a:p>
            <a:pPr eaLnBrk="0" hangingPunct="0">
              <a:defRPr/>
            </a:pPr>
            <a:r>
              <a:rPr lang="en-US" sz="3600" dirty="0" smtClean="0">
                <a:solidFill>
                  <a:schemeClr val="bg2"/>
                </a:solidFill>
                <a:latin typeface="Arial Black" charset="0"/>
                <a:ea typeface="+mn-ea"/>
                <a:cs typeface="+mn-cs"/>
              </a:rPr>
              <a:t>Results</a:t>
            </a:r>
            <a:endParaRPr lang="en-US" sz="3600" dirty="0">
              <a:solidFill>
                <a:schemeClr val="bg2"/>
              </a:solidFill>
              <a:latin typeface="Arial Black" charset="0"/>
              <a:ea typeface="+mn-ea"/>
              <a:cs typeface="+mn-cs"/>
            </a:endParaRPr>
          </a:p>
        </p:txBody>
      </p:sp>
      <p:sp>
        <p:nvSpPr>
          <p:cNvPr id="14360" name="Text Box 408"/>
          <p:cNvSpPr txBox="1">
            <a:spLocks noChangeArrowheads="1"/>
          </p:cNvSpPr>
          <p:nvPr/>
        </p:nvSpPr>
        <p:spPr bwMode="auto">
          <a:xfrm>
            <a:off x="25568026" y="14579217"/>
            <a:ext cx="10885487" cy="823912"/>
          </a:xfrm>
          <a:prstGeom prst="rect">
            <a:avLst/>
          </a:prstGeom>
          <a:solidFill>
            <a:schemeClr val="bg1">
              <a:lumMod val="50000"/>
            </a:schemeClr>
          </a:solidFill>
          <a:ln w="9525">
            <a:noFill/>
            <a:miter lim="800000"/>
            <a:headEnd/>
            <a:tailEnd/>
          </a:ln>
        </p:spPr>
        <p:txBody>
          <a:bodyPr anchor="ctr"/>
          <a:lstStyle/>
          <a:p>
            <a:pPr eaLnBrk="0" hangingPunct="0">
              <a:defRPr/>
            </a:pPr>
            <a:r>
              <a:rPr lang="en-US" sz="3600" dirty="0">
                <a:solidFill>
                  <a:schemeClr val="bg2"/>
                </a:solidFill>
                <a:latin typeface="Arial Black" charset="0"/>
                <a:ea typeface="+mn-ea"/>
                <a:cs typeface="+mn-cs"/>
              </a:rPr>
              <a:t>Expected Contribution</a:t>
            </a:r>
          </a:p>
        </p:txBody>
      </p:sp>
      <p:sp>
        <p:nvSpPr>
          <p:cNvPr id="15384" name="TextBox 38"/>
          <p:cNvSpPr txBox="1">
            <a:spLocks noChangeArrowheads="1"/>
          </p:cNvSpPr>
          <p:nvPr/>
        </p:nvSpPr>
        <p:spPr bwMode="auto">
          <a:xfrm>
            <a:off x="33486725" y="13435013"/>
            <a:ext cx="184150" cy="1047750"/>
          </a:xfrm>
          <a:prstGeom prst="rect">
            <a:avLst/>
          </a:prstGeom>
          <a:noFill/>
          <a:ln w="9525">
            <a:noFill/>
            <a:miter lim="800000"/>
            <a:headEnd/>
            <a:tailEnd/>
          </a:ln>
        </p:spPr>
        <p:txBody>
          <a:bodyPr wrap="none">
            <a:spAutoFit/>
          </a:bodyPr>
          <a:lstStyle/>
          <a:p>
            <a:pPr algn="ctr"/>
            <a:endParaRPr lang="es-CO"/>
          </a:p>
        </p:txBody>
      </p:sp>
      <p:sp>
        <p:nvSpPr>
          <p:cNvPr id="15385" name="Text Box 356"/>
          <p:cNvSpPr txBox="1">
            <a:spLocks noChangeArrowheads="1"/>
          </p:cNvSpPr>
          <p:nvPr/>
        </p:nvSpPr>
        <p:spPr bwMode="auto">
          <a:xfrm>
            <a:off x="769938" y="17032899"/>
            <a:ext cx="10669588" cy="3346842"/>
          </a:xfrm>
          <a:prstGeom prst="rect">
            <a:avLst/>
          </a:prstGeom>
          <a:noFill/>
          <a:ln w="9525">
            <a:noFill/>
            <a:miter lim="800000"/>
            <a:headEnd/>
            <a:tailEnd/>
          </a:ln>
        </p:spPr>
        <p:txBody>
          <a:bodyPr wrap="square" lIns="65306" tIns="32653" rIns="65306" bIns="32653">
            <a:spAutoFit/>
          </a:bodyPr>
          <a:lstStyle/>
          <a:p>
            <a:pPr defTabSz="652463" eaLnBrk="0" hangingPunct="0">
              <a:spcBef>
                <a:spcPct val="20000"/>
              </a:spcBef>
              <a:buClr>
                <a:srgbClr val="FF9900"/>
              </a:buClr>
            </a:pPr>
            <a:r>
              <a:rPr lang="en-US" sz="2600" b="1" dirty="0">
                <a:solidFill>
                  <a:srgbClr val="4D4D4D"/>
                </a:solidFill>
              </a:rPr>
              <a:t>Based in the compilation of information available from hours, routes, times, distances, reliability </a:t>
            </a:r>
            <a:r>
              <a:rPr lang="en-US" sz="2600" b="1" dirty="0" smtClean="0">
                <a:solidFill>
                  <a:srgbClr val="4D4D4D"/>
                </a:solidFill>
              </a:rPr>
              <a:t>of the roads </a:t>
            </a:r>
            <a:r>
              <a:rPr lang="en-US" sz="2600" b="1" dirty="0">
                <a:solidFill>
                  <a:srgbClr val="4D4D4D"/>
                </a:solidFill>
              </a:rPr>
              <a:t>and with the support of mathematical models that will work qualitative and quantitative information it will have to determine one optimal solution</a:t>
            </a:r>
            <a:r>
              <a:rPr lang="en-US" sz="2600" b="1" dirty="0" smtClean="0">
                <a:solidFill>
                  <a:srgbClr val="4D4D4D"/>
                </a:solidFill>
              </a:rPr>
              <a:t>.</a:t>
            </a:r>
          </a:p>
          <a:p>
            <a:pPr defTabSz="652463" eaLnBrk="0" hangingPunct="0">
              <a:spcBef>
                <a:spcPct val="20000"/>
              </a:spcBef>
              <a:buClr>
                <a:srgbClr val="FF9900"/>
              </a:buClr>
              <a:buFont typeface="Times" pitchFamily="18" charset="0"/>
              <a:buNone/>
            </a:pPr>
            <a:r>
              <a:rPr lang="en-US" sz="2600" b="1" dirty="0" smtClean="0">
                <a:solidFill>
                  <a:srgbClr val="4D4D4D"/>
                </a:solidFill>
              </a:rPr>
              <a:t>The </a:t>
            </a:r>
            <a:r>
              <a:rPr lang="en-US" sz="2600" b="1" dirty="0">
                <a:solidFill>
                  <a:srgbClr val="4D4D4D"/>
                </a:solidFill>
              </a:rPr>
              <a:t>best alternative should be validated, so with reasonable costs, and using alternative logistics </a:t>
            </a:r>
            <a:r>
              <a:rPr lang="en-US" sz="2600" b="1" dirty="0" smtClean="0">
                <a:solidFill>
                  <a:srgbClr val="4D4D4D"/>
                </a:solidFill>
              </a:rPr>
              <a:t>only (without building any plant), </a:t>
            </a:r>
            <a:r>
              <a:rPr lang="en-US" sz="2600" b="1" dirty="0">
                <a:solidFill>
                  <a:srgbClr val="4D4D4D"/>
                </a:solidFill>
              </a:rPr>
              <a:t>improve the time of arrival of the </a:t>
            </a:r>
            <a:r>
              <a:rPr lang="en-US" sz="2600" b="1" dirty="0" smtClean="0">
                <a:solidFill>
                  <a:srgbClr val="4D4D4D"/>
                </a:solidFill>
              </a:rPr>
              <a:t>newspapers, in </a:t>
            </a:r>
            <a:r>
              <a:rPr lang="en-US" sz="2600" b="1" dirty="0">
                <a:solidFill>
                  <a:srgbClr val="4D4D4D"/>
                </a:solidFill>
              </a:rPr>
              <a:t>the coffee </a:t>
            </a:r>
            <a:r>
              <a:rPr lang="en-US" sz="2600" b="1" dirty="0" smtClean="0">
                <a:solidFill>
                  <a:srgbClr val="4D4D4D"/>
                </a:solidFill>
              </a:rPr>
              <a:t>zone.</a:t>
            </a:r>
            <a:endParaRPr lang="en-US" sz="2400" dirty="0">
              <a:solidFill>
                <a:srgbClr val="4D4D4D"/>
              </a:solidFill>
            </a:endParaRPr>
          </a:p>
        </p:txBody>
      </p:sp>
      <p:pic>
        <p:nvPicPr>
          <p:cNvPr id="15386" name="Picture 3" descr="LOGO_CLLI_ing_vert.EPS"/>
          <p:cNvPicPr>
            <a:picLocks noChangeAspect="1"/>
          </p:cNvPicPr>
          <p:nvPr/>
        </p:nvPicPr>
        <p:blipFill>
          <a:blip r:embed="rId3"/>
          <a:srcRect/>
          <a:stretch>
            <a:fillRect/>
          </a:stretch>
        </p:blipFill>
        <p:spPr bwMode="auto">
          <a:xfrm>
            <a:off x="1055688" y="658813"/>
            <a:ext cx="2441575" cy="1655762"/>
          </a:xfrm>
          <a:prstGeom prst="rect">
            <a:avLst/>
          </a:prstGeom>
          <a:noFill/>
          <a:ln w="9525">
            <a:noFill/>
            <a:miter lim="800000"/>
            <a:headEnd/>
            <a:tailEnd/>
          </a:ln>
        </p:spPr>
      </p:pic>
      <p:sp>
        <p:nvSpPr>
          <p:cNvPr id="31" name="Text Box 384"/>
          <p:cNvSpPr txBox="1">
            <a:spLocks noChangeArrowheads="1"/>
          </p:cNvSpPr>
          <p:nvPr/>
        </p:nvSpPr>
        <p:spPr bwMode="auto">
          <a:xfrm>
            <a:off x="12265021" y="18031194"/>
            <a:ext cx="12760325" cy="2066491"/>
          </a:xfrm>
          <a:prstGeom prst="rect">
            <a:avLst/>
          </a:prstGeom>
          <a:noFill/>
          <a:ln w="9525">
            <a:noFill/>
            <a:miter lim="800000"/>
            <a:headEnd/>
            <a:tailEnd/>
          </a:ln>
        </p:spPr>
        <p:txBody>
          <a:bodyPr wrap="square" lIns="65306" tIns="32653" rIns="65306" bIns="32653">
            <a:spAutoFit/>
          </a:bodyPr>
          <a:lstStyle/>
          <a:p>
            <a:r>
              <a:rPr lang="en-US" sz="2600" b="1" dirty="0" smtClean="0">
                <a:solidFill>
                  <a:srgbClr val="4D4D4D"/>
                </a:solidFill>
              </a:rPr>
              <a:t>The </a:t>
            </a:r>
            <a:r>
              <a:rPr lang="en-US" sz="2600" b="1" dirty="0">
                <a:solidFill>
                  <a:srgbClr val="4D4D4D"/>
                </a:solidFill>
              </a:rPr>
              <a:t>best option is to divide the coffee zone in 2 areas, each one located near the production plant nearby</a:t>
            </a:r>
          </a:p>
          <a:p>
            <a:r>
              <a:rPr lang="en-US" sz="2600" b="1" dirty="0" smtClean="0">
                <a:solidFill>
                  <a:srgbClr val="4D4D4D"/>
                </a:solidFill>
              </a:rPr>
              <a:t>	- </a:t>
            </a:r>
            <a:r>
              <a:rPr lang="en-US" sz="2600" b="1" dirty="0">
                <a:solidFill>
                  <a:srgbClr val="4D4D4D"/>
                </a:solidFill>
              </a:rPr>
              <a:t>The printing of the newspapers to Armenia and Pereira 	should be in </a:t>
            </a:r>
            <a:r>
              <a:rPr lang="en-US" sz="2600" b="1" dirty="0" smtClean="0">
                <a:solidFill>
                  <a:srgbClr val="4D4D4D"/>
                </a:solidFill>
              </a:rPr>
              <a:t>	Cali</a:t>
            </a:r>
            <a:r>
              <a:rPr lang="en-US" sz="2600" b="1" dirty="0">
                <a:solidFill>
                  <a:srgbClr val="4D4D4D"/>
                </a:solidFill>
              </a:rPr>
              <a:t>, and must be delivered in a single truck</a:t>
            </a:r>
            <a:r>
              <a:rPr lang="en-US" sz="2600" b="1" dirty="0" smtClean="0">
                <a:solidFill>
                  <a:srgbClr val="4D4D4D"/>
                </a:solidFill>
              </a:rPr>
              <a:t>.</a:t>
            </a:r>
          </a:p>
          <a:p>
            <a:r>
              <a:rPr lang="en-US" sz="2600" b="1" dirty="0" smtClean="0">
                <a:solidFill>
                  <a:srgbClr val="4D4D4D"/>
                </a:solidFill>
              </a:rPr>
              <a:t>	- </a:t>
            </a:r>
            <a:r>
              <a:rPr lang="en-US" sz="2600" b="1" dirty="0">
                <a:solidFill>
                  <a:srgbClr val="4D4D4D"/>
                </a:solidFill>
              </a:rPr>
              <a:t>The printing of the newspapers to Manizales should be in </a:t>
            </a:r>
            <a:r>
              <a:rPr lang="en-US" sz="2600" b="1" dirty="0" smtClean="0">
                <a:solidFill>
                  <a:srgbClr val="4D4D4D"/>
                </a:solidFill>
              </a:rPr>
              <a:t> Medellín.</a:t>
            </a:r>
            <a:endParaRPr lang="en-US" sz="2400" b="1" dirty="0">
              <a:solidFill>
                <a:srgbClr val="4D4D4D"/>
              </a:solidFill>
            </a:endParaRPr>
          </a:p>
        </p:txBody>
      </p:sp>
      <p:pic>
        <p:nvPicPr>
          <p:cNvPr id="26" name="Picture 5" descr="C:\DDronroj\Ronald\Fotos\Foto Ronald Rojas Mosaico MIT.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35275" y="18706320"/>
            <a:ext cx="1216129" cy="1702580"/>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408"/>
          <p:cNvSpPr txBox="1">
            <a:spLocks noChangeArrowheads="1"/>
          </p:cNvSpPr>
          <p:nvPr/>
        </p:nvSpPr>
        <p:spPr bwMode="auto">
          <a:xfrm>
            <a:off x="12265021" y="4448175"/>
            <a:ext cx="12730158" cy="820738"/>
          </a:xfrm>
          <a:prstGeom prst="rect">
            <a:avLst/>
          </a:prstGeom>
          <a:solidFill>
            <a:schemeClr val="bg1">
              <a:lumMod val="50000"/>
            </a:schemeClr>
          </a:solidFill>
          <a:ln w="9525">
            <a:noFill/>
            <a:miter lim="800000"/>
            <a:headEnd/>
            <a:tailEnd/>
          </a:ln>
        </p:spPr>
        <p:txBody>
          <a:bodyPr anchor="ctr"/>
          <a:lstStyle/>
          <a:p>
            <a:pPr eaLnBrk="0" hangingPunct="0">
              <a:defRPr/>
            </a:pPr>
            <a:r>
              <a:rPr lang="en-US" sz="3600" dirty="0" smtClean="0">
                <a:solidFill>
                  <a:schemeClr val="bg2"/>
                </a:solidFill>
                <a:latin typeface="Arial Black" charset="0"/>
                <a:ea typeface="+mn-ea"/>
                <a:cs typeface="+mn-cs"/>
              </a:rPr>
              <a:t>Localization</a:t>
            </a:r>
            <a:endParaRPr lang="en-US" sz="3600" dirty="0">
              <a:solidFill>
                <a:schemeClr val="bg2"/>
              </a:solidFill>
              <a:latin typeface="Arial Black" charset="0"/>
              <a:ea typeface="+mn-ea"/>
              <a:cs typeface="+mn-cs"/>
            </a:endParaRPr>
          </a:p>
        </p:txBody>
      </p:sp>
      <p:sp>
        <p:nvSpPr>
          <p:cNvPr id="40" name="Text Box 408"/>
          <p:cNvSpPr txBox="1">
            <a:spLocks noChangeArrowheads="1"/>
          </p:cNvSpPr>
          <p:nvPr/>
        </p:nvSpPr>
        <p:spPr bwMode="auto">
          <a:xfrm>
            <a:off x="25611138" y="4448175"/>
            <a:ext cx="11040266" cy="820738"/>
          </a:xfrm>
          <a:prstGeom prst="rect">
            <a:avLst/>
          </a:prstGeom>
          <a:solidFill>
            <a:schemeClr val="bg1">
              <a:lumMod val="50000"/>
            </a:schemeClr>
          </a:solidFill>
          <a:ln w="9525">
            <a:noFill/>
            <a:miter lim="800000"/>
            <a:headEnd/>
            <a:tailEnd/>
          </a:ln>
        </p:spPr>
        <p:txBody>
          <a:bodyPr anchor="ctr"/>
          <a:lstStyle/>
          <a:p>
            <a:pPr eaLnBrk="0" hangingPunct="0">
              <a:defRPr/>
            </a:pPr>
            <a:r>
              <a:rPr lang="en-US" sz="3600" dirty="0" smtClean="0">
                <a:solidFill>
                  <a:schemeClr val="bg2"/>
                </a:solidFill>
                <a:latin typeface="Arial Black" charset="0"/>
                <a:ea typeface="+mn-ea"/>
                <a:cs typeface="+mn-cs"/>
              </a:rPr>
              <a:t>Graphic Results</a:t>
            </a:r>
            <a:endParaRPr lang="en-US" sz="3600" dirty="0">
              <a:solidFill>
                <a:schemeClr val="bg2"/>
              </a:solidFill>
              <a:latin typeface="Arial Black" charset="0"/>
              <a:ea typeface="+mn-ea"/>
              <a:cs typeface="+mn-cs"/>
            </a:endParaRPr>
          </a:p>
        </p:txBody>
      </p:sp>
      <p:grpSp>
        <p:nvGrpSpPr>
          <p:cNvPr id="79" name="78 Grupo"/>
          <p:cNvGrpSpPr/>
          <p:nvPr/>
        </p:nvGrpSpPr>
        <p:grpSpPr>
          <a:xfrm>
            <a:off x="25903933" y="5484813"/>
            <a:ext cx="10213671" cy="8670315"/>
            <a:chOff x="1862837" y="980003"/>
            <a:chExt cx="5805508" cy="4681246"/>
          </a:xfrm>
        </p:grpSpPr>
        <p:sp>
          <p:nvSpPr>
            <p:cNvPr id="80" name="79 Rectángulo"/>
            <p:cNvSpPr/>
            <p:nvPr/>
          </p:nvSpPr>
          <p:spPr>
            <a:xfrm>
              <a:off x="1862837" y="980003"/>
              <a:ext cx="5805508" cy="4681246"/>
            </a:xfrm>
            <a:prstGeom prst="rect">
              <a:avLst/>
            </a:prstGeom>
            <a:solidFill>
              <a:srgbClr val="FF0000">
                <a:alpha val="0"/>
              </a:srgbClr>
            </a:solidFill>
            <a:ln w="190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3998" t="6451" r="7658" b="10641"/>
            <a:stretch/>
          </p:blipFill>
          <p:spPr bwMode="auto">
            <a:xfrm>
              <a:off x="2065283" y="1135117"/>
              <a:ext cx="5454869" cy="43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 name="81 CuadroTexto"/>
            <p:cNvSpPr txBox="1"/>
            <p:nvPr/>
          </p:nvSpPr>
          <p:spPr>
            <a:xfrm>
              <a:off x="5177131" y="2858845"/>
              <a:ext cx="1285823" cy="348965"/>
            </a:xfrm>
            <a:prstGeom prst="rect">
              <a:avLst/>
            </a:prstGeom>
            <a:noFill/>
          </p:spPr>
          <p:txBody>
            <a:bodyPr wrap="none" rtlCol="0">
              <a:spAutoFit/>
            </a:bodyPr>
            <a:lstStyle/>
            <a:p>
              <a:r>
                <a:rPr lang="es-MX" sz="3600" dirty="0" smtClean="0">
                  <a:solidFill>
                    <a:srgbClr val="00B050"/>
                  </a:solidFill>
                </a:rPr>
                <a:t>Manizales</a:t>
              </a:r>
              <a:endParaRPr lang="es-MX" sz="3600" dirty="0">
                <a:solidFill>
                  <a:srgbClr val="00B050"/>
                </a:solidFill>
              </a:endParaRPr>
            </a:p>
          </p:txBody>
        </p:sp>
        <p:sp>
          <p:nvSpPr>
            <p:cNvPr id="83" name="82 CuadroTexto"/>
            <p:cNvSpPr txBox="1"/>
            <p:nvPr/>
          </p:nvSpPr>
          <p:spPr>
            <a:xfrm>
              <a:off x="4921448" y="3244333"/>
              <a:ext cx="950518" cy="348965"/>
            </a:xfrm>
            <a:prstGeom prst="rect">
              <a:avLst/>
            </a:prstGeom>
            <a:noFill/>
          </p:spPr>
          <p:txBody>
            <a:bodyPr wrap="none" rtlCol="0">
              <a:spAutoFit/>
            </a:bodyPr>
            <a:lstStyle/>
            <a:p>
              <a:r>
                <a:rPr lang="es-MX" sz="3600" dirty="0" smtClean="0">
                  <a:solidFill>
                    <a:srgbClr val="0070C0"/>
                  </a:solidFill>
                </a:rPr>
                <a:t>Pereira</a:t>
              </a:r>
            </a:p>
          </p:txBody>
        </p:sp>
        <p:sp>
          <p:nvSpPr>
            <p:cNvPr id="84" name="83 CuadroTexto"/>
            <p:cNvSpPr txBox="1"/>
            <p:nvPr/>
          </p:nvSpPr>
          <p:spPr>
            <a:xfrm>
              <a:off x="5177131" y="3638686"/>
              <a:ext cx="1081724" cy="348965"/>
            </a:xfrm>
            <a:prstGeom prst="rect">
              <a:avLst/>
            </a:prstGeom>
            <a:noFill/>
          </p:spPr>
          <p:txBody>
            <a:bodyPr wrap="none" rtlCol="0">
              <a:spAutoFit/>
            </a:bodyPr>
            <a:lstStyle/>
            <a:p>
              <a:r>
                <a:rPr lang="es-MX" sz="3600" dirty="0">
                  <a:solidFill>
                    <a:srgbClr val="0070C0"/>
                  </a:solidFill>
                </a:rPr>
                <a:t>Armenia</a:t>
              </a:r>
            </a:p>
          </p:txBody>
        </p:sp>
        <p:cxnSp>
          <p:nvCxnSpPr>
            <p:cNvPr id="85" name="84 Conector recto"/>
            <p:cNvCxnSpPr/>
            <p:nvPr/>
          </p:nvCxnSpPr>
          <p:spPr>
            <a:xfrm flipH="1">
              <a:off x="3366051" y="2858845"/>
              <a:ext cx="275456" cy="2298347"/>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85 Conector recto"/>
            <p:cNvCxnSpPr/>
            <p:nvPr/>
          </p:nvCxnSpPr>
          <p:spPr>
            <a:xfrm flipH="1">
              <a:off x="3366051" y="3647389"/>
              <a:ext cx="1664948" cy="1509803"/>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86 Conector recto"/>
            <p:cNvCxnSpPr/>
            <p:nvPr/>
          </p:nvCxnSpPr>
          <p:spPr>
            <a:xfrm flipH="1">
              <a:off x="4198525" y="1533708"/>
              <a:ext cx="352673" cy="1031196"/>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8" name="87 Conector recto"/>
            <p:cNvCxnSpPr/>
            <p:nvPr/>
          </p:nvCxnSpPr>
          <p:spPr>
            <a:xfrm>
              <a:off x="4572000" y="1533708"/>
              <a:ext cx="1080120" cy="743164"/>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sp useBgFill="1">
        <p:nvSpPr>
          <p:cNvPr id="7" name="6 CuadroTexto"/>
          <p:cNvSpPr txBox="1"/>
          <p:nvPr/>
        </p:nvSpPr>
        <p:spPr>
          <a:xfrm>
            <a:off x="28221772" y="13251002"/>
            <a:ext cx="5211683" cy="646331"/>
          </a:xfrm>
          <a:prstGeom prst="rect">
            <a:avLst/>
          </a:prstGeom>
        </p:spPr>
        <p:txBody>
          <a:bodyPr wrap="none" rtlCol="0">
            <a:spAutoFit/>
          </a:bodyPr>
          <a:lstStyle/>
          <a:p>
            <a:r>
              <a:rPr lang="es-MX" sz="3600" b="1" dirty="0" smtClean="0"/>
              <a:t>CALI  </a:t>
            </a:r>
            <a:r>
              <a:rPr lang="es-MX" sz="3600" b="1" dirty="0" err="1" smtClean="0"/>
              <a:t>Production</a:t>
            </a:r>
            <a:r>
              <a:rPr lang="es-MX" sz="3600" b="1" dirty="0" smtClean="0"/>
              <a:t> </a:t>
            </a:r>
            <a:r>
              <a:rPr lang="es-MX" sz="3600" b="1" dirty="0" err="1" smtClean="0"/>
              <a:t>Plant</a:t>
            </a:r>
            <a:endParaRPr lang="es-MX" sz="3600" b="1" dirty="0"/>
          </a:p>
        </p:txBody>
      </p:sp>
      <p:sp useBgFill="1">
        <p:nvSpPr>
          <p:cNvPr id="45" name="44 CuadroTexto"/>
          <p:cNvSpPr txBox="1"/>
          <p:nvPr/>
        </p:nvSpPr>
        <p:spPr>
          <a:xfrm>
            <a:off x="29491042" y="5771648"/>
            <a:ext cx="6365845" cy="646331"/>
          </a:xfrm>
          <a:prstGeom prst="rect">
            <a:avLst/>
          </a:prstGeom>
        </p:spPr>
        <p:txBody>
          <a:bodyPr wrap="none" rtlCol="0">
            <a:spAutoFit/>
          </a:bodyPr>
          <a:lstStyle/>
          <a:p>
            <a:r>
              <a:rPr lang="es-MX" sz="3600" b="1" dirty="0" smtClean="0">
                <a:solidFill>
                  <a:srgbClr val="00B050"/>
                </a:solidFill>
              </a:rPr>
              <a:t>MEDELLIN </a:t>
            </a:r>
            <a:r>
              <a:rPr lang="es-MX" sz="3600" b="1" dirty="0" err="1" smtClean="0">
                <a:solidFill>
                  <a:srgbClr val="00B050"/>
                </a:solidFill>
              </a:rPr>
              <a:t>Production</a:t>
            </a:r>
            <a:r>
              <a:rPr lang="es-MX" sz="3600" b="1" dirty="0" smtClean="0">
                <a:solidFill>
                  <a:srgbClr val="00B050"/>
                </a:solidFill>
              </a:rPr>
              <a:t> </a:t>
            </a:r>
            <a:r>
              <a:rPr lang="es-MX" sz="3600" b="1" dirty="0" err="1" smtClean="0">
                <a:solidFill>
                  <a:srgbClr val="00B050"/>
                </a:solidFill>
              </a:rPr>
              <a:t>Plant</a:t>
            </a:r>
            <a:endParaRPr lang="es-MX" sz="3600" b="1" dirty="0">
              <a:solidFill>
                <a:srgbClr val="00B050"/>
              </a:solidFill>
            </a:endParaRPr>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1290" t="9348" r="3558" b="16861"/>
          <a:stretch/>
        </p:blipFill>
        <p:spPr bwMode="auto">
          <a:xfrm>
            <a:off x="12265023" y="5356752"/>
            <a:ext cx="12514848" cy="6908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3 Conector recto"/>
          <p:cNvCxnSpPr>
            <a:stCxn id="8" idx="0"/>
          </p:cNvCxnSpPr>
          <p:nvPr/>
        </p:nvCxnSpPr>
        <p:spPr bwMode="auto">
          <a:xfrm flipV="1">
            <a:off x="17604346" y="5484815"/>
            <a:ext cx="8007004" cy="2935454"/>
          </a:xfrm>
          <a:prstGeom prst="line">
            <a:avLst/>
          </a:prstGeom>
          <a:solidFill>
            <a:schemeClr val="accent1"/>
          </a:solidFill>
          <a:ln w="38100" cap="flat" cmpd="sng" algn="ctr">
            <a:solidFill>
              <a:srgbClr val="EC0026"/>
            </a:solidFill>
            <a:prstDash val="solid"/>
            <a:round/>
            <a:headEnd type="none" w="med" len="med"/>
            <a:tailEnd type="none" w="med" len="med"/>
          </a:ln>
          <a:effectLst/>
        </p:spPr>
      </p:cxnSp>
      <p:cxnSp>
        <p:nvCxnSpPr>
          <p:cNvPr id="6" name="5 Conector recto"/>
          <p:cNvCxnSpPr/>
          <p:nvPr/>
        </p:nvCxnSpPr>
        <p:spPr bwMode="auto">
          <a:xfrm>
            <a:off x="17633757" y="9678665"/>
            <a:ext cx="7977593" cy="4476463"/>
          </a:xfrm>
          <a:prstGeom prst="line">
            <a:avLst/>
          </a:prstGeom>
          <a:solidFill>
            <a:schemeClr val="accent1"/>
          </a:solidFill>
          <a:ln w="38100" cap="flat" cmpd="sng" algn="ctr">
            <a:solidFill>
              <a:srgbClr val="FF1A4E"/>
            </a:solidFill>
            <a:prstDash val="solid"/>
            <a:round/>
            <a:headEnd type="none" w="med" len="med"/>
            <a:tailEnd type="none" w="med" len="med"/>
          </a:ln>
          <a:effectLst/>
        </p:spPr>
      </p:cxnSp>
      <p:sp>
        <p:nvSpPr>
          <p:cNvPr id="8" name="7 Rectángulo"/>
          <p:cNvSpPr/>
          <p:nvPr/>
        </p:nvSpPr>
        <p:spPr bwMode="auto">
          <a:xfrm>
            <a:off x="16868633" y="8420269"/>
            <a:ext cx="1471426" cy="1258395"/>
          </a:xfrm>
          <a:prstGeom prst="rect">
            <a:avLst/>
          </a:prstGeom>
          <a:solidFill>
            <a:schemeClr val="accent1">
              <a:alpha val="0"/>
            </a:schemeClr>
          </a:solid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3135313" rtl="0" eaLnBrk="1" fontAlgn="base" latinLnBrk="0" hangingPunct="1">
              <a:lnSpc>
                <a:spcPct val="100000"/>
              </a:lnSpc>
              <a:spcBef>
                <a:spcPct val="0"/>
              </a:spcBef>
              <a:spcAft>
                <a:spcPct val="0"/>
              </a:spcAft>
              <a:buClrTx/>
              <a:buSzTx/>
              <a:buFontTx/>
              <a:buNone/>
              <a:tabLst/>
            </a:pPr>
            <a:endParaRPr kumimoji="0" lang="es-MX" sz="6200" b="0" i="0" u="none" strike="noStrike" cap="none" normalizeH="0" baseline="0" smtClean="0">
              <a:ln>
                <a:noFill/>
              </a:ln>
              <a:solidFill>
                <a:schemeClr val="tx1"/>
              </a:solidFill>
              <a:effectLst/>
              <a:latin typeface="Arial" charset="0"/>
            </a:endParaRPr>
          </a:p>
        </p:txBody>
      </p:sp>
      <p:sp>
        <p:nvSpPr>
          <p:cNvPr id="11" name="10 CuadroTexto"/>
          <p:cNvSpPr txBox="1"/>
          <p:nvPr/>
        </p:nvSpPr>
        <p:spPr>
          <a:xfrm>
            <a:off x="18522447" y="9257076"/>
            <a:ext cx="2351926" cy="707886"/>
          </a:xfrm>
          <a:prstGeom prst="rect">
            <a:avLst/>
          </a:prstGeom>
          <a:noFill/>
        </p:spPr>
        <p:txBody>
          <a:bodyPr wrap="none" rtlCol="0">
            <a:spAutoFit/>
          </a:bodyPr>
          <a:lstStyle/>
          <a:p>
            <a:r>
              <a:rPr lang="es-MX" sz="4000" dirty="0" smtClean="0">
                <a:solidFill>
                  <a:srgbClr val="FFFF00"/>
                </a:solidFill>
              </a:rPr>
              <a:t>Colombia</a:t>
            </a:r>
            <a:endParaRPr lang="es-MX" sz="4000" dirty="0">
              <a:solidFill>
                <a:srgbClr val="FFFF00"/>
              </a:solidFill>
            </a:endParaRPr>
          </a:p>
        </p:txBody>
      </p:sp>
      <p:sp>
        <p:nvSpPr>
          <p:cNvPr id="52" name="51 CuadroTexto"/>
          <p:cNvSpPr txBox="1"/>
          <p:nvPr/>
        </p:nvSpPr>
        <p:spPr>
          <a:xfrm>
            <a:off x="15725354" y="11752281"/>
            <a:ext cx="1524776" cy="523220"/>
          </a:xfrm>
          <a:prstGeom prst="rect">
            <a:avLst/>
          </a:prstGeom>
          <a:noFill/>
        </p:spPr>
        <p:txBody>
          <a:bodyPr wrap="none" rtlCol="0">
            <a:spAutoFit/>
          </a:bodyPr>
          <a:lstStyle/>
          <a:p>
            <a:r>
              <a:rPr lang="es-MX" sz="2800" dirty="0" smtClean="0">
                <a:solidFill>
                  <a:srgbClr val="FFFF00"/>
                </a:solidFill>
              </a:rPr>
              <a:t>Ecuador</a:t>
            </a:r>
            <a:endParaRPr lang="es-MX" sz="2800" dirty="0">
              <a:solidFill>
                <a:srgbClr val="FFFF00"/>
              </a:solidFill>
            </a:endParaRPr>
          </a:p>
        </p:txBody>
      </p:sp>
      <p:sp>
        <p:nvSpPr>
          <p:cNvPr id="53" name="52 CuadroTexto"/>
          <p:cNvSpPr txBox="1"/>
          <p:nvPr/>
        </p:nvSpPr>
        <p:spPr>
          <a:xfrm>
            <a:off x="21622553" y="7158055"/>
            <a:ext cx="1865639" cy="523220"/>
          </a:xfrm>
          <a:prstGeom prst="rect">
            <a:avLst/>
          </a:prstGeom>
          <a:noFill/>
        </p:spPr>
        <p:txBody>
          <a:bodyPr wrap="none" rtlCol="0">
            <a:spAutoFit/>
          </a:bodyPr>
          <a:lstStyle/>
          <a:p>
            <a:r>
              <a:rPr lang="es-MX" sz="2800" dirty="0" smtClean="0">
                <a:solidFill>
                  <a:srgbClr val="FFFF00"/>
                </a:solidFill>
              </a:rPr>
              <a:t>Venezuela</a:t>
            </a:r>
            <a:endParaRPr lang="es-MX" sz="2800" dirty="0">
              <a:solidFill>
                <a:srgbClr val="FFFF00"/>
              </a:solidFill>
            </a:endParaRPr>
          </a:p>
        </p:txBody>
      </p:sp>
      <p:sp>
        <p:nvSpPr>
          <p:cNvPr id="54" name="53 CuadroTexto"/>
          <p:cNvSpPr txBox="1"/>
          <p:nvPr/>
        </p:nvSpPr>
        <p:spPr>
          <a:xfrm>
            <a:off x="15153436" y="6675352"/>
            <a:ext cx="1524776" cy="523220"/>
          </a:xfrm>
          <a:prstGeom prst="rect">
            <a:avLst/>
          </a:prstGeom>
          <a:noFill/>
        </p:spPr>
        <p:txBody>
          <a:bodyPr wrap="none" rtlCol="0">
            <a:spAutoFit/>
          </a:bodyPr>
          <a:lstStyle/>
          <a:p>
            <a:r>
              <a:rPr lang="es-MX" sz="2800" dirty="0" err="1" smtClean="0">
                <a:solidFill>
                  <a:srgbClr val="FFFF00"/>
                </a:solidFill>
              </a:rPr>
              <a:t>Panama</a:t>
            </a:r>
            <a:endParaRPr lang="es-MX" sz="2800" dirty="0">
              <a:solidFill>
                <a:srgbClr val="FFFF00"/>
              </a:solidFill>
            </a:endParaRPr>
          </a:p>
        </p:txBody>
      </p:sp>
      <p:sp>
        <p:nvSpPr>
          <p:cNvPr id="55" name="54 CuadroTexto"/>
          <p:cNvSpPr txBox="1"/>
          <p:nvPr/>
        </p:nvSpPr>
        <p:spPr>
          <a:xfrm>
            <a:off x="21175864" y="11532074"/>
            <a:ext cx="1083951" cy="523220"/>
          </a:xfrm>
          <a:prstGeom prst="rect">
            <a:avLst/>
          </a:prstGeom>
          <a:noFill/>
        </p:spPr>
        <p:txBody>
          <a:bodyPr wrap="none" rtlCol="0">
            <a:spAutoFit/>
          </a:bodyPr>
          <a:lstStyle/>
          <a:p>
            <a:r>
              <a:rPr lang="es-MX" sz="2800" dirty="0" smtClean="0">
                <a:solidFill>
                  <a:srgbClr val="FFFF00"/>
                </a:solidFill>
              </a:rPr>
              <a:t>Brasil</a:t>
            </a:r>
            <a:endParaRPr lang="es-MX" sz="2800"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3">
      <a:dk1>
        <a:srgbClr val="0077C0"/>
      </a:dk1>
      <a:lt1>
        <a:srgbClr val="B1B3B6"/>
      </a:lt1>
      <a:dk2>
        <a:srgbClr val="000000"/>
      </a:dk2>
      <a:lt2>
        <a:srgbClr val="FFFFFF"/>
      </a:lt2>
      <a:accent1>
        <a:srgbClr val="E7B809"/>
      </a:accent1>
      <a:accent2>
        <a:srgbClr val="B51217"/>
      </a:accent2>
      <a:accent3>
        <a:srgbClr val="AFBA4C"/>
      </a:accent3>
      <a:accent4>
        <a:srgbClr val="CEA865"/>
      </a:accent4>
      <a:accent5>
        <a:srgbClr val="594A41"/>
      </a:accent5>
      <a:accent6>
        <a:srgbClr val="76B4CF"/>
      </a:accent6>
      <a:hlink>
        <a:srgbClr val="0000BF"/>
      </a:hlink>
      <a:folHlink>
        <a:srgbClr val="06C30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3135313" rtl="0" eaLnBrk="1" fontAlgn="base" latinLnBrk="0" hangingPunct="1">
          <a:lnSpc>
            <a:spcPct val="100000"/>
          </a:lnSpc>
          <a:spcBef>
            <a:spcPct val="0"/>
          </a:spcBef>
          <a:spcAft>
            <a:spcPct val="0"/>
          </a:spcAft>
          <a:buClrTx/>
          <a:buSzTx/>
          <a:buFontTx/>
          <a:buNone/>
          <a:tabLst/>
          <a:defRPr kumimoji="0" lang="en-US" sz="6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3135313" rtl="0" eaLnBrk="1" fontAlgn="base" latinLnBrk="0" hangingPunct="1">
          <a:lnSpc>
            <a:spcPct val="100000"/>
          </a:lnSpc>
          <a:spcBef>
            <a:spcPct val="0"/>
          </a:spcBef>
          <a:spcAft>
            <a:spcPct val="0"/>
          </a:spcAft>
          <a:buClrTx/>
          <a:buSzTx/>
          <a:buFontTx/>
          <a:buNone/>
          <a:tabLst/>
          <a:defRPr kumimoji="0" lang="en-US" sz="6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4757</TotalTime>
  <Words>443</Words>
  <Application>Microsoft Office PowerPoint</Application>
  <PresentationFormat>Personalizado</PresentationFormat>
  <Paragraphs>47</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Default Design</vt:lpstr>
      <vt:lpstr>Presentación de PowerPoint</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emilnes</dc:creator>
  <cp:lastModifiedBy>Ronald Rojas</cp:lastModifiedBy>
  <cp:revision>88</cp:revision>
  <cp:lastPrinted>2010-11-18T20:25:47Z</cp:lastPrinted>
  <dcterms:created xsi:type="dcterms:W3CDTF">2010-11-18T20:21:14Z</dcterms:created>
  <dcterms:modified xsi:type="dcterms:W3CDTF">2014-01-13T22:32:50Z</dcterms:modified>
</cp:coreProperties>
</file>